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85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87987-73B3-4381-A9C5-F31E1F47D58C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FCEBB-32C1-4EC2-B41C-1E87DE980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49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1D195-E0BB-48A9-91B5-E80C0515C444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D77E2-AC3A-4103-9D1E-852E19471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7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98447C-AD81-4EF8-9C16-2C002F646B65}" type="slidenum">
              <a:rPr lang="en-US">
                <a:solidFill>
                  <a:prstClr val="white"/>
                </a:solidFill>
              </a:rPr>
              <a:pPr/>
              <a:t>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3785" y="4343077"/>
            <a:ext cx="5030431" cy="411576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  <p:sp>
        <p:nvSpPr>
          <p:cNvPr id="140292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F232FB9-CB62-4999-A634-EF640746A941}" type="slidenum">
              <a:rPr lang="en-US" sz="1200">
                <a:solidFill>
                  <a:prstClr val="white"/>
                </a:solidFill>
                <a:latin typeface="Times New Roman" pitchFamily="16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2</a:t>
            </a:fld>
            <a:endParaRPr lang="en-US" sz="1200">
              <a:solidFill>
                <a:prstClr val="white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40292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F232FB9-CB62-4999-A634-EF640746A941}" type="slidenum">
              <a:rPr lang="en-US" sz="1200">
                <a:solidFill>
                  <a:prstClr val="white"/>
                </a:solidFill>
                <a:latin typeface="Times New Roman" pitchFamily="16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10</a:t>
            </a:fld>
            <a:endParaRPr lang="en-US" sz="1200">
              <a:solidFill>
                <a:prstClr val="white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40292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F232FB9-CB62-4999-A634-EF640746A941}" type="slidenum">
              <a:rPr lang="en-US" sz="1200">
                <a:solidFill>
                  <a:prstClr val="white"/>
                </a:solidFill>
                <a:latin typeface="Times New Roman" pitchFamily="16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13</a:t>
            </a:fld>
            <a:endParaRPr lang="en-US" sz="1200">
              <a:solidFill>
                <a:prstClr val="white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40292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F232FB9-CB62-4999-A634-EF640746A941}" type="slidenum">
              <a:rPr lang="en-US" sz="1200">
                <a:solidFill>
                  <a:prstClr val="white"/>
                </a:solidFill>
                <a:latin typeface="Times New Roman" pitchFamily="16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19</a:t>
            </a:fld>
            <a:endParaRPr lang="en-US" sz="1200">
              <a:solidFill>
                <a:prstClr val="white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40292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F232FB9-CB62-4999-A634-EF640746A941}" type="slidenum">
              <a:rPr lang="en-US" sz="1200">
                <a:solidFill>
                  <a:prstClr val="white"/>
                </a:solidFill>
                <a:latin typeface="Times New Roman" pitchFamily="16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23</a:t>
            </a:fld>
            <a:endParaRPr lang="en-US" sz="1200">
              <a:solidFill>
                <a:prstClr val="white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34AE7-28C7-4805-BFDD-157B47EB30F9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40292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F232FB9-CB62-4999-A634-EF640746A941}" type="slidenum">
              <a:rPr lang="en-US" sz="1200">
                <a:solidFill>
                  <a:prstClr val="white"/>
                </a:solidFill>
                <a:latin typeface="Times New Roman" pitchFamily="16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25</a:t>
            </a:fld>
            <a:endParaRPr lang="en-US" sz="1200">
              <a:solidFill>
                <a:prstClr val="white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82391BD-909E-45C4-A394-3CEC9472C2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2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F5C96A1-4EAF-42C2-9B4F-C06B1FC0C2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3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58738"/>
            <a:ext cx="2055813" cy="5997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58738"/>
            <a:ext cx="6019800" cy="5997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09/06/11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\course\867-11F\Topic-0.ppt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0AB62FB-6CC5-43C5-A2C7-A5AD202E69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5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7058C42-5DD1-4920-AB3F-DA51A8AF27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2487200-76D6-4936-938F-7620E8B0BC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9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1613" cy="4170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1213" y="1885950"/>
            <a:ext cx="4013200" cy="4170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DA7F4D3-43DA-4047-AB4B-B5BA183836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C56F463-8B38-48B8-A08B-98D57C1AA1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FCB3718-B6C6-431C-8712-0F55B2E98B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8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defTabSz="457200" fontAlgn="base" hangingPunct="0">
              <a:spcAft>
                <a:spcPct val="0"/>
              </a:spcAft>
              <a:buSzPct val="100000"/>
            </a:pPr>
            <a:r>
              <a:rPr lang="en-US" smtClean="0"/>
              <a:t>05/01/2012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defTabSz="457200" fontAlgn="base" hangingPunct="0">
              <a:spcAft>
                <a:spcPct val="0"/>
              </a:spcAft>
              <a:buSzPct val="100000"/>
            </a:pPr>
            <a:r>
              <a:rPr lang="en-US" smtClean="0"/>
              <a:t>Topic 4d/4e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457200" fontAlgn="base" hangingPunct="0">
              <a:spcAft>
                <a:spcPct val="0"/>
              </a:spcAft>
              <a:buSzPct val="100000"/>
            </a:pPr>
            <a:fld id="{6A6EAE03-E6FB-47DB-BF99-13B7C46B7BA3}" type="slidenum">
              <a:rPr lang="en-US" smtClean="0"/>
              <a:pPr defTabSz="457200" fontAlgn="base" hangingPunct="0">
                <a:spcAft>
                  <a:spcPct val="0"/>
                </a:spcAft>
                <a:buSzPct val="100000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78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A302783-EBCD-4882-AFA3-96EE0F8DC7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6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46A4B0B-B76A-4D3C-BA4B-73C58CEFB0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04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58738"/>
            <a:ext cx="77708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7213" cy="417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711200" y="6248400"/>
            <a:ext cx="19288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 eaLnBrk="1">
              <a:spcBef>
                <a:spcPts val="62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000">
                <a:solidFill>
                  <a:srgbClr val="5E574E"/>
                </a:solidFill>
                <a:latin typeface="+mn-lt"/>
                <a:ea typeface="新細明體" pitchFamily="16" charset="-120"/>
              </a:defRPr>
            </a:lvl1pPr>
          </a:lstStyle>
          <a:p>
            <a:pPr defTabSz="457200" fontAlgn="base" hangingPunct="0">
              <a:spcAft>
                <a:spcPct val="0"/>
              </a:spcAft>
              <a:buSzPct val="100000"/>
            </a:pPr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49600" y="6248400"/>
            <a:ext cx="28432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 eaLnBrk="1">
              <a:spcBef>
                <a:spcPts val="625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5E574E"/>
                </a:solidFill>
                <a:latin typeface="+mn-lt"/>
                <a:ea typeface="SimSun" charset="-122"/>
              </a:defRPr>
            </a:lvl1pPr>
          </a:lstStyle>
          <a:p>
            <a:pPr defTabSz="457200" fontAlgn="base" hangingPunct="0">
              <a:spcAft>
                <a:spcPct val="0"/>
              </a:spcAft>
              <a:buSzPct val="100000"/>
            </a:pPr>
            <a:r>
              <a:rPr lang="en-US" dirty="0" smtClean="0"/>
              <a:t>Topic 4d/4e</a:t>
            </a:r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604000" y="6248400"/>
            <a:ext cx="18272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spcBef>
                <a:spcPts val="62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000">
                <a:solidFill>
                  <a:srgbClr val="5E574E"/>
                </a:solidFill>
                <a:latin typeface="+mn-lt"/>
                <a:ea typeface="新細明體" pitchFamily="16" charset="-120"/>
              </a:defRPr>
            </a:lvl1pPr>
          </a:lstStyle>
          <a:p>
            <a:pPr defTabSz="457200" fontAlgn="base" hangingPunct="0">
              <a:spcAft>
                <a:spcPct val="0"/>
              </a:spcAft>
              <a:buSzPct val="100000"/>
            </a:pPr>
            <a:fld id="{6A6EAE03-E6FB-47DB-BF99-13B7C46B7BA3}" type="slidenum">
              <a:rPr lang="en-US"/>
              <a:pPr defTabSz="457200" fontAlgn="base" hangingPunct="0">
                <a:spcAft>
                  <a:spcPct val="0"/>
                </a:spcAft>
                <a:buSzPct val="100000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6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2pPr>
      <a:lvl3pPr marL="1143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3pPr>
      <a:lvl4pPr marL="1600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4pPr>
      <a:lvl5pPr marL="20574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3366CC"/>
          </a:solidFill>
          <a:latin typeface="Arial Black" pitchFamily="32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33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3366CC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3366CC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66CC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66CC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66CC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66CC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66CC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66CC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76200"/>
            <a:ext cx="9144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9pPr>
          </a:lstStyle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sz="4000" dirty="0" smtClean="0">
                <a:solidFill>
                  <a:srgbClr val="3366CC"/>
                </a:solidFill>
                <a:latin typeface="Arial Black" pitchFamily="32" charset="0"/>
                <a:ea typeface="新細明體" pitchFamily="16" charset="-120"/>
              </a:rPr>
              <a:t>Topic 4d – Memory  Semantics and </a:t>
            </a:r>
            <a:r>
              <a:rPr lang="en-US" sz="4000" dirty="0" err="1" smtClean="0">
                <a:solidFill>
                  <a:srgbClr val="3366CC"/>
                </a:solidFill>
                <a:latin typeface="Arial Black" pitchFamily="32" charset="0"/>
                <a:ea typeface="新細明體" pitchFamily="16" charset="-120"/>
              </a:rPr>
              <a:t>Codelet</a:t>
            </a:r>
            <a:r>
              <a:rPr lang="en-US" sz="4000" dirty="0" smtClean="0">
                <a:solidFill>
                  <a:srgbClr val="3366CC"/>
                </a:solidFill>
                <a:latin typeface="Arial Black" pitchFamily="32" charset="0"/>
                <a:ea typeface="新細明體" pitchFamily="16" charset="-120"/>
              </a:rPr>
              <a:t> Execution Model</a:t>
            </a:r>
            <a:endParaRPr lang="en-US" sz="4000" dirty="0">
              <a:solidFill>
                <a:srgbClr val="3366CC"/>
              </a:solidFill>
              <a:latin typeface="Arial Black" pitchFamily="32" charset="0"/>
              <a:ea typeface="新細明體" pitchFamily="16" charset="-12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04850" y="4171950"/>
            <a:ext cx="7981950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9pPr>
          </a:lstStyle>
          <a:p>
            <a:pPr algn="ctr" defTabSz="457200" eaLnBrk="0" fontAlgn="base" hangingPunct="0">
              <a:spcBef>
                <a:spcPts val="800"/>
              </a:spcBef>
              <a:spcAft>
                <a:spcPct val="0"/>
              </a:spcAft>
              <a:buSzPct val="100000"/>
            </a:pPr>
            <a:r>
              <a:rPr lang="en-US" sz="3200" dirty="0" smtClean="0">
                <a:solidFill>
                  <a:srgbClr val="3366CC"/>
                </a:solidFill>
                <a:latin typeface="Arial Black" pitchFamily="32" charset="0"/>
                <a:ea typeface="新細明體" pitchFamily="16" charset="-120"/>
              </a:rPr>
              <a:t>CPEG421/621 – Compiler Design</a:t>
            </a:r>
          </a:p>
        </p:txBody>
      </p:sp>
    </p:spTree>
    <p:extLst>
      <p:ext uri="{BB962C8B-B14F-4D97-AF65-F5344CB8AC3E}">
        <p14:creationId xmlns:p14="http://schemas.microsoft.com/office/powerpoint/2010/main" val="17722405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381000"/>
            <a:ext cx="7772400" cy="1143000"/>
          </a:xfrm>
        </p:spPr>
        <p:txBody>
          <a:bodyPr anchor="ctr"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265363"/>
            <a:ext cx="8382000" cy="4364037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Introduction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0000"/>
                </a:solidFill>
                <a:ea typeface="MS PGothic" pitchFamily="34" charset="-128"/>
              </a:rPr>
              <a:t>Memory Semantics: Three Key Questions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Q1 and Location 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Q2 and Q3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 and  </a:t>
            </a:r>
            <a:r>
              <a:rPr lang="en-US" altLang="ja-JP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Codelet</a:t>
            </a: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 Execution Model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9900"/>
                </a:solidFill>
                <a:ea typeface="MS PGothic" pitchFamily="34" charset="-128"/>
              </a:rPr>
              <a:t>Summary 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80" tIns="45692" rIns="91380" bIns="45692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altLang="zh-CN" sz="1200">
              <a:solidFill>
                <a:srgbClr val="3399FF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955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991600" cy="1143000"/>
          </a:xfrm>
        </p:spPr>
        <p:txBody>
          <a:bodyPr/>
          <a:lstStyle/>
          <a:p>
            <a:r>
              <a:rPr lang="en-US" sz="4000" b="1" dirty="0" smtClean="0"/>
              <a:t>Three Key Question on Memory Models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315200" cy="32004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9900"/>
                </a:solidFill>
              </a:rPr>
              <a:t>Q1:</a:t>
            </a:r>
            <a:r>
              <a:rPr lang="en-US" sz="3600" dirty="0" smtClean="0">
                <a:solidFill>
                  <a:srgbClr val="FF9900"/>
                </a:solidFill>
              </a:rPr>
              <a:t> </a:t>
            </a:r>
            <a:r>
              <a:rPr lang="en-US" sz="3600" dirty="0" smtClean="0"/>
              <a:t>What happens when two (or more) concurrent load/store operations happen (arrives)  at the same memory location?</a:t>
            </a:r>
          </a:p>
          <a:p>
            <a:r>
              <a:rPr lang="en-US" sz="3600" dirty="0" smtClean="0"/>
              <a:t>Answers ?</a:t>
            </a:r>
          </a:p>
          <a:p>
            <a:pPr marL="0" indent="0">
              <a:buNone/>
            </a:pPr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078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000" b="1" dirty="0" smtClean="0"/>
              <a:t>Another Two Key Questions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7724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Assuming two memory operations with the same destination memory location address X (i.e. LOAD X or STORE X) are issued through the same processing core.</a:t>
            </a:r>
          </a:p>
          <a:p>
            <a:pPr marL="0" indent="0">
              <a:buNone/>
            </a:pPr>
            <a:r>
              <a:rPr lang="en-US" dirty="0" smtClean="0"/>
              <a:t>Should a memory model allows them to become </a:t>
            </a:r>
            <a:r>
              <a:rPr lang="en-US" i="1" dirty="0" smtClean="0">
                <a:solidFill>
                  <a:srgbClr val="FF9900"/>
                </a:solidFill>
              </a:rPr>
              <a:t>out-of-order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smtClean="0"/>
              <a:t>along the way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8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457200"/>
            <a:ext cx="7772400" cy="1143000"/>
          </a:xfrm>
        </p:spPr>
        <p:txBody>
          <a:bodyPr anchor="ctr"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09800"/>
            <a:ext cx="7772400" cy="44958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Introduction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Semantics: Three Key Questions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0000"/>
                </a:solidFill>
                <a:ea typeface="MS PGothic" pitchFamily="34" charset="-128"/>
              </a:rPr>
              <a:t>Question Q1 and  Location 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Q2 and Q3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 and  </a:t>
            </a:r>
            <a:r>
              <a:rPr lang="en-US" altLang="ja-JP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Codelet</a:t>
            </a: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 Execution Model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9900"/>
                </a:solidFill>
                <a:ea typeface="MS PGothic" pitchFamily="34" charset="-128"/>
              </a:rPr>
              <a:t>Summary 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80" tIns="45692" rIns="91380" bIns="45692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altLang="zh-CN" sz="1200">
              <a:solidFill>
                <a:srgbClr val="3399FF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6854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143000"/>
          </a:xfrm>
        </p:spPr>
        <p:txBody>
          <a:bodyPr anchor="ctr"/>
          <a:lstStyle/>
          <a:p>
            <a:pPr algn="ctr"/>
            <a:r>
              <a:rPr lang="en-US" sz="4000" b="1" dirty="0" smtClean="0"/>
              <a:t>Question Q1 on Memory Models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4572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9900"/>
                </a:solidFill>
              </a:rPr>
              <a:t>Q1:</a:t>
            </a:r>
            <a:r>
              <a:rPr lang="en-US" sz="2800" dirty="0" smtClean="0">
                <a:solidFill>
                  <a:srgbClr val="FF9900"/>
                </a:solidFill>
              </a:rPr>
              <a:t> </a:t>
            </a:r>
            <a:r>
              <a:rPr lang="en-US" sz="2800" dirty="0" smtClean="0"/>
              <a:t>What happens when two (or more) concurrent load/store operations happen (arrives)  at the same memory location?</a:t>
            </a:r>
          </a:p>
          <a:p>
            <a:r>
              <a:rPr lang="en-US" sz="2800" dirty="0" smtClean="0"/>
              <a:t>Answers 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Dataflow models (e.g. I-structure/M-Structure) 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Sequential </a:t>
            </a:r>
            <a:r>
              <a:rPr lang="en-US" sz="2000" dirty="0"/>
              <a:t>consistency (SC) </a:t>
            </a:r>
            <a:r>
              <a:rPr lang="en-US" sz="2000" dirty="0" smtClean="0"/>
              <a:t>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Release Consistency (RC) model ?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Java JMM 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C++ thread model 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Location Consistency (LC) 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Others 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94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ular Callout 10"/>
          <p:cNvSpPr/>
          <p:nvPr/>
        </p:nvSpPr>
        <p:spPr>
          <a:xfrm>
            <a:off x="914400" y="381000"/>
            <a:ext cx="1676400" cy="1066800"/>
          </a:xfrm>
          <a:prstGeom prst="wedgeRoundRectCallout">
            <a:avLst>
              <a:gd name="adj1" fmla="val -36473"/>
              <a:gd name="adj2" fmla="val 234858"/>
              <a:gd name="adj3" fmla="val 16667"/>
            </a:avLst>
          </a:prstGeom>
          <a:solidFill>
            <a:srgbClr val="DDD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99"/>
                </a:solidFill>
              </a:rPr>
              <a:t>Sequential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Ref 1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1905000" y="1524000"/>
            <a:ext cx="1676400" cy="1066800"/>
          </a:xfrm>
          <a:prstGeom prst="wedgeRoundRectCallout">
            <a:avLst>
              <a:gd name="adj1" fmla="val -25244"/>
              <a:gd name="adj2" fmla="val 127715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99"/>
                </a:solidFill>
              </a:rPr>
              <a:t>Release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Ref 2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2971800" y="381000"/>
            <a:ext cx="1676400" cy="1066800"/>
          </a:xfrm>
          <a:prstGeom prst="wedgeRoundRectCallout">
            <a:avLst>
              <a:gd name="adj1" fmla="val 1228"/>
              <a:gd name="adj2" fmla="val 234857"/>
              <a:gd name="adj3" fmla="val 16667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99"/>
                </a:solidFill>
              </a:rPr>
              <a:t>Location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GaoSarker00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5410200" y="381000"/>
            <a:ext cx="1676400" cy="1066800"/>
          </a:xfrm>
          <a:prstGeom prst="wedgeRoundRectCallout">
            <a:avLst>
              <a:gd name="adj1" fmla="val 1227"/>
              <a:gd name="adj2" fmla="val 233598"/>
              <a:gd name="adj3" fmla="val 16667"/>
            </a:avLst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99"/>
                </a:solidFill>
              </a:rPr>
              <a:t>The Java Memory Model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Ref 4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6858000" y="1524000"/>
            <a:ext cx="1676400" cy="1066800"/>
          </a:xfrm>
          <a:prstGeom prst="wedgeRoundRectCallout">
            <a:avLst>
              <a:gd name="adj1" fmla="val -30857"/>
              <a:gd name="adj2" fmla="val 126453"/>
              <a:gd name="adj3" fmla="val 16667"/>
            </a:avLst>
          </a:prstGeom>
          <a:solidFill>
            <a:srgbClr val="CC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99"/>
                </a:solidFill>
              </a:rPr>
              <a:t>C++ Memory Model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Ref 5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4419600" y="1524000"/>
            <a:ext cx="1676400" cy="1066800"/>
          </a:xfrm>
          <a:prstGeom prst="wedgeRoundRectCallout">
            <a:avLst>
              <a:gd name="adj1" fmla="val -13210"/>
              <a:gd name="adj2" fmla="val 128974"/>
              <a:gd name="adj3" fmla="val 16667"/>
            </a:avLst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99"/>
                </a:solidFill>
              </a:rPr>
              <a:t>Causal Acyclic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Ref 3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200" y="4798325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4000" b="1" dirty="0">
                <a:solidFill>
                  <a:srgbClr val="3333CC"/>
                </a:solidFill>
                <a:latin typeface="Arial Black"/>
              </a:rPr>
              <a:t>Weakness of Memory Models</a:t>
            </a:r>
            <a:endParaRPr lang="en-US" sz="4000" b="1" dirty="0">
              <a:solidFill>
                <a:srgbClr val="3333CC"/>
              </a:solidFill>
              <a:latin typeface="Arial Black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990600" y="3276600"/>
            <a:ext cx="7543800" cy="609600"/>
          </a:xfrm>
          <a:prstGeom prst="rightArrow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200" y="41148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Strongest Memory Model</a:t>
            </a:r>
            <a:endParaRPr lang="en-US" sz="2400" b="1" dirty="0">
              <a:solidFill>
                <a:srgbClr val="FF9900"/>
              </a:solidFill>
              <a:latin typeface="Times New Roman" pitchFamily="16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10800000" flipV="1">
            <a:off x="8229600" y="35814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248400" y="41148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Weakest Memory Model</a:t>
            </a:r>
            <a:endParaRPr lang="en-US" sz="2400" b="1" dirty="0">
              <a:solidFill>
                <a:srgbClr val="FF9900"/>
              </a:solidFill>
              <a:latin typeface="Times New Roman" pitchFamily="16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rot="10800000" flipV="1">
            <a:off x="3581400" y="35814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996249" y="426720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Coherence</a:t>
            </a:r>
            <a:endParaRPr lang="en-US" sz="2400" b="1" dirty="0">
              <a:solidFill>
                <a:srgbClr val="FF9900"/>
              </a:solidFill>
              <a:latin typeface="Times New Roman" pitchFamily="16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5257801" y="35814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800600" y="426720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Causality</a:t>
            </a:r>
            <a:endParaRPr lang="en-US" sz="2400" b="1" dirty="0">
              <a:solidFill>
                <a:srgbClr val="FF9900"/>
              </a:solidFill>
              <a:latin typeface="Times New Roman" pitchFamily="16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4800601" y="5105399"/>
            <a:ext cx="914401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257800" y="4953000"/>
            <a:ext cx="2971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2743200" y="54864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581400" y="5943600"/>
            <a:ext cx="4724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722315" y="6031468"/>
            <a:ext cx="496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00"/>
                </a:solidFill>
                <a:latin typeface="Times New Roman" pitchFamily="16" charset="0"/>
              </a:rPr>
              <a:t>Memory models that may violate coherence</a:t>
            </a:r>
            <a:endParaRPr lang="en-US" sz="2400" b="1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46315" y="5029200"/>
            <a:ext cx="2830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00"/>
                </a:solidFill>
                <a:latin typeface="Times New Roman" pitchFamily="16" charset="0"/>
              </a:rPr>
              <a:t>Memory models that may cause causal cycles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5400000">
            <a:off x="762000" y="3962400"/>
            <a:ext cx="457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1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9" name="Rectangle 9"/>
          <p:cNvSpPr>
            <a:spLocks noGrp="1" noChangeArrowheads="1"/>
          </p:cNvSpPr>
          <p:nvPr>
            <p:ph idx="1"/>
          </p:nvPr>
        </p:nvSpPr>
        <p:spPr>
          <a:xfrm>
            <a:off x="152400" y="2436812"/>
            <a:ext cx="8839200" cy="4116388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4400" b="1" dirty="0"/>
              <a:t>Question: Can we Remove </a:t>
            </a:r>
            <a:r>
              <a:rPr lang="en-US" sz="4400" b="1" dirty="0" smtClean="0"/>
              <a:t>the </a:t>
            </a:r>
            <a:r>
              <a:rPr lang="en-US" sz="4400" b="1" dirty="0" smtClean="0">
                <a:solidFill>
                  <a:srgbClr val="FF9900"/>
                </a:solidFill>
              </a:rPr>
              <a:t>“Memory </a:t>
            </a:r>
            <a:r>
              <a:rPr lang="en-US" sz="4400" b="1" dirty="0">
                <a:solidFill>
                  <a:srgbClr val="FF9900"/>
                </a:solidFill>
              </a:rPr>
              <a:t>Coherence” </a:t>
            </a:r>
            <a:r>
              <a:rPr lang="en-US" sz="4400" b="1" dirty="0"/>
              <a:t>barriers?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898525" y="4329113"/>
            <a:ext cx="35337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4400">
                <a:solidFill>
                  <a:srgbClr val="FFFFFF"/>
                </a:solidFill>
                <a:latin typeface="Times New Roman" pitchFamily="16" charset="0"/>
              </a:rPr>
              <a:t>Answer:  Yes!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689225" y="178593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95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610600" cy="6096000"/>
          </a:xfrm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>
                <a:solidFill>
                  <a:schemeClr val="tx2"/>
                </a:solidFill>
              </a:rPr>
              <a:t>	</a:t>
            </a:r>
            <a:r>
              <a:rPr lang="en-US" sz="4000" b="1" dirty="0">
                <a:solidFill>
                  <a:schemeClr val="accent2"/>
                </a:solidFill>
              </a:rPr>
              <a:t>By intuition, The answer is</a:t>
            </a:r>
            <a:br>
              <a:rPr lang="en-US" sz="4000" b="1" dirty="0">
                <a:solidFill>
                  <a:schemeClr val="accent2"/>
                </a:solidFill>
              </a:rPr>
            </a:br>
            <a:r>
              <a:rPr lang="en-US" sz="4000" b="1" dirty="0">
                <a:solidFill>
                  <a:schemeClr val="accent2"/>
                </a:solidFill>
              </a:rPr>
              <a:t>“</a:t>
            </a:r>
            <a:r>
              <a:rPr lang="en-US" sz="4000" b="1" dirty="0">
                <a:solidFill>
                  <a:srgbClr val="FF0000"/>
                </a:solidFill>
              </a:rPr>
              <a:t>Yes</a:t>
            </a:r>
            <a:r>
              <a:rPr lang="en-US" sz="4000" b="1" dirty="0" smtClean="0">
                <a:solidFill>
                  <a:schemeClr val="accent2"/>
                </a:solidFill>
              </a:rPr>
              <a:t>”!</a:t>
            </a:r>
          </a:p>
          <a:p>
            <a:pPr algn="ctr">
              <a:buFont typeface="Monotype Sorts" pitchFamily="2" charset="2"/>
              <a:buNone/>
            </a:pPr>
            <a:endParaRPr lang="en-US" sz="4000" b="1" dirty="0">
              <a:solidFill>
                <a:schemeClr val="tx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b="1" dirty="0">
                <a:solidFill>
                  <a:srgbClr val="333399"/>
                </a:solidFill>
              </a:rPr>
              <a:t>	</a:t>
            </a:r>
            <a:r>
              <a:rPr lang="en-US" b="1" dirty="0"/>
              <a:t>That is:</a:t>
            </a:r>
          </a:p>
          <a:p>
            <a:pPr>
              <a:buFont typeface="Monotype Sorts" pitchFamily="2" charset="2"/>
              <a:buNone/>
            </a:pPr>
            <a:r>
              <a:rPr lang="en-US" b="1" dirty="0" smtClean="0"/>
              <a:t> If </a:t>
            </a:r>
            <a:r>
              <a:rPr lang="en-US" b="1" dirty="0"/>
              <a:t>you need an order to be “</a:t>
            </a:r>
            <a:r>
              <a:rPr lang="en-US" b="1" dirty="0" smtClean="0"/>
              <a:t>enforced” between two </a:t>
            </a:r>
            <a:r>
              <a:rPr lang="en-US" b="1" dirty="0"/>
              <a:t>memory ops by </a:t>
            </a:r>
            <a:r>
              <a:rPr lang="en-US" b="1" dirty="0" smtClean="0"/>
              <a:t>hardware – </a:t>
            </a:r>
            <a:r>
              <a:rPr lang="en-US" b="1" dirty="0" smtClean="0">
                <a:solidFill>
                  <a:srgbClr val="FF9900"/>
                </a:solidFill>
              </a:rPr>
              <a:t>Say </a:t>
            </a:r>
            <a:r>
              <a:rPr lang="en-US" b="1" dirty="0">
                <a:solidFill>
                  <a:srgbClr val="FF9900"/>
                </a:solidFill>
              </a:rPr>
              <a:t>it!</a:t>
            </a:r>
          </a:p>
          <a:p>
            <a:pPr>
              <a:buFont typeface="Monotype Sorts" pitchFamily="2" charset="2"/>
              <a:buNone/>
            </a:pPr>
            <a:r>
              <a:rPr lang="en-US" b="1" dirty="0" smtClean="0"/>
              <a:t>   Otherwise</a:t>
            </a:r>
            <a:r>
              <a:rPr lang="en-US" b="1" dirty="0"/>
              <a:t>, hardware should not have </a:t>
            </a:r>
            <a:r>
              <a:rPr lang="en-US" b="1" dirty="0" smtClean="0"/>
              <a:t>an obligation </a:t>
            </a:r>
            <a:r>
              <a:rPr lang="en-US" b="1" dirty="0"/>
              <a:t>to “serialize” the memory operation!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06500" y="3789363"/>
            <a:ext cx="1335088" cy="4778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86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26"/>
          <p:cNvSpPr>
            <a:spLocks noChangeArrowheads="1"/>
          </p:cNvSpPr>
          <p:nvPr/>
        </p:nvSpPr>
        <p:spPr bwMode="auto">
          <a:xfrm>
            <a:off x="711200" y="76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2D2DB9"/>
                </a:solidFill>
                <a:latin typeface="Times New Roman" pitchFamily="16" charset="0"/>
              </a:rPr>
              <a:t>An Example</a:t>
            </a:r>
          </a:p>
        </p:txBody>
      </p:sp>
      <p:sp>
        <p:nvSpPr>
          <p:cNvPr id="81925" name="Line 1029"/>
          <p:cNvSpPr>
            <a:spLocks noChangeShapeType="1"/>
          </p:cNvSpPr>
          <p:nvPr/>
        </p:nvSpPr>
        <p:spPr bwMode="auto">
          <a:xfrm>
            <a:off x="4270373" y="1952"/>
            <a:ext cx="121126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26" name="Rectangle 1030"/>
              <p:cNvSpPr>
                <a:spLocks noChangeArrowheads="1"/>
              </p:cNvSpPr>
              <p:nvPr/>
            </p:nvSpPr>
            <p:spPr bwMode="auto">
              <a:xfrm>
                <a:off x="1095375" y="3482975"/>
                <a:ext cx="3149600" cy="857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00CC99"/>
                    </a:solidFill>
                    <a:latin typeface="Times New Roman" pitchFamily="16" charset="0"/>
                  </a:rPr>
                  <a:t>	</a:t>
                </a:r>
                <a:r>
                  <a: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States of L:	</a:t>
                </a:r>
              </a:p>
              <a:p>
                <a:pPr marL="342900" indent="-342900" algn="ctr" defTabSz="457200" eaLnBrk="0" fontAlgn="base" hangingPunct="0">
                  <a:lnSpc>
                    <a:spcPct val="4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	</a:t>
                </a: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2(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,</m:t>
                    </m:r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𝑣𝑎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 </a:t>
                </a:r>
                <a:r>
                  <a: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	</a:t>
                </a:r>
              </a:p>
            </p:txBody>
          </p:sp>
        </mc:Choice>
        <mc:Fallback xmlns="">
          <p:sp>
            <p:nvSpPr>
              <p:cNvPr id="81926" name="Rectangle 10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95375" y="3482975"/>
                <a:ext cx="3149600" cy="857250"/>
              </a:xfrm>
              <a:prstGeom prst="rect">
                <a:avLst/>
              </a:prstGeom>
              <a:blipFill rotWithShape="1">
                <a:blip r:embed="rId2"/>
                <a:stretch>
                  <a:fillRect t="-14184" b="-638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1939" name="Group 1043"/>
          <p:cNvGrpSpPr>
            <a:grpSpLocks/>
          </p:cNvGrpSpPr>
          <p:nvPr/>
        </p:nvGrpSpPr>
        <p:grpSpPr bwMode="auto">
          <a:xfrm>
            <a:off x="917575" y="4497388"/>
            <a:ext cx="2743200" cy="604837"/>
            <a:chOff x="578" y="2833"/>
            <a:chExt cx="1728" cy="38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928" name="Rectangle 1032"/>
                <p:cNvSpPr>
                  <a:spLocks noChangeArrowheads="1"/>
                </p:cNvSpPr>
                <p:nvPr/>
              </p:nvSpPr>
              <p:spPr bwMode="auto">
                <a:xfrm>
                  <a:off x="578" y="2967"/>
                  <a:ext cx="1728" cy="2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CC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342900" indent="-342900" algn="ctr" defTabSz="457200" eaLnBrk="0" fontAlgn="base" hangingPunct="0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</a:pPr>
                  <a:r>
                    <a:rPr lang="en-US" sz="2400" dirty="0">
                      <a:solidFill>
                        <a:srgbClr val="000000">
                          <a:lumMod val="60000"/>
                          <a:lumOff val="40000"/>
                        </a:srgbClr>
                      </a:solidFill>
                      <a:latin typeface="Times New Roman" pitchFamily="16" charset="0"/>
                    </a:rPr>
                    <a:t>	   </a:t>
                  </a:r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rgbClr val="000000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𝑤</m:t>
                      </m:r>
                      <m:r>
                        <a:rPr lang="en-US" sz="2400" i="1">
                          <a:solidFill>
                            <a:srgbClr val="000000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400" i="1">
                          <a:solidFill>
                            <a:srgbClr val="000000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𝑣𝑎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)</m:t>
                      </m:r>
                    </m:oMath>
                  </a14:m>
                  <a:endPara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endParaRPr>
                </a:p>
              </p:txBody>
            </p:sp>
          </mc:Choice>
          <mc:Fallback xmlns="">
            <p:sp>
              <p:nvSpPr>
                <p:cNvPr id="81928" name="Rectangle 10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78" y="2967"/>
                  <a:ext cx="1728" cy="24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4688" b="-2187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CC9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1929" name="Line 1033"/>
            <p:cNvSpPr>
              <a:spLocks noChangeShapeType="1"/>
            </p:cNvSpPr>
            <p:nvPr/>
          </p:nvSpPr>
          <p:spPr bwMode="auto">
            <a:xfrm>
              <a:off x="1415" y="2833"/>
              <a:ext cx="0" cy="156"/>
            </a:xfrm>
            <a:prstGeom prst="line">
              <a:avLst/>
            </a:prstGeom>
            <a:noFill/>
            <a:ln w="9525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  <a:latin typeface="Times New Roman" pitchFamily="16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930" name="Rectangle 1034"/>
              <p:cNvSpPr>
                <a:spLocks noChangeArrowheads="1"/>
              </p:cNvSpPr>
              <p:nvPr/>
            </p:nvSpPr>
            <p:spPr bwMode="auto">
              <a:xfrm>
                <a:off x="5308599" y="3911599"/>
                <a:ext cx="2709039" cy="4619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𝑤</m:t>
                    </m:r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,</m:t>
                    </m:r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𝑣𝑎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solidFill>
                          <a:srgbClr val="000000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2400" dirty="0">
                  <a:solidFill>
                    <a:srgbClr val="000000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 dirty="0">
                  <a:solidFill>
                    <a:srgbClr val="00CC99"/>
                  </a:solidFill>
                  <a:latin typeface="Times New Roman" pitchFamily="16" charset="0"/>
                </a:endParaRP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 dirty="0">
                  <a:solidFill>
                    <a:srgbClr val="00CC99"/>
                  </a:solidFill>
                  <a:latin typeface="Times New Roman" pitchFamily="16" charset="0"/>
                </a:endParaRP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00CC99"/>
                    </a:solidFill>
                    <a:latin typeface="Times New Roman" pitchFamily="16" charset="0"/>
                  </a:rPr>
                  <a:t>	</a:t>
                </a: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 dirty="0">
                  <a:solidFill>
                    <a:srgbClr val="00CC99"/>
                  </a:solidFill>
                  <a:latin typeface="Times New Roman" pitchFamily="16" charset="0"/>
                </a:endParaRP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 dirty="0">
                  <a:solidFill>
                    <a:srgbClr val="00CC99"/>
                  </a:solidFill>
                  <a:latin typeface="Times New Roman" pitchFamily="16" charset="0"/>
                </a:endParaRPr>
              </a:p>
              <a:p>
                <a:pPr marL="342900" indent="-342900" algn="ctr" defTabSz="457200" eaLnBrk="0" fontAlgn="base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00CC99"/>
                    </a:solidFill>
                    <a:latin typeface="Times New Roman" pitchFamily="16" charset="0"/>
                  </a:rPr>
                  <a:t>			</a:t>
                </a:r>
              </a:p>
            </p:txBody>
          </p:sp>
        </mc:Choice>
        <mc:Fallback xmlns="">
          <p:sp>
            <p:nvSpPr>
              <p:cNvPr id="81930" name="Rectangle 10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8599" y="3911599"/>
                <a:ext cx="2709039" cy="461963"/>
              </a:xfrm>
              <a:prstGeom prst="rect">
                <a:avLst/>
              </a:prstGeom>
              <a:blipFill rotWithShape="1">
                <a:blip r:embed="rId4"/>
                <a:stretch>
                  <a:fillRect t="-4000" b="-40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1948" name="Group 1052"/>
          <p:cNvGrpSpPr>
            <a:grpSpLocks/>
          </p:cNvGrpSpPr>
          <p:nvPr/>
        </p:nvGrpSpPr>
        <p:grpSpPr bwMode="auto">
          <a:xfrm>
            <a:off x="2855913" y="3352801"/>
            <a:ext cx="5373688" cy="2968625"/>
            <a:chOff x="1799" y="2112"/>
            <a:chExt cx="3385" cy="1870"/>
          </a:xfrm>
        </p:grpSpPr>
        <p:sp>
          <p:nvSpPr>
            <p:cNvPr id="81941" name="Rectangle 1045"/>
            <p:cNvSpPr>
              <a:spLocks noChangeArrowheads="1"/>
            </p:cNvSpPr>
            <p:nvPr/>
          </p:nvSpPr>
          <p:spPr bwMode="auto">
            <a:xfrm>
              <a:off x="3047" y="2112"/>
              <a:ext cx="2137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algn="ctr" defTabSz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2400" dirty="0">
                  <a:solidFill>
                    <a:srgbClr val="CC9900"/>
                  </a:solidFill>
                  <a:latin typeface="Times New Roman" pitchFamily="16" charset="0"/>
                </a:rPr>
                <a:t>(a “growing” </a:t>
              </a:r>
              <a:r>
                <a:rPr lang="en-US" sz="2400" dirty="0" err="1">
                  <a:solidFill>
                    <a:srgbClr val="CC9900"/>
                  </a:solidFill>
                  <a:latin typeface="Times New Roman" pitchFamily="16" charset="0"/>
                </a:rPr>
                <a:t>pomset</a:t>
              </a:r>
              <a:r>
                <a:rPr lang="en-US" sz="2400" dirty="0">
                  <a:solidFill>
                    <a:srgbClr val="CC9900"/>
                  </a:solidFill>
                  <a:latin typeface="Times New Roman" pitchFamily="16" charset="0"/>
                </a:rPr>
                <a:t>!)</a:t>
              </a:r>
              <a:endParaRPr lang="en-US" sz="2400" dirty="0">
                <a:solidFill>
                  <a:srgbClr val="00CC99"/>
                </a:solidFill>
                <a:latin typeface="Times New Roman" pitchFamily="16" charset="0"/>
              </a:endParaRPr>
            </a:p>
            <a:p>
              <a:pPr marL="342900" indent="-342900" algn="ctr" defTabSz="4572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2400" dirty="0">
                  <a:solidFill>
                    <a:srgbClr val="00CC99"/>
                  </a:solidFill>
                  <a:latin typeface="Times New Roman" pitchFamily="16" charset="0"/>
                </a:rPr>
                <a:t>		</a:t>
              </a:r>
              <a:r>
                <a:rPr lang="en-US" sz="2400" dirty="0">
                  <a:solidFill>
                    <a:srgbClr val="000000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			</a:t>
              </a:r>
            </a:p>
          </p:txBody>
        </p:sp>
        <p:sp>
          <p:nvSpPr>
            <p:cNvPr id="81942" name="Line 1046"/>
            <p:cNvSpPr>
              <a:spLocks noChangeShapeType="1"/>
            </p:cNvSpPr>
            <p:nvPr/>
          </p:nvSpPr>
          <p:spPr bwMode="auto">
            <a:xfrm>
              <a:off x="1799" y="3104"/>
              <a:ext cx="665" cy="218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  <a:latin typeface="Times New Roman" pitchFamily="16" charset="0"/>
              </a:endParaRPr>
            </a:p>
          </p:txBody>
        </p:sp>
        <p:sp>
          <p:nvSpPr>
            <p:cNvPr id="81943" name="Line 1047"/>
            <p:cNvSpPr>
              <a:spLocks noChangeShapeType="1"/>
            </p:cNvSpPr>
            <p:nvPr/>
          </p:nvSpPr>
          <p:spPr bwMode="auto">
            <a:xfrm flipH="1">
              <a:off x="3147" y="2682"/>
              <a:ext cx="814" cy="64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  <a:latin typeface="Times New Roman" pitchFamily="16" charset="0"/>
              </a:endParaRPr>
            </a:p>
          </p:txBody>
        </p:sp>
        <p:sp>
          <p:nvSpPr>
            <p:cNvPr id="81944" name="Line 1048"/>
            <p:cNvSpPr>
              <a:spLocks noChangeShapeType="1"/>
            </p:cNvSpPr>
            <p:nvPr/>
          </p:nvSpPr>
          <p:spPr bwMode="auto">
            <a:xfrm>
              <a:off x="3207" y="3536"/>
              <a:ext cx="640" cy="252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  <a:latin typeface="Times New Roman" pitchFamily="16" charset="0"/>
              </a:endParaRPr>
            </a:p>
          </p:txBody>
        </p:sp>
        <p:sp>
          <p:nvSpPr>
            <p:cNvPr id="81945" name="Line 1049"/>
            <p:cNvSpPr>
              <a:spLocks noChangeShapeType="1"/>
            </p:cNvSpPr>
            <p:nvPr/>
          </p:nvSpPr>
          <p:spPr bwMode="auto">
            <a:xfrm flipH="1">
              <a:off x="1914" y="3502"/>
              <a:ext cx="512" cy="288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  <a:latin typeface="Times New Roman" pitchFamily="16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946" name="Text Box 1050"/>
                <p:cNvSpPr txBox="1">
                  <a:spLocks noChangeArrowheads="1"/>
                </p:cNvSpPr>
                <p:nvPr/>
              </p:nvSpPr>
              <p:spPr bwMode="auto">
                <a:xfrm>
                  <a:off x="2265" y="3263"/>
                  <a:ext cx="1125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𝑠𝑦𝑛𝑐</m:t>
                        </m:r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endParaRPr>
                </a:p>
              </p:txBody>
            </p:sp>
          </mc:Choice>
          <mc:Fallback xmlns="">
            <p:sp>
              <p:nvSpPr>
                <p:cNvPr id="81946" name="Text Box 10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65" y="3263"/>
                  <a:ext cx="1125" cy="29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41" b="-1842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947" name="Text Box 1051"/>
                <p:cNvSpPr txBox="1">
                  <a:spLocks noChangeArrowheads="1"/>
                </p:cNvSpPr>
                <p:nvPr/>
              </p:nvSpPr>
              <p:spPr bwMode="auto">
                <a:xfrm>
                  <a:off x="3758" y="3691"/>
                  <a:ext cx="586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en-US" sz="2400" i="1" dirty="0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2400" i="1" dirty="0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400" i="1" dirty="0">
                                <a:solidFill>
                                  <a:srgbClr val="000000">
                                    <a:lumMod val="60000"/>
                                    <a:lumOff val="40000"/>
                                  </a:srgb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 dirty="0">
                            <a:solidFill>
                              <a:srgbClr val="000000">
                                <a:lumMod val="60000"/>
                                <a:lumOff val="40000"/>
                              </a:srgbClr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US" sz="2400" dirty="0">
                    <a:solidFill>
                      <a:srgbClr val="000000">
                        <a:lumMod val="60000"/>
                        <a:lumOff val="40000"/>
                      </a:srgbClr>
                    </a:solidFill>
                    <a:latin typeface="Times New Roman" pitchFamily="16" charset="0"/>
                  </a:endParaRPr>
                </a:p>
              </p:txBody>
            </p:sp>
          </mc:Choice>
          <mc:Fallback xmlns="">
            <p:sp>
              <p:nvSpPr>
                <p:cNvPr id="81947" name="Text Box 10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58" y="3691"/>
                  <a:ext cx="586" cy="29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842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13666" y="76200"/>
                <a:ext cx="1970091" cy="2677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i="1" dirty="0">
                    <a:solidFill>
                      <a:srgbClr val="FFC000"/>
                    </a:solidFill>
                    <a:latin typeface="Cambria Math"/>
                  </a:rPr>
                  <a:t>Thread1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≔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𝑣𝑎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2D2DB9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…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≔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𝑣𝑎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2D2DB9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…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𝑟𝑒𝑎𝑑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𝑠𝑦𝑛𝑐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666" y="76200"/>
                <a:ext cx="1970091" cy="2677656"/>
              </a:xfrm>
              <a:prstGeom prst="rect">
                <a:avLst/>
              </a:prstGeom>
              <a:blipFill rotWithShape="1">
                <a:blip r:embed="rId7"/>
                <a:stretch>
                  <a:fillRect t="-1822" b="-2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47548" y="99738"/>
                <a:ext cx="1970091" cy="3046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i="1" dirty="0">
                    <a:solidFill>
                      <a:srgbClr val="FFC000"/>
                    </a:solidFill>
                    <a:latin typeface="Cambria Math"/>
                  </a:rPr>
                  <a:t>Thread2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≔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𝑣𝑎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2D2DB9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…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2D2DB9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…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r>
                  <a:rPr lang="en-US" sz="2400" dirty="0">
                    <a:solidFill>
                      <a:srgbClr val="2D2DB9">
                        <a:lumMod val="60000"/>
                        <a:lumOff val="40000"/>
                      </a:srgbClr>
                    </a:solidFill>
                    <a:latin typeface="Times New Roman" pitchFamily="16" charset="0"/>
                  </a:rPr>
                  <a:t>…</a:t>
                </a: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𝑟𝑒𝑎𝑑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𝑠𝑦𝑛𝑐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2D2DB9">
                                      <a:lumMod val="60000"/>
                                      <a:lumOff val="40000"/>
                                    </a:srgb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2D2DB9">
                                      <a:lumMod val="60000"/>
                                      <a:lumOff val="40000"/>
                                    </a:srgbClr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2D2DB9">
                                      <a:lumMod val="60000"/>
                                      <a:lumOff val="40000"/>
                                    </a:srgbClr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2D2DB9">
                                      <a:lumMod val="60000"/>
                                      <a:lumOff val="40000"/>
                                    </a:srgb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2D2DB9">
                                      <a:lumMod val="60000"/>
                                      <a:lumOff val="40000"/>
                                    </a:srgbClr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2D2DB9">
                                      <a:lumMod val="60000"/>
                                      <a:lumOff val="40000"/>
                                    </a:srgb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2D2DB9">
                                  <a:lumMod val="60000"/>
                                  <a:lumOff val="40000"/>
                                </a:srgbClr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𝑟𝑒𝑎𝑑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solidFill>
                            <a:srgbClr val="2D2DB9">
                              <a:lumMod val="60000"/>
                              <a:lumOff val="40000"/>
                            </a:srgbClr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24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548" y="99738"/>
                <a:ext cx="1970091" cy="3046988"/>
              </a:xfrm>
              <a:prstGeom prst="rect">
                <a:avLst/>
              </a:prstGeom>
              <a:blipFill rotWithShape="1">
                <a:blip r:embed="rId8"/>
                <a:stretch>
                  <a:fillRect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1029"/>
          <p:cNvSpPr>
            <a:spLocks noChangeShapeType="1"/>
          </p:cNvSpPr>
          <p:nvPr/>
        </p:nvSpPr>
        <p:spPr bwMode="auto">
          <a:xfrm>
            <a:off x="4126707" y="2753856"/>
            <a:ext cx="121126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defTabSz="457200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1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1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 autoUpdateAnimBg="0"/>
      <p:bldP spid="8193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381000"/>
            <a:ext cx="7772400" cy="1143000"/>
          </a:xfrm>
        </p:spPr>
        <p:txBody>
          <a:bodyPr anchor="ctr"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6000"/>
            <a:ext cx="7848600" cy="4114800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Introduction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Semantics: Three Key Questions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Q1 and  Location 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0000"/>
                </a:solidFill>
                <a:ea typeface="MS PGothic" pitchFamily="34" charset="-128"/>
              </a:rPr>
              <a:t>Question Q2 and Q3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 and  </a:t>
            </a:r>
            <a:r>
              <a:rPr lang="en-US" altLang="ja-JP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Codelet</a:t>
            </a: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 Execution Model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9900"/>
                </a:solidFill>
                <a:ea typeface="MS PGothic" pitchFamily="34" charset="-128"/>
              </a:rPr>
              <a:t>Summary 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80" tIns="45692" rIns="91380" bIns="45692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altLang="zh-CN" sz="1200">
              <a:solidFill>
                <a:srgbClr val="3399FF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122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7772400" cy="1143000"/>
          </a:xfrm>
        </p:spPr>
        <p:txBody>
          <a:bodyPr anchor="ctr"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09800"/>
            <a:ext cx="7848600" cy="4114800"/>
          </a:xfrm>
        </p:spPr>
        <p:txBody>
          <a:bodyPr/>
          <a:lstStyle/>
          <a:p>
            <a:r>
              <a:rPr lang="en-US" altLang="ja-JP" b="1" dirty="0" smtClean="0">
                <a:solidFill>
                  <a:srgbClr val="FF0000"/>
                </a:solidFill>
                <a:ea typeface="MS PGothic" pitchFamily="34" charset="-128"/>
              </a:rPr>
              <a:t>Introduction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Semantics: Three Key Questions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Q1 and Location 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Q2 and Q3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 and  </a:t>
            </a:r>
            <a:r>
              <a:rPr lang="en-US" altLang="ja-JP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Codelet</a:t>
            </a: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 Execution Model</a:t>
            </a:r>
          </a:p>
          <a:p>
            <a:r>
              <a:rPr lang="en-US" altLang="ja-JP" b="1" dirty="0" smtClean="0">
                <a:solidFill>
                  <a:srgbClr val="FF9900"/>
                </a:solidFill>
                <a:ea typeface="MS PGothic" pitchFamily="34" charset="-128"/>
              </a:rPr>
              <a:t>Summary 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80" tIns="45692" rIns="91380" bIns="45692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altLang="zh-CN" sz="1200">
              <a:solidFill>
                <a:srgbClr val="3399FF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170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676400"/>
          </a:xfrm>
        </p:spPr>
        <p:txBody>
          <a:bodyPr anchor="ctr"/>
          <a:lstStyle/>
          <a:p>
            <a:pPr algn="ctr"/>
            <a:r>
              <a:rPr lang="en-US" sz="4000" b="1" dirty="0" smtClean="0"/>
              <a:t>Another Two Key Questions Related to Memory Models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686800" cy="44196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</a:pPr>
            <a:r>
              <a:rPr lang="en-US" dirty="0" smtClean="0"/>
              <a:t>	Assuming two memory operations with the same destination memory location address X (i.e. LOAD X or STORE X) are issued through the same processing core.</a:t>
            </a:r>
          </a:p>
          <a:p>
            <a:pPr marL="457200" lvl="1" indent="0">
              <a:lnSpc>
                <a:spcPct val="120000"/>
              </a:lnSpc>
            </a:pPr>
            <a:r>
              <a:rPr lang="en-US" dirty="0" smtClean="0"/>
              <a:t>Notes: We assume that the two memory operations are issued in their program order. Both of the two memory operations access memory location address X.</a:t>
            </a:r>
          </a:p>
          <a:p>
            <a:pPr marL="457200" lvl="1" indent="0">
              <a:lnSpc>
                <a:spcPct val="120000"/>
              </a:lnSpc>
            </a:pPr>
            <a:r>
              <a:rPr lang="en-US" b="1" dirty="0" smtClean="0">
                <a:solidFill>
                  <a:srgbClr val="FF9900"/>
                </a:solidFill>
              </a:rPr>
              <a:t>Q2:</a:t>
            </a:r>
            <a:r>
              <a:rPr lang="en-US" dirty="0" smtClean="0">
                <a:solidFill>
                  <a:srgbClr val="FF9900"/>
                </a:solidFill>
              </a:rPr>
              <a:t> </a:t>
            </a:r>
            <a:r>
              <a:rPr lang="en-US" dirty="0" smtClean="0"/>
              <a:t>Should the hardware (architecture) permit &gt; 1 alternative paths of routing of the memory operations (transactions) along the way?</a:t>
            </a:r>
          </a:p>
          <a:p>
            <a:pPr marL="457200" lvl="1" indent="0">
              <a:lnSpc>
                <a:spcPct val="120000"/>
              </a:lnSpc>
            </a:pPr>
            <a:r>
              <a:rPr lang="en-US" b="1" dirty="0" smtClean="0">
                <a:solidFill>
                  <a:srgbClr val="FF9900"/>
                </a:solidFill>
              </a:rPr>
              <a:t>Q3:</a:t>
            </a:r>
            <a:r>
              <a:rPr lang="en-US" dirty="0" smtClean="0">
                <a:solidFill>
                  <a:srgbClr val="FF9900"/>
                </a:solidFill>
              </a:rPr>
              <a:t> </a:t>
            </a:r>
            <a:r>
              <a:rPr lang="en-US" dirty="0" smtClean="0"/>
              <a:t>If the answer of Q2 is true (I assume it is) - then it is well possible that the two operations may arrive at its destination out-of-order?</a:t>
            </a:r>
          </a:p>
          <a:p>
            <a:pPr marL="0" indent="0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4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10600" cy="1143000"/>
          </a:xfrm>
        </p:spPr>
        <p:txBody>
          <a:bodyPr anchor="ctr"/>
          <a:lstStyle/>
          <a:p>
            <a:pPr algn="ctr"/>
            <a:r>
              <a:rPr lang="en-US" sz="4000" b="1" dirty="0" smtClean="0"/>
              <a:t>Your Answers to the  Questions ?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652573"/>
              </p:ext>
            </p:extLst>
          </p:nvPr>
        </p:nvGraphicFramePr>
        <p:xfrm>
          <a:off x="381000" y="4724400"/>
          <a:ext cx="822960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</a:t>
                      </a:r>
                      <a:r>
                        <a:rPr lang="en-US" baseline="0" dirty="0" smtClean="0"/>
                        <a:t> to 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 to Q2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 one 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1000" y="2187476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Q1</a:t>
            </a:r>
            <a:r>
              <a:rPr lang="en-US" sz="2400" b="1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:</a:t>
            </a:r>
            <a:r>
              <a:rPr lang="en-US" sz="24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 Should the hardware (architecture) permit &gt; 1 alternative paths of routing of the memory operations (transactions) along the way?</a:t>
            </a:r>
            <a:endParaRPr lang="en-US" sz="2400" dirty="0">
              <a:solidFill>
                <a:srgbClr val="333399"/>
              </a:solidFill>
              <a:latin typeface="Times New Roman" pitchFamily="16" charset="0"/>
            </a:endParaRPr>
          </a:p>
          <a:p>
            <a:pPr marL="742950" lvl="1" indent="-28575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Q2</a:t>
            </a:r>
            <a:r>
              <a:rPr lang="en-US" sz="2400" b="1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:</a:t>
            </a:r>
            <a:r>
              <a:rPr lang="en-US" sz="24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 If the answer of Q1 is true (I assume it is) - then it is well possible that the two operations may arrive at its destination out-of-order?</a:t>
            </a:r>
          </a:p>
        </p:txBody>
      </p:sp>
    </p:spTree>
    <p:extLst>
      <p:ext uri="{BB962C8B-B14F-4D97-AF65-F5344CB8AC3E}">
        <p14:creationId xmlns:p14="http://schemas.microsoft.com/office/powerpoint/2010/main" val="8238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991600" cy="1143000"/>
          </a:xfrm>
        </p:spPr>
        <p:txBody>
          <a:bodyPr anchor="ctr"/>
          <a:lstStyle/>
          <a:p>
            <a:pPr algn="ctr"/>
            <a:r>
              <a:rPr lang="en-US" sz="4000" b="1" dirty="0" smtClean="0"/>
              <a:t>Possible Answers to the  Questions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146627"/>
              </p:ext>
            </p:extLst>
          </p:nvPr>
        </p:nvGraphicFramePr>
        <p:xfrm>
          <a:off x="381000" y="4851400"/>
          <a:ext cx="822960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</a:t>
                      </a:r>
                      <a:r>
                        <a:rPr lang="en-US" baseline="0" dirty="0" smtClean="0"/>
                        <a:t> to 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 to Q2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 answered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GG,</a:t>
                      </a:r>
                      <a:r>
                        <a:rPr lang="en-US" baseline="0" dirty="0" smtClean="0"/>
                        <a:t> MM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DD,SS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2263676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Q1</a:t>
            </a:r>
            <a:r>
              <a:rPr lang="en-US" sz="2400" b="1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:</a:t>
            </a:r>
            <a:r>
              <a:rPr lang="en-US" sz="24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 Should the hardware (architecture) permit &gt; 1 alternative paths of routing of the memory operations (transactions) along the way?</a:t>
            </a:r>
          </a:p>
          <a:p>
            <a:pPr marL="742950" lvl="1" indent="-28575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FF9900"/>
                </a:solidFill>
                <a:latin typeface="Times New Roman" pitchFamily="16" charset="0"/>
              </a:rPr>
              <a:t>Q2</a:t>
            </a:r>
            <a:r>
              <a:rPr lang="en-US" sz="2400" b="1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:</a:t>
            </a:r>
            <a:r>
              <a:rPr lang="en-US" sz="24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 If the answer of Q1 is true (I assume it is) - then it is well possible that the two operations may arrive at its destination out-of-order?</a:t>
            </a:r>
          </a:p>
        </p:txBody>
      </p:sp>
    </p:spTree>
    <p:extLst>
      <p:ext uri="{BB962C8B-B14F-4D97-AF65-F5344CB8AC3E}">
        <p14:creationId xmlns:p14="http://schemas.microsoft.com/office/powerpoint/2010/main" val="323974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304800"/>
            <a:ext cx="7772400" cy="1143000"/>
          </a:xfrm>
        </p:spPr>
        <p:txBody>
          <a:bodyPr anchor="ctr"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362200"/>
            <a:ext cx="8458200" cy="41148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Introduction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Semantics: Three Key Questions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Q1 and  Location 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Q2 and Q3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0000"/>
                </a:solidFill>
                <a:ea typeface="MS PGothic" pitchFamily="34" charset="-128"/>
              </a:rPr>
              <a:t>Memory Semantics and  </a:t>
            </a:r>
            <a:r>
              <a:rPr lang="en-US" altLang="ja-JP" b="1" dirty="0" err="1" smtClean="0">
                <a:solidFill>
                  <a:srgbClr val="FF0000"/>
                </a:solidFill>
                <a:ea typeface="MS PGothic" pitchFamily="34" charset="-128"/>
              </a:rPr>
              <a:t>Codelet</a:t>
            </a:r>
            <a:r>
              <a:rPr lang="en-US" altLang="ja-JP" b="1" dirty="0" smtClean="0">
                <a:solidFill>
                  <a:srgbClr val="FF0000"/>
                </a:solidFill>
                <a:ea typeface="MS PGothic" pitchFamily="34" charset="-128"/>
              </a:rPr>
              <a:t> Execution Model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9900"/>
                </a:solidFill>
                <a:ea typeface="MS PGothic" pitchFamily="34" charset="-128"/>
              </a:rPr>
              <a:t>Summary 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80" tIns="45692" rIns="91380" bIns="45692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altLang="zh-CN" sz="1200">
              <a:solidFill>
                <a:srgbClr val="3399FF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815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/>
          <a:lstStyle/>
          <a:p>
            <a:r>
              <a:rPr lang="en-US" sz="4000" b="1" dirty="0" smtClean="0"/>
              <a:t>Memory Model of </a:t>
            </a:r>
            <a:r>
              <a:rPr lang="en-US" sz="4000" b="1" dirty="0" err="1" smtClean="0"/>
              <a:t>Codelets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458200" cy="4114800"/>
          </a:xfrm>
        </p:spPr>
        <p:txBody>
          <a:bodyPr/>
          <a:lstStyle/>
          <a:p>
            <a:r>
              <a:rPr lang="en-US" dirty="0" smtClean="0"/>
              <a:t>The shared memory model is based on LC (Location Consistency, </a:t>
            </a:r>
            <a:r>
              <a:rPr lang="en-US" dirty="0" err="1" smtClean="0"/>
              <a:t>Gao</a:t>
            </a:r>
            <a:r>
              <a:rPr lang="en-US" dirty="0" smtClean="0"/>
              <a:t> and </a:t>
            </a:r>
            <a:r>
              <a:rPr lang="en-US" dirty="0" err="1" smtClean="0"/>
              <a:t>Sarkar</a:t>
            </a:r>
            <a:r>
              <a:rPr lang="en-US" dirty="0" smtClean="0"/>
              <a:t> 2000) and it variants/extensions.</a:t>
            </a:r>
          </a:p>
          <a:p>
            <a:r>
              <a:rPr lang="en-US" dirty="0" smtClean="0"/>
              <a:t>There is </a:t>
            </a:r>
            <a:r>
              <a:rPr lang="en-US" dirty="0" smtClean="0">
                <a:solidFill>
                  <a:srgbClr val="FF9900"/>
                </a:solidFill>
              </a:rPr>
              <a:t>no </a:t>
            </a:r>
            <a:r>
              <a:rPr lang="en-US" i="1" dirty="0" smtClean="0">
                <a:solidFill>
                  <a:srgbClr val="FF9900"/>
                </a:solidFill>
              </a:rPr>
              <a:t>global coherence requirement</a:t>
            </a:r>
            <a:r>
              <a:rPr lang="en-US" dirty="0">
                <a:solidFill>
                  <a:srgbClr val="FF9900"/>
                </a:solidFill>
              </a:rPr>
              <a:t> </a:t>
            </a:r>
            <a:r>
              <a:rPr lang="en-US" dirty="0" smtClean="0"/>
              <a:t>due to LC</a:t>
            </a:r>
          </a:p>
          <a:p>
            <a:r>
              <a:rPr lang="en-US" dirty="0" smtClean="0"/>
              <a:t>Our answer to the 3  questions (</a:t>
            </a:r>
            <a:r>
              <a:rPr lang="en-US" b="1" dirty="0" smtClean="0"/>
              <a:t>Q0, Q1, Q2</a:t>
            </a:r>
            <a:r>
              <a:rPr lang="en-US" dirty="0" smtClean="0"/>
              <a:t>) will led the extensions to LC:  </a:t>
            </a:r>
            <a:r>
              <a:rPr lang="en-US" i="1" dirty="0" smtClean="0">
                <a:solidFill>
                  <a:srgbClr val="FF9900"/>
                </a:solidFill>
              </a:rPr>
              <a:t>Work In Progress!</a:t>
            </a:r>
          </a:p>
        </p:txBody>
      </p:sp>
    </p:spTree>
    <p:extLst>
      <p:ext uri="{BB962C8B-B14F-4D97-AF65-F5344CB8AC3E}">
        <p14:creationId xmlns:p14="http://schemas.microsoft.com/office/powerpoint/2010/main" val="133791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28600"/>
            <a:ext cx="7772400" cy="1143000"/>
          </a:xfrm>
        </p:spPr>
        <p:txBody>
          <a:bodyPr anchor="ctr"/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62200"/>
            <a:ext cx="7848600" cy="41148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Introduction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Semantics: Three Key Questions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Q1 and  Location 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Question Q2 and Q3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Memory Semantics and  </a:t>
            </a:r>
            <a:r>
              <a:rPr lang="en-US" altLang="ja-JP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Codelet</a:t>
            </a:r>
            <a:r>
              <a:rPr lang="en-US" altLang="ja-JP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MS PGothic" pitchFamily="34" charset="-128"/>
              </a:rPr>
              <a:t> Execution Model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ja-JP" b="1" dirty="0" smtClean="0">
                <a:solidFill>
                  <a:srgbClr val="FF9900"/>
                </a:solidFill>
                <a:ea typeface="MS PGothic" pitchFamily="34" charset="-128"/>
              </a:rPr>
              <a:t>Summary 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80" tIns="45692" rIns="91380" bIns="45692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altLang="zh-CN" sz="1200">
              <a:solidFill>
                <a:srgbClr val="3399FF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584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51485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memory model </a:t>
            </a:r>
            <a:r>
              <a:rPr lang="en-US" dirty="0" smtClean="0"/>
              <a:t>of a </a:t>
            </a:r>
            <a:r>
              <a:rPr lang="en-US" dirty="0" smtClean="0">
                <a:solidFill>
                  <a:srgbClr val="FF0000"/>
                </a:solidFill>
              </a:rPr>
              <a:t>PXM</a:t>
            </a:r>
            <a:r>
              <a:rPr lang="en-US" dirty="0" smtClean="0"/>
              <a:t> will help define its </a:t>
            </a:r>
            <a:r>
              <a:rPr lang="en-US" dirty="0" smtClean="0">
                <a:solidFill>
                  <a:srgbClr val="FF0000"/>
                </a:solidFill>
              </a:rPr>
              <a:t>scalability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Classical PXMs (SC,…) do NOT scale well on future </a:t>
            </a:r>
            <a:r>
              <a:rPr lang="en-US" dirty="0" err="1" smtClean="0"/>
              <a:t>manycore</a:t>
            </a:r>
            <a:r>
              <a:rPr lang="en-US" dirty="0" smtClean="0"/>
              <a:t> architectures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We want to get rid of coherence, without throwing causality away.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Relaxed memory models, such as Location Consistency, can help design bigger, more scalable </a:t>
            </a:r>
            <a:r>
              <a:rPr lang="en-US" dirty="0" err="1" smtClean="0"/>
              <a:t>manycore</a:t>
            </a:r>
            <a:r>
              <a:rPr lang="en-US" dirty="0" smtClean="0"/>
              <a:t> systems.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Programming languages need to be aware of parallelism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Need to know about the underlying memory model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Even traditionally sequential languages (C,C++) are starting to provide a crude memory model to handle concurrency and parallelism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Other languages, designed to be “</a:t>
            </a:r>
            <a:r>
              <a:rPr lang="en-US" dirty="0" err="1" smtClean="0"/>
              <a:t>concurrentcy</a:t>
            </a:r>
            <a:r>
              <a:rPr lang="en-US" dirty="0" smtClean="0"/>
              <a:t>-aware” (Java, X10, Chapel, …) provide a more refined memory model – but maybe still too relaxed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09/06/11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smtClean="0"/>
              <a:t>\course\867-11F\Topic-0.ppt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3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" y="2816225"/>
            <a:ext cx="8915400" cy="2517775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Topic 4e – Using the </a:t>
            </a:r>
            <a:r>
              <a:rPr lang="en-US" dirty="0" err="1"/>
              <a:t>Codelet</a:t>
            </a:r>
            <a:r>
              <a:rPr lang="en-US" dirty="0"/>
              <a:t> Model for </a:t>
            </a:r>
            <a:r>
              <a:rPr lang="en-US" dirty="0" err="1"/>
              <a:t>Exascale</a:t>
            </a:r>
            <a:r>
              <a:rPr lang="en-US" dirty="0"/>
              <a:t>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09/06/11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3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202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Introduction: </a:t>
            </a:r>
            <a:r>
              <a:rPr lang="en-US" dirty="0"/>
              <a:t>Exploiting Parallelism in Many-Core </a:t>
            </a:r>
            <a:r>
              <a:rPr lang="en-US" dirty="0" smtClean="0"/>
              <a:t>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50" y="2181225"/>
            <a:ext cx="8888413" cy="467677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Many-core chips are finally here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Current control-flow based frameworks (MPI, </a:t>
            </a:r>
            <a:r>
              <a:rPr lang="en-US" dirty="0" err="1" smtClean="0"/>
              <a:t>OpenMP</a:t>
            </a:r>
            <a:r>
              <a:rPr lang="en-US" dirty="0" smtClean="0"/>
              <a:t>) incur too much overhead for </a:t>
            </a:r>
            <a:r>
              <a:rPr lang="en-US" dirty="0" err="1" smtClean="0"/>
              <a:t>exascale</a:t>
            </a:r>
            <a:r>
              <a:rPr lang="en-US" dirty="0" smtClean="0"/>
              <a:t> computing (coarse-grain parallelism)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To efficiently exploit parallelism, fine-grain approaches should be preferred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We propose a </a:t>
            </a:r>
            <a:r>
              <a:rPr lang="en-US" dirty="0" err="1" smtClean="0">
                <a:solidFill>
                  <a:schemeClr val="accent1"/>
                </a:solidFill>
              </a:rPr>
              <a:t>Codelet</a:t>
            </a:r>
            <a:r>
              <a:rPr lang="en-US" dirty="0" smtClean="0">
                <a:solidFill>
                  <a:schemeClr val="accent1"/>
                </a:solidFill>
              </a:rPr>
              <a:t> Program Execution Model, based on dataflow theory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59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/>
          <a:lstStyle/>
          <a:p>
            <a:r>
              <a:rPr lang="en-US" b="1" dirty="0" smtClean="0"/>
              <a:t>An Abstract Machine Model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600200"/>
            <a:ext cx="801052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12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305800" cy="1143000"/>
          </a:xfrm>
        </p:spPr>
        <p:txBody>
          <a:bodyPr anchor="ctr"/>
          <a:lstStyle/>
          <a:p>
            <a:r>
              <a:rPr lang="en-US" b="1" dirty="0" smtClean="0"/>
              <a:t>An Abstract Machine Model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600200"/>
            <a:ext cx="801052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88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/>
              <a:t>Codelet</a:t>
            </a:r>
            <a:r>
              <a:rPr lang="en-US" dirty="0"/>
              <a:t>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350" y="2250687"/>
            <a:ext cx="4367213" cy="453111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Goals</a:t>
            </a:r>
            <a:r>
              <a:rPr lang="en-US" dirty="0"/>
              <a:t>:  to effectively represent data and computing resource sharing through a hybrid dataflow approach, using two levels of </a:t>
            </a:r>
            <a:r>
              <a:rPr lang="en-US" dirty="0" smtClean="0"/>
              <a:t>parallelism</a:t>
            </a:r>
          </a:p>
          <a:p>
            <a:r>
              <a:rPr lang="en-US" b="1" dirty="0"/>
              <a:t>Definition</a:t>
            </a:r>
            <a:r>
              <a:rPr lang="en-US" dirty="0"/>
              <a:t>: a </a:t>
            </a:r>
            <a:r>
              <a:rPr lang="en-US" dirty="0" err="1"/>
              <a:t>codelet</a:t>
            </a:r>
            <a:r>
              <a:rPr lang="en-US" dirty="0"/>
              <a:t> is a sequence of machine instructions which act as an atomically-scheduled unit of computation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6096000" y="2971800"/>
            <a:ext cx="1600200" cy="16764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f</a:t>
            </a:r>
            <a:r>
              <a:rPr lang="en-US" sz="900" b="1" dirty="0">
                <a:solidFill>
                  <a:srgbClr val="00CC99"/>
                </a:solidFill>
              </a:rPr>
              <a:t>ib(n) {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 </a:t>
            </a:r>
            <a:r>
              <a:rPr lang="en-US" sz="900" b="1" dirty="0" err="1">
                <a:solidFill>
                  <a:srgbClr val="00CC99"/>
                </a:solidFill>
              </a:rPr>
              <a:t>Int</a:t>
            </a:r>
            <a:r>
              <a:rPr lang="en-US" sz="900" b="1" dirty="0">
                <a:solidFill>
                  <a:srgbClr val="00CC99"/>
                </a:solidFill>
              </a:rPr>
              <a:t> </a:t>
            </a:r>
            <a:r>
              <a:rPr lang="en-US" sz="900" b="1" dirty="0" err="1">
                <a:solidFill>
                  <a:srgbClr val="00CC99"/>
                </a:solidFill>
              </a:rPr>
              <a:t>x,y</a:t>
            </a:r>
            <a:r>
              <a:rPr lang="en-US" sz="900" b="1" dirty="0">
                <a:solidFill>
                  <a:srgbClr val="00CC99"/>
                </a:solidFill>
              </a:rPr>
              <a:t>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 If (n&lt;2) {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   return n;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</a:t>
            </a:r>
            <a:r>
              <a:rPr lang="en-US" sz="900" b="1" dirty="0">
                <a:solidFill>
                  <a:srgbClr val="00CC99"/>
                </a:solidFill>
              </a:rPr>
              <a:t> } else {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</a:t>
            </a:r>
            <a:r>
              <a:rPr lang="en-US" sz="900" b="1" dirty="0">
                <a:solidFill>
                  <a:srgbClr val="00CC99"/>
                </a:solidFill>
              </a:rPr>
              <a:t>   x = fib(n-1);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</a:t>
            </a:r>
            <a:r>
              <a:rPr lang="en-US" sz="900" b="1" dirty="0">
                <a:solidFill>
                  <a:srgbClr val="00CC99"/>
                </a:solidFill>
              </a:rPr>
              <a:t>   y = fib(n-2);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</a:t>
            </a:r>
            <a:r>
              <a:rPr lang="en-US" sz="900" b="1" dirty="0">
                <a:solidFill>
                  <a:srgbClr val="00CC99"/>
                </a:solidFill>
              </a:rPr>
              <a:t>   return </a:t>
            </a:r>
            <a:r>
              <a:rPr lang="en-US" sz="900" b="1" dirty="0" err="1">
                <a:solidFill>
                  <a:srgbClr val="00CC99"/>
                </a:solidFill>
              </a:rPr>
              <a:t>x+y</a:t>
            </a:r>
            <a:r>
              <a:rPr lang="en-US" sz="900" b="1" dirty="0">
                <a:solidFill>
                  <a:srgbClr val="00CC99"/>
                </a:solidFill>
              </a:rPr>
              <a:t>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 </a:t>
            </a:r>
            <a:r>
              <a:rPr lang="en-US" sz="900" b="1" dirty="0">
                <a:solidFill>
                  <a:srgbClr val="00CC99"/>
                </a:solidFill>
              </a:rPr>
              <a:t> }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CC99"/>
                </a:solidFill>
              </a:rPr>
              <a:t>}</a:t>
            </a:r>
            <a:endParaRPr lang="en-US" sz="900" b="1" dirty="0">
              <a:solidFill>
                <a:srgbClr val="00CC99"/>
              </a:solidFill>
            </a:endParaRPr>
          </a:p>
        </p:txBody>
      </p:sp>
      <p:cxnSp>
        <p:nvCxnSpPr>
          <p:cNvPr id="8" name="Straight Arrow Connector 7"/>
          <p:cNvCxnSpPr>
            <a:endCxn id="6" idx="0"/>
          </p:cNvCxnSpPr>
          <p:nvPr/>
        </p:nvCxnSpPr>
        <p:spPr bwMode="auto">
          <a:xfrm>
            <a:off x="6896100" y="1828800"/>
            <a:ext cx="0" cy="11430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4"/>
          </p:cNvCxnSpPr>
          <p:nvPr/>
        </p:nvCxnSpPr>
        <p:spPr bwMode="auto">
          <a:xfrm>
            <a:off x="6896100" y="4648200"/>
            <a:ext cx="647700" cy="11430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6" idx="4"/>
          </p:cNvCxnSpPr>
          <p:nvPr/>
        </p:nvCxnSpPr>
        <p:spPr bwMode="auto">
          <a:xfrm flipH="1">
            <a:off x="6400800" y="4648200"/>
            <a:ext cx="495300" cy="11430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245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>
            <a:stCxn id="9" idx="4"/>
            <a:endCxn id="24" idx="0"/>
          </p:cNvCxnSpPr>
          <p:nvPr/>
        </p:nvCxnSpPr>
        <p:spPr>
          <a:xfrm flipH="1">
            <a:off x="4083552" y="2712037"/>
            <a:ext cx="1299776" cy="1022271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9" idx="4"/>
            <a:endCxn id="25" idx="0"/>
          </p:cNvCxnSpPr>
          <p:nvPr/>
        </p:nvCxnSpPr>
        <p:spPr>
          <a:xfrm flipH="1">
            <a:off x="4531035" y="2712037"/>
            <a:ext cx="852293" cy="1022271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4"/>
            <a:endCxn id="23" idx="0"/>
          </p:cNvCxnSpPr>
          <p:nvPr/>
        </p:nvCxnSpPr>
        <p:spPr>
          <a:xfrm flipH="1">
            <a:off x="3612519" y="2712037"/>
            <a:ext cx="1770809" cy="1022271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4"/>
            <a:endCxn id="52" idx="0"/>
          </p:cNvCxnSpPr>
          <p:nvPr/>
        </p:nvCxnSpPr>
        <p:spPr>
          <a:xfrm>
            <a:off x="5854361" y="2712037"/>
            <a:ext cx="1463697" cy="1022271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4"/>
            <a:endCxn id="53" idx="0"/>
          </p:cNvCxnSpPr>
          <p:nvPr/>
        </p:nvCxnSpPr>
        <p:spPr>
          <a:xfrm>
            <a:off x="5854361" y="2712037"/>
            <a:ext cx="1911179" cy="1022271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4"/>
            <a:endCxn id="51" idx="0"/>
          </p:cNvCxnSpPr>
          <p:nvPr/>
        </p:nvCxnSpPr>
        <p:spPr>
          <a:xfrm>
            <a:off x="5854361" y="2712037"/>
            <a:ext cx="992663" cy="1022271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4"/>
            <a:endCxn id="33" idx="0"/>
          </p:cNvCxnSpPr>
          <p:nvPr/>
        </p:nvCxnSpPr>
        <p:spPr>
          <a:xfrm flipH="1">
            <a:off x="2806926" y="4279333"/>
            <a:ext cx="1041110" cy="862517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2514600" y="4992501"/>
            <a:ext cx="1293127" cy="1035406"/>
            <a:chOff x="800344" y="4953000"/>
            <a:chExt cx="1766917" cy="1584836"/>
          </a:xfrm>
        </p:grpSpPr>
        <p:sp>
          <p:nvSpPr>
            <p:cNvPr id="33" name="Oval 32"/>
            <p:cNvSpPr/>
            <p:nvPr/>
          </p:nvSpPr>
          <p:spPr>
            <a:xfrm>
              <a:off x="990600" y="5181600"/>
              <a:ext cx="418351" cy="3739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2020049" y="5188631"/>
              <a:ext cx="418351" cy="3739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1486649" y="5933733"/>
              <a:ext cx="418351" cy="3739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00344" y="4953000"/>
              <a:ext cx="1766917" cy="15848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37" name="Curved Connector 36"/>
            <p:cNvCxnSpPr>
              <a:stCxn id="33" idx="4"/>
              <a:endCxn id="35" idx="0"/>
            </p:cNvCxnSpPr>
            <p:nvPr/>
          </p:nvCxnSpPr>
          <p:spPr>
            <a:xfrm rot="16200000" flipH="1">
              <a:off x="1258718" y="5496626"/>
              <a:ext cx="378164" cy="496049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>
              <a:stCxn id="34" idx="4"/>
              <a:endCxn id="35" idx="0"/>
            </p:cNvCxnSpPr>
            <p:nvPr/>
          </p:nvCxnSpPr>
          <p:spPr>
            <a:xfrm rot="5400000">
              <a:off x="1776959" y="5481466"/>
              <a:ext cx="371133" cy="533400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3294571" y="3583957"/>
            <a:ext cx="1554412" cy="1165226"/>
            <a:chOff x="2989771" y="3583957"/>
            <a:chExt cx="1554412" cy="1165226"/>
          </a:xfrm>
        </p:grpSpPr>
        <p:sp>
          <p:nvSpPr>
            <p:cNvPr id="23" name="Oval 22"/>
            <p:cNvSpPr/>
            <p:nvPr/>
          </p:nvSpPr>
          <p:spPr>
            <a:xfrm>
              <a:off x="3154633" y="3734308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3625666" y="3734308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4073149" y="3734308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3390149" y="4035012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3861184" y="4035012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989771" y="3583957"/>
              <a:ext cx="1554412" cy="11652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39" name="Curved Connector 38"/>
            <p:cNvCxnSpPr>
              <a:stCxn id="23" idx="4"/>
              <a:endCxn id="26" idx="0"/>
            </p:cNvCxnSpPr>
            <p:nvPr/>
          </p:nvCxnSpPr>
          <p:spPr>
            <a:xfrm rot="16200000" flipH="1">
              <a:off x="3397287" y="3889062"/>
              <a:ext cx="56382" cy="235517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urved Connector 39"/>
            <p:cNvCxnSpPr>
              <a:stCxn id="25" idx="4"/>
              <a:endCxn id="27" idx="0"/>
            </p:cNvCxnSpPr>
            <p:nvPr/>
          </p:nvCxnSpPr>
          <p:spPr>
            <a:xfrm rot="5400000">
              <a:off x="4092062" y="3900839"/>
              <a:ext cx="56382" cy="211965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Arrow Connector 40"/>
          <p:cNvCxnSpPr>
            <a:stCxn id="26" idx="4"/>
            <a:endCxn id="34" idx="0"/>
          </p:cNvCxnSpPr>
          <p:nvPr/>
        </p:nvCxnSpPr>
        <p:spPr>
          <a:xfrm flipH="1">
            <a:off x="3560334" y="4279333"/>
            <a:ext cx="287702" cy="867110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7" idx="4"/>
            <a:endCxn id="44" idx="0"/>
          </p:cNvCxnSpPr>
          <p:nvPr/>
        </p:nvCxnSpPr>
        <p:spPr>
          <a:xfrm>
            <a:off x="4319070" y="4279333"/>
            <a:ext cx="216644" cy="859983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243388" y="4989968"/>
            <a:ext cx="1293127" cy="1035406"/>
            <a:chOff x="800344" y="4953000"/>
            <a:chExt cx="1766917" cy="1584836"/>
          </a:xfrm>
        </p:grpSpPr>
        <p:sp>
          <p:nvSpPr>
            <p:cNvPr id="44" name="Oval 43"/>
            <p:cNvSpPr/>
            <p:nvPr/>
          </p:nvSpPr>
          <p:spPr>
            <a:xfrm>
              <a:off x="990600" y="5181600"/>
              <a:ext cx="418351" cy="3739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2020049" y="5188631"/>
              <a:ext cx="418351" cy="3739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1486649" y="5933733"/>
              <a:ext cx="418351" cy="3739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00344" y="4953000"/>
              <a:ext cx="1766917" cy="15848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48" name="Curved Connector 47"/>
            <p:cNvCxnSpPr>
              <a:stCxn id="44" idx="4"/>
              <a:endCxn id="46" idx="0"/>
            </p:cNvCxnSpPr>
            <p:nvPr/>
          </p:nvCxnSpPr>
          <p:spPr>
            <a:xfrm rot="16200000" flipH="1">
              <a:off x="1258718" y="5496626"/>
              <a:ext cx="378164" cy="496049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urved Connector 48"/>
            <p:cNvCxnSpPr>
              <a:stCxn id="45" idx="4"/>
              <a:endCxn id="46" idx="0"/>
            </p:cNvCxnSpPr>
            <p:nvPr/>
          </p:nvCxnSpPr>
          <p:spPr>
            <a:xfrm rot="5400000">
              <a:off x="1776959" y="5481466"/>
              <a:ext cx="371133" cy="533400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Arrow Connector 49"/>
          <p:cNvCxnSpPr>
            <a:stCxn id="27" idx="4"/>
            <a:endCxn id="45" idx="0"/>
          </p:cNvCxnSpPr>
          <p:nvPr/>
        </p:nvCxnSpPr>
        <p:spPr>
          <a:xfrm>
            <a:off x="4319070" y="4279333"/>
            <a:ext cx="970051" cy="864577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4" idx="4"/>
            <a:endCxn id="61" idx="0"/>
          </p:cNvCxnSpPr>
          <p:nvPr/>
        </p:nvCxnSpPr>
        <p:spPr>
          <a:xfrm flipH="1">
            <a:off x="6041432" y="4279333"/>
            <a:ext cx="1041110" cy="862517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6529076" y="3583957"/>
            <a:ext cx="1554412" cy="1165226"/>
            <a:chOff x="6224276" y="3583957"/>
            <a:chExt cx="1554412" cy="1165226"/>
          </a:xfrm>
        </p:grpSpPr>
        <p:sp>
          <p:nvSpPr>
            <p:cNvPr id="51" name="Oval 50"/>
            <p:cNvSpPr/>
            <p:nvPr/>
          </p:nvSpPr>
          <p:spPr>
            <a:xfrm>
              <a:off x="6389138" y="3734308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6860172" y="3734308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7307654" y="3734308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624655" y="4035012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7095689" y="4035012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6860172" y="4354509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57" name="Straight Arrow Connector 56"/>
            <p:cNvCxnSpPr>
              <a:stCxn id="52" idx="4"/>
              <a:endCxn id="56" idx="0"/>
            </p:cNvCxnSpPr>
            <p:nvPr/>
          </p:nvCxnSpPr>
          <p:spPr>
            <a:xfrm>
              <a:off x="7013258" y="3978630"/>
              <a:ext cx="0" cy="375879"/>
            </a:xfrm>
            <a:prstGeom prst="straightConnector1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6224276" y="3583957"/>
              <a:ext cx="1554412" cy="11652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67" name="Curved Connector 66"/>
            <p:cNvCxnSpPr>
              <a:stCxn id="51" idx="4"/>
              <a:endCxn id="54" idx="0"/>
            </p:cNvCxnSpPr>
            <p:nvPr/>
          </p:nvCxnSpPr>
          <p:spPr>
            <a:xfrm rot="16200000" flipH="1">
              <a:off x="6631793" y="3889062"/>
              <a:ext cx="56382" cy="235517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urved Connector 67"/>
            <p:cNvCxnSpPr>
              <a:stCxn id="53" idx="4"/>
              <a:endCxn id="55" idx="0"/>
            </p:cNvCxnSpPr>
            <p:nvPr/>
          </p:nvCxnSpPr>
          <p:spPr>
            <a:xfrm rot="5400000">
              <a:off x="7326568" y="3900839"/>
              <a:ext cx="56382" cy="211965"/>
            </a:xfrm>
            <a:prstGeom prst="curvedConnector3">
              <a:avLst/>
            </a:prstGeom>
            <a:ln w="254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Arrow Connector 68"/>
          <p:cNvCxnSpPr>
            <a:stCxn id="54" idx="4"/>
            <a:endCxn id="62" idx="0"/>
          </p:cNvCxnSpPr>
          <p:nvPr/>
        </p:nvCxnSpPr>
        <p:spPr>
          <a:xfrm flipH="1">
            <a:off x="6794839" y="4279333"/>
            <a:ext cx="287702" cy="867110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5" idx="4"/>
            <a:endCxn id="72" idx="0"/>
          </p:cNvCxnSpPr>
          <p:nvPr/>
        </p:nvCxnSpPr>
        <p:spPr>
          <a:xfrm>
            <a:off x="7553576" y="4279333"/>
            <a:ext cx="216644" cy="859983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5749106" y="4989968"/>
            <a:ext cx="3021914" cy="1037939"/>
            <a:chOff x="5444306" y="4989968"/>
            <a:chExt cx="3021914" cy="1037939"/>
          </a:xfrm>
        </p:grpSpPr>
        <p:grpSp>
          <p:nvGrpSpPr>
            <p:cNvPr id="60" name="Group 59"/>
            <p:cNvGrpSpPr/>
            <p:nvPr/>
          </p:nvGrpSpPr>
          <p:grpSpPr>
            <a:xfrm>
              <a:off x="5444306" y="4992501"/>
              <a:ext cx="1293127" cy="1035406"/>
              <a:chOff x="800344" y="4953000"/>
              <a:chExt cx="1766917" cy="1584836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990600" y="5181600"/>
                <a:ext cx="418351" cy="37396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2020049" y="5188631"/>
                <a:ext cx="418351" cy="37396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1486649" y="5933733"/>
                <a:ext cx="418351" cy="37396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800344" y="4953000"/>
                <a:ext cx="1766917" cy="158483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65" name="Curved Connector 64"/>
              <p:cNvCxnSpPr>
                <a:stCxn id="61" idx="4"/>
                <a:endCxn id="63" idx="0"/>
              </p:cNvCxnSpPr>
              <p:nvPr/>
            </p:nvCxnSpPr>
            <p:spPr>
              <a:xfrm rot="16200000" flipH="1">
                <a:off x="1258718" y="5496626"/>
                <a:ext cx="378164" cy="496049"/>
              </a:xfrm>
              <a:prstGeom prst="curvedConnector3">
                <a:avLst/>
              </a:prstGeom>
              <a:ln w="25400">
                <a:solidFill>
                  <a:schemeClr val="tx2">
                    <a:lumMod val="20000"/>
                    <a:lumOff val="8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urved Connector 65"/>
              <p:cNvCxnSpPr>
                <a:stCxn id="62" idx="4"/>
                <a:endCxn id="63" idx="0"/>
              </p:cNvCxnSpPr>
              <p:nvPr/>
            </p:nvCxnSpPr>
            <p:spPr>
              <a:xfrm rot="5400000">
                <a:off x="1776959" y="5481466"/>
                <a:ext cx="371133" cy="533400"/>
              </a:xfrm>
              <a:prstGeom prst="curvedConnector3">
                <a:avLst/>
              </a:prstGeom>
              <a:ln w="25400">
                <a:solidFill>
                  <a:schemeClr val="tx2">
                    <a:lumMod val="20000"/>
                    <a:lumOff val="8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7173093" y="4989968"/>
              <a:ext cx="1293127" cy="1035406"/>
              <a:chOff x="800344" y="4953000"/>
              <a:chExt cx="1766917" cy="1584836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990600" y="5181600"/>
                <a:ext cx="418351" cy="37396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2020049" y="5188631"/>
                <a:ext cx="418351" cy="37396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1486649" y="5933733"/>
                <a:ext cx="418351" cy="37396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800344" y="4953000"/>
                <a:ext cx="1766917" cy="158483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76" name="Curved Connector 75"/>
              <p:cNvCxnSpPr>
                <a:stCxn id="72" idx="4"/>
                <a:endCxn id="74" idx="0"/>
              </p:cNvCxnSpPr>
              <p:nvPr/>
            </p:nvCxnSpPr>
            <p:spPr>
              <a:xfrm rot="16200000" flipH="1">
                <a:off x="1258718" y="5496626"/>
                <a:ext cx="378164" cy="496049"/>
              </a:xfrm>
              <a:prstGeom prst="curvedConnector3">
                <a:avLst/>
              </a:prstGeom>
              <a:ln w="25400">
                <a:solidFill>
                  <a:schemeClr val="tx2">
                    <a:lumMod val="20000"/>
                    <a:lumOff val="8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urved Connector 76"/>
              <p:cNvCxnSpPr>
                <a:stCxn id="73" idx="4"/>
                <a:endCxn id="74" idx="0"/>
              </p:cNvCxnSpPr>
              <p:nvPr/>
            </p:nvCxnSpPr>
            <p:spPr>
              <a:xfrm rot="5400000">
                <a:off x="1776959" y="5481466"/>
                <a:ext cx="371133" cy="533400"/>
              </a:xfrm>
              <a:prstGeom prst="curvedConnector3">
                <a:avLst/>
              </a:prstGeom>
              <a:ln w="25400">
                <a:solidFill>
                  <a:schemeClr val="tx2">
                    <a:lumMod val="20000"/>
                    <a:lumOff val="8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8" name="Straight Arrow Connector 77"/>
          <p:cNvCxnSpPr>
            <a:stCxn id="55" idx="4"/>
            <a:endCxn id="73" idx="0"/>
          </p:cNvCxnSpPr>
          <p:nvPr/>
        </p:nvCxnSpPr>
        <p:spPr>
          <a:xfrm>
            <a:off x="7553576" y="4279333"/>
            <a:ext cx="970051" cy="864577"/>
          </a:xfrm>
          <a:prstGeom prst="straightConnector1">
            <a:avLst/>
          </a:prstGeom>
          <a:ln w="25400">
            <a:solidFill>
              <a:schemeClr val="tx2">
                <a:lumMod val="20000"/>
                <a:lumOff val="8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35" idx="4"/>
            <a:endCxn id="11" idx="2"/>
          </p:cNvCxnSpPr>
          <p:nvPr/>
        </p:nvCxnSpPr>
        <p:spPr>
          <a:xfrm rot="5400000" flipH="1" flipV="1">
            <a:off x="2833768" y="3245566"/>
            <a:ext cx="2968183" cy="2295797"/>
          </a:xfrm>
          <a:prstGeom prst="curvedConnector4">
            <a:avLst>
              <a:gd name="adj1" fmla="val -7702"/>
              <a:gd name="adj2" fmla="val 53334"/>
            </a:avLst>
          </a:prstGeom>
          <a:ln w="34925">
            <a:solidFill>
              <a:schemeClr val="accent5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46" idx="4"/>
            <a:endCxn id="11" idx="2"/>
          </p:cNvCxnSpPr>
          <p:nvPr/>
        </p:nvCxnSpPr>
        <p:spPr>
          <a:xfrm rot="5400000" flipH="1" flipV="1">
            <a:off x="3699429" y="4108693"/>
            <a:ext cx="2965650" cy="567009"/>
          </a:xfrm>
          <a:prstGeom prst="curvedConnector4">
            <a:avLst>
              <a:gd name="adj1" fmla="val -7708"/>
              <a:gd name="adj2" fmla="val 63499"/>
            </a:avLst>
          </a:prstGeom>
          <a:ln w="34925">
            <a:solidFill>
              <a:schemeClr val="accent5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74" idx="4"/>
            <a:endCxn id="56" idx="7"/>
          </p:cNvCxnSpPr>
          <p:nvPr/>
        </p:nvCxnSpPr>
        <p:spPr>
          <a:xfrm rot="5400000" flipH="1">
            <a:off x="7037414" y="4779182"/>
            <a:ext cx="1484734" cy="706949"/>
          </a:xfrm>
          <a:prstGeom prst="curvedConnector5">
            <a:avLst>
              <a:gd name="adj1" fmla="val -2600"/>
              <a:gd name="adj2" fmla="val 76134"/>
              <a:gd name="adj3" fmla="val 99400"/>
            </a:avLst>
          </a:prstGeom>
          <a:ln w="25400">
            <a:solidFill>
              <a:schemeClr val="accent5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urved Connector 81"/>
          <p:cNvCxnSpPr>
            <a:stCxn id="63" idx="4"/>
            <a:endCxn id="56" idx="1"/>
          </p:cNvCxnSpPr>
          <p:nvPr/>
        </p:nvCxnSpPr>
        <p:spPr>
          <a:xfrm rot="5400000" flipH="1" flipV="1">
            <a:off x="6063505" y="4731252"/>
            <a:ext cx="1487267" cy="805342"/>
          </a:xfrm>
          <a:prstGeom prst="curvedConnector5">
            <a:avLst>
              <a:gd name="adj1" fmla="val -15370"/>
              <a:gd name="adj2" fmla="val 69992"/>
              <a:gd name="adj3" fmla="val 94610"/>
            </a:avLst>
          </a:prstGeom>
          <a:ln w="25400">
            <a:solidFill>
              <a:schemeClr val="accent5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urved Connector 83"/>
          <p:cNvCxnSpPr>
            <a:stCxn id="56" idx="4"/>
            <a:endCxn id="11" idx="6"/>
          </p:cNvCxnSpPr>
          <p:nvPr/>
        </p:nvCxnSpPr>
        <p:spPr>
          <a:xfrm rot="5400000" flipH="1">
            <a:off x="5700266" y="2981039"/>
            <a:ext cx="1689458" cy="1546127"/>
          </a:xfrm>
          <a:prstGeom prst="curvedConnector4">
            <a:avLst>
              <a:gd name="adj1" fmla="val -13531"/>
              <a:gd name="adj2" fmla="val 54951"/>
            </a:avLst>
          </a:prstGeom>
          <a:ln w="38100">
            <a:solidFill>
              <a:schemeClr val="accent5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4829863" y="1245676"/>
            <a:ext cx="1554411" cy="1936208"/>
            <a:chOff x="4525063" y="1245676"/>
            <a:chExt cx="1554411" cy="1936208"/>
          </a:xfrm>
        </p:grpSpPr>
        <p:sp>
          <p:nvSpPr>
            <p:cNvPr id="6" name="Oval 5"/>
            <p:cNvSpPr/>
            <p:nvPr/>
          </p:nvSpPr>
          <p:spPr>
            <a:xfrm>
              <a:off x="4689925" y="2167011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60959" y="2167011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5608441" y="2167011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4925442" y="2467715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396475" y="2467715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160959" y="2787212"/>
              <a:ext cx="306172" cy="2443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7" idx="4"/>
              <a:endCxn id="11" idx="0"/>
            </p:cNvCxnSpPr>
            <p:nvPr/>
          </p:nvCxnSpPr>
          <p:spPr>
            <a:xfrm>
              <a:off x="5314044" y="2411332"/>
              <a:ext cx="0" cy="375879"/>
            </a:xfrm>
            <a:prstGeom prst="straightConnector1">
              <a:avLst/>
            </a:prstGeom>
            <a:ln w="38100">
              <a:solidFill>
                <a:schemeClr val="tx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4853732" y="2408807"/>
              <a:ext cx="256361" cy="63956"/>
            </a:xfrm>
            <a:custGeom>
              <a:avLst/>
              <a:gdLst>
                <a:gd name="connsiteX0" fmla="*/ 0 w 829438"/>
                <a:gd name="connsiteY0" fmla="*/ 0 h 259307"/>
                <a:gd name="connsiteX1" fmla="*/ 764275 w 829438"/>
                <a:gd name="connsiteY1" fmla="*/ 232012 h 259307"/>
                <a:gd name="connsiteX2" fmla="*/ 736979 w 829438"/>
                <a:gd name="connsiteY2" fmla="*/ 245660 h 259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9438" h="259307">
                  <a:moveTo>
                    <a:pt x="0" y="0"/>
                  </a:moveTo>
                  <a:lnTo>
                    <a:pt x="764275" y="232012"/>
                  </a:lnTo>
                  <a:cubicBezTo>
                    <a:pt x="887105" y="272955"/>
                    <a:pt x="812042" y="259307"/>
                    <a:pt x="736979" y="24566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2">
                  <a:lumMod val="20000"/>
                  <a:lumOff val="8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5545519" y="2411332"/>
              <a:ext cx="223566" cy="58065"/>
            </a:xfrm>
            <a:custGeom>
              <a:avLst/>
              <a:gdLst>
                <a:gd name="connsiteX0" fmla="*/ 723331 w 723331"/>
                <a:gd name="connsiteY0" fmla="*/ 0 h 204717"/>
                <a:gd name="connsiteX1" fmla="*/ 0 w 723331"/>
                <a:gd name="connsiteY1" fmla="*/ 204717 h 204717"/>
                <a:gd name="connsiteX2" fmla="*/ 0 w 723331"/>
                <a:gd name="connsiteY2" fmla="*/ 204717 h 204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3331" h="204717">
                  <a:moveTo>
                    <a:pt x="723331" y="0"/>
                  </a:moveTo>
                  <a:lnTo>
                    <a:pt x="0" y="204717"/>
                  </a:lnTo>
                  <a:lnTo>
                    <a:pt x="0" y="20471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2">
                  <a:lumMod val="20000"/>
                  <a:lumOff val="8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25063" y="2016659"/>
              <a:ext cx="1554411" cy="11652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16" name="Elbow Connector 15"/>
            <p:cNvCxnSpPr>
              <a:stCxn id="6" idx="0"/>
              <a:endCxn id="8" idx="0"/>
            </p:cNvCxnSpPr>
            <p:nvPr/>
          </p:nvCxnSpPr>
          <p:spPr>
            <a:xfrm rot="5400000" flipH="1" flipV="1">
              <a:off x="5302665" y="1707753"/>
              <a:ext cx="3132" cy="918516"/>
            </a:xfrm>
            <a:prstGeom prst="bentConnector3">
              <a:avLst>
                <a:gd name="adj1" fmla="val 9644780"/>
              </a:avLst>
            </a:prstGeom>
            <a:ln w="38100">
              <a:solidFill>
                <a:schemeClr val="tx2">
                  <a:lumMod val="50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endCxn id="7" idx="0"/>
            </p:cNvCxnSpPr>
            <p:nvPr/>
          </p:nvCxnSpPr>
          <p:spPr>
            <a:xfrm>
              <a:off x="5314044" y="1753544"/>
              <a:ext cx="0" cy="413467"/>
            </a:xfrm>
            <a:prstGeom prst="straightConnector1">
              <a:avLst/>
            </a:prstGeom>
            <a:ln w="38100"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4841343" y="1245676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2800" dirty="0">
                  <a:solidFill>
                    <a:srgbClr val="FFFFFF"/>
                  </a:solidFill>
                  <a:latin typeface="Times New Roman" pitchFamily="16" charset="0"/>
                </a:rPr>
                <a:t>Input</a:t>
              </a:r>
              <a:endParaRPr lang="en-US" sz="2800" dirty="0">
                <a:solidFill>
                  <a:srgbClr val="FFFFFF"/>
                </a:solidFill>
                <a:latin typeface="Times New Roman" pitchFamily="16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076173" y="3048000"/>
            <a:ext cx="1181734" cy="990600"/>
            <a:chOff x="4771373" y="2819400"/>
            <a:chExt cx="1181734" cy="990600"/>
          </a:xfrm>
        </p:grpSpPr>
        <p:cxnSp>
          <p:nvCxnSpPr>
            <p:cNvPr id="18" name="Straight Arrow Connector 17"/>
            <p:cNvCxnSpPr/>
            <p:nvPr/>
          </p:nvCxnSpPr>
          <p:spPr>
            <a:xfrm flipH="1">
              <a:off x="5333999" y="2819400"/>
              <a:ext cx="1" cy="351233"/>
            </a:xfrm>
            <a:prstGeom prst="straightConnector1">
              <a:avLst/>
            </a:prstGeom>
            <a:ln w="38100"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4771373" y="3286780"/>
              <a:ext cx="118173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2800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itchFamily="16" charset="0"/>
                </a:rPr>
                <a:t>Output</a:t>
              </a:r>
              <a:endParaRPr lang="en-US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6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705600" y="1295400"/>
            <a:ext cx="2458952" cy="1899842"/>
            <a:chOff x="5674819" y="748533"/>
            <a:chExt cx="4287488" cy="3368016"/>
          </a:xfrm>
        </p:grpSpPr>
        <p:sp>
          <p:nvSpPr>
            <p:cNvPr id="88" name="Rectangle 87"/>
            <p:cNvSpPr/>
            <p:nvPr/>
          </p:nvSpPr>
          <p:spPr>
            <a:xfrm>
              <a:off x="5772055" y="781334"/>
              <a:ext cx="369587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44663" y="748533"/>
              <a:ext cx="3217644" cy="6001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16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Threaded Procedure</a:t>
              </a:r>
              <a:endParaRPr lang="en-US" sz="16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5674819" y="1464511"/>
              <a:ext cx="579583" cy="59095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704490" y="1552799"/>
              <a:ext cx="1437207" cy="6001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1600" dirty="0" err="1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Codelet</a:t>
              </a:r>
              <a:endParaRPr lang="en-US" sz="16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endParaRPr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>
              <a:off x="5772057" y="2639742"/>
              <a:ext cx="72099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6788341" y="2134262"/>
              <a:ext cx="2421059" cy="10366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16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Dependencies </a:t>
              </a:r>
            </a:p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16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inside a TP</a:t>
              </a:r>
              <a:endParaRPr lang="en-US" sz="16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endParaRPr>
            </a:p>
          </p:txBody>
        </p:sp>
        <p:cxnSp>
          <p:nvCxnSpPr>
            <p:cNvPr id="94" name="Straight Arrow Connector 93"/>
            <p:cNvCxnSpPr/>
            <p:nvPr/>
          </p:nvCxnSpPr>
          <p:spPr>
            <a:xfrm>
              <a:off x="5791201" y="3450261"/>
              <a:ext cx="683398" cy="0"/>
            </a:xfrm>
            <a:prstGeom prst="straightConnector1">
              <a:avLst/>
            </a:prstGeom>
            <a:ln w="38100">
              <a:solidFill>
                <a:schemeClr val="accent5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6788341" y="3079867"/>
              <a:ext cx="2421059" cy="1036682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none" rtlCol="0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16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Dependencies </a:t>
              </a:r>
            </a:p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r>
                <a:rPr lang="en-US" sz="1600" dirty="0">
                  <a:solidFill>
                    <a:srgbClr val="2D2DB9">
                      <a:lumMod val="60000"/>
                      <a:lumOff val="40000"/>
                    </a:srgbClr>
                  </a:solidFill>
                  <a:latin typeface="Times New Roman" pitchFamily="16" charset="0"/>
                </a:rPr>
                <a:t>outside a TP</a:t>
              </a:r>
              <a:endParaRPr lang="en-US" sz="16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</a:t>
            </a:r>
            <a:r>
              <a:rPr lang="en-US" dirty="0" err="1"/>
              <a:t>Codelet</a:t>
            </a:r>
            <a:r>
              <a:rPr lang="en-US" dirty="0"/>
              <a:t> Graph Model (CDG)</a:t>
            </a:r>
          </a:p>
        </p:txBody>
      </p:sp>
      <p:sp>
        <p:nvSpPr>
          <p:cNvPr id="97" name="Rectangle 96"/>
          <p:cNvSpPr/>
          <p:nvPr/>
        </p:nvSpPr>
        <p:spPr>
          <a:xfrm>
            <a:off x="-76200" y="1542395"/>
            <a:ext cx="290105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0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A CDG is well-behaved if, when input tokens are present on all input arcs, it consumes all of its tokens and produces one token on each of its output </a:t>
            </a:r>
            <a:r>
              <a:rPr lang="en-US" sz="20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arcs</a:t>
            </a:r>
          </a:p>
          <a:p>
            <a:pPr marL="285750" indent="-28575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0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Well-behaved CDGs ensure </a:t>
            </a:r>
            <a:r>
              <a:rPr lang="en-US" sz="2000" i="1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determinate</a:t>
            </a:r>
            <a:r>
              <a:rPr lang="en-US" sz="20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 results: for a given set of input tokens corresponds a unique set of output </a:t>
            </a:r>
            <a:r>
              <a:rPr lang="en-US" sz="2000" dirty="0">
                <a:solidFill>
                  <a:srgbClr val="2D2DB9">
                    <a:lumMod val="60000"/>
                    <a:lumOff val="40000"/>
                  </a:srgbClr>
                </a:solidFill>
                <a:latin typeface="Times New Roman" pitchFamily="16" charset="0"/>
              </a:rPr>
              <a:t>tokens</a:t>
            </a:r>
            <a:endParaRPr lang="en-US" sz="2000" dirty="0">
              <a:solidFill>
                <a:srgbClr val="2D2DB9">
                  <a:lumMod val="60000"/>
                  <a:lumOff val="40000"/>
                </a:srgbClr>
              </a:solidFill>
              <a:latin typeface="Times New 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22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25"/>
            <a:ext cx="9144000" cy="11430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 smtClean="0"/>
              <a:t>Achieving </a:t>
            </a:r>
            <a:r>
              <a:rPr lang="en-US" dirty="0" err="1" smtClean="0"/>
              <a:t>Exascale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306637"/>
            <a:ext cx="8991600" cy="4398963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Loop parallelism and </a:t>
            </a:r>
            <a:r>
              <a:rPr lang="en-US" dirty="0" err="1"/>
              <a:t>Codelet</a:t>
            </a:r>
            <a:r>
              <a:rPr lang="en-US" dirty="0"/>
              <a:t> Pipelining</a:t>
            </a:r>
            <a:r>
              <a:rPr lang="en-US" dirty="0" smtClean="0"/>
              <a:t>: SWP applied to multi/many cores with SSP</a:t>
            </a:r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Sync-Back </a:t>
            </a:r>
            <a:r>
              <a:rPr lang="en-US" dirty="0"/>
              <a:t>Continuations (SBC</a:t>
            </a:r>
            <a:r>
              <a:rPr lang="en-US" dirty="0" smtClean="0"/>
              <a:t>): </a:t>
            </a:r>
            <a:endParaRPr lang="en-US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Evolution of “futures” and “continuations” </a:t>
            </a:r>
            <a:endParaRPr lang="en-US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ong-latency operations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SBCs are asynchronous. </a:t>
            </a:r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Meeting Locality Requirements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err="1"/>
              <a:t>Codelets</a:t>
            </a:r>
            <a:r>
              <a:rPr lang="en-US" dirty="0"/>
              <a:t> inputs are supposed to be locally available.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 err="1" smtClean="0"/>
              <a:t>codelet</a:t>
            </a:r>
            <a:r>
              <a:rPr lang="en-US" dirty="0" smtClean="0"/>
              <a:t> </a:t>
            </a:r>
            <a:r>
              <a:rPr lang="en-US" dirty="0"/>
              <a:t>can perform a SBC to retrieve the missing </a:t>
            </a:r>
            <a:r>
              <a:rPr lang="en-US" dirty="0" smtClean="0"/>
              <a:t>data.</a:t>
            </a:r>
            <a:endParaRPr lang="en-US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Percolation can bring code </a:t>
            </a:r>
            <a:r>
              <a:rPr lang="en-US" dirty="0"/>
              <a:t>and/or </a:t>
            </a:r>
            <a:r>
              <a:rPr lang="en-US" dirty="0" smtClean="0"/>
              <a:t>data preemptively to the </a:t>
            </a:r>
            <a:r>
              <a:rPr lang="en-US" dirty="0" err="1" smtClean="0"/>
              <a:t>codelet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8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199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 smtClean="0"/>
              <a:t>Smart Adaptation in an </a:t>
            </a:r>
            <a:r>
              <a:rPr lang="en-US" sz="3200" dirty="0" err="1" smtClean="0"/>
              <a:t>Exascale</a:t>
            </a:r>
            <a:r>
              <a:rPr lang="en-US" sz="3200" dirty="0" smtClean="0"/>
              <a:t> CXM: Power, Energy, and Resiliency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52625"/>
            <a:ext cx="8888413" cy="48291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Power Management &amp; Energy Efficiency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Percolation: moving code and/or data </a:t>
            </a:r>
            <a:r>
              <a:rPr lang="en-US" dirty="0" smtClean="0"/>
              <a:t>efficiently where needed.</a:t>
            </a:r>
            <a:endParaRPr lang="en-US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Self-Aware Power Management: the system </a:t>
            </a:r>
            <a:r>
              <a:rPr lang="en-US" dirty="0" smtClean="0"/>
              <a:t>decides of scheduling and power policies </a:t>
            </a:r>
            <a:r>
              <a:rPr lang="en-US" dirty="0"/>
              <a:t>according to </a:t>
            </a:r>
            <a:r>
              <a:rPr lang="en-US" dirty="0" smtClean="0"/>
              <a:t>goals and dynamic events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Achieving </a:t>
            </a:r>
            <a:r>
              <a:rPr lang="en-US" dirty="0"/>
              <a:t>Resiliency </a:t>
            </a:r>
            <a:r>
              <a:rPr lang="en-US" dirty="0" smtClean="0"/>
              <a:t>on </a:t>
            </a:r>
            <a:r>
              <a:rPr lang="en-US" dirty="0"/>
              <a:t>10⁵ – 10⁶ </a:t>
            </a:r>
            <a:r>
              <a:rPr lang="en-US" dirty="0" smtClean="0"/>
              <a:t>cores</a:t>
            </a:r>
            <a:endParaRPr lang="en-US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Duplicating </a:t>
            </a:r>
            <a:r>
              <a:rPr lang="en-US" dirty="0"/>
              <a:t>computation on various parts of the system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Actively looking for badly-behaving cores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Check-pointing (</a:t>
            </a:r>
            <a:r>
              <a:rPr lang="en-US" dirty="0" smtClean="0"/>
              <a:t>easily with CDGs)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6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763000" cy="1143000"/>
          </a:xfrm>
        </p:spPr>
        <p:txBody>
          <a:bodyPr anchor="ctr"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06637"/>
            <a:ext cx="9144000" cy="4551363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err="1">
                <a:solidFill>
                  <a:srgbClr val="FF0000"/>
                </a:solidFill>
              </a:rPr>
              <a:t>Codelets</a:t>
            </a:r>
            <a:r>
              <a:rPr lang="en-US" dirty="0">
                <a:solidFill>
                  <a:srgbClr val="FF0000"/>
                </a:solidFill>
              </a:rPr>
              <a:t> are fine-grain, atomically scheduled sequences of code, grouped into </a:t>
            </a:r>
            <a:r>
              <a:rPr lang="en-US" dirty="0" err="1">
                <a:solidFill>
                  <a:srgbClr val="FF0000"/>
                </a:solidFill>
              </a:rPr>
              <a:t>codelet</a:t>
            </a:r>
            <a:r>
              <a:rPr lang="en-US" dirty="0">
                <a:solidFill>
                  <a:srgbClr val="FF0000"/>
                </a:solidFill>
              </a:rPr>
              <a:t> graphs.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use of </a:t>
            </a:r>
            <a:r>
              <a:rPr lang="en-US" dirty="0">
                <a:solidFill>
                  <a:srgbClr val="FF0000"/>
                </a:solidFill>
              </a:rPr>
              <a:t>sync-back continuations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parallel loop </a:t>
            </a:r>
            <a:r>
              <a:rPr lang="en-US" dirty="0" smtClean="0">
                <a:solidFill>
                  <a:srgbClr val="FF0000"/>
                </a:solidFill>
              </a:rPr>
              <a:t>SWP </a:t>
            </a:r>
            <a:r>
              <a:rPr lang="en-US" dirty="0" smtClean="0"/>
              <a:t>will </a:t>
            </a:r>
            <a:r>
              <a:rPr lang="en-US" dirty="0"/>
              <a:t>enable </a:t>
            </a:r>
            <a:r>
              <a:rPr lang="en-US" dirty="0" err="1"/>
              <a:t>codelets</a:t>
            </a:r>
            <a:r>
              <a:rPr lang="en-US" dirty="0"/>
              <a:t> to make as many </a:t>
            </a:r>
            <a:r>
              <a:rPr lang="en-US" dirty="0" smtClean="0"/>
              <a:t>cores busy </a:t>
            </a:r>
            <a:r>
              <a:rPr lang="en-US" dirty="0"/>
              <a:t>as possible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Percolation</a:t>
            </a:r>
            <a:r>
              <a:rPr lang="en-US" dirty="0"/>
              <a:t> can improve both data and code locality, as well as energy efficiency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The </a:t>
            </a:r>
            <a:r>
              <a:rPr lang="en-US" dirty="0" err="1"/>
              <a:t>codelet</a:t>
            </a:r>
            <a:r>
              <a:rPr lang="en-US" dirty="0"/>
              <a:t> PXM </a:t>
            </a:r>
            <a:r>
              <a:rPr lang="en-US" dirty="0" smtClean="0"/>
              <a:t>bets on </a:t>
            </a:r>
            <a:r>
              <a:rPr lang="en-US" dirty="0" smtClean="0">
                <a:solidFill>
                  <a:srgbClr val="FF0000"/>
                </a:solidFill>
              </a:rPr>
              <a:t>self-awareness</a:t>
            </a:r>
            <a:r>
              <a:rPr lang="en-US" dirty="0" smtClean="0"/>
              <a:t> to ensure </a:t>
            </a:r>
            <a:r>
              <a:rPr lang="en-US" dirty="0" smtClean="0">
                <a:solidFill>
                  <a:srgbClr val="FF0000"/>
                </a:solidFill>
              </a:rPr>
              <a:t>reliability 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A </a:t>
            </a:r>
            <a:r>
              <a:rPr lang="en-US" dirty="0" smtClean="0"/>
              <a:t>runtime </a:t>
            </a:r>
            <a:r>
              <a:rPr lang="en-US" dirty="0"/>
              <a:t>system </a:t>
            </a:r>
            <a:r>
              <a:rPr lang="en-US" dirty="0" smtClean="0"/>
              <a:t>inspired by </a:t>
            </a:r>
            <a:r>
              <a:rPr lang="en-US" dirty="0" err="1" smtClean="0"/>
              <a:t>codelets</a:t>
            </a:r>
            <a:r>
              <a:rPr lang="en-US" dirty="0" smtClean="0"/>
              <a:t> already exists </a:t>
            </a:r>
            <a:r>
              <a:rPr lang="en-US" dirty="0"/>
              <a:t>(SWARM, by ETI).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We are extending LLVM to be </a:t>
            </a:r>
            <a:r>
              <a:rPr lang="en-US" dirty="0" err="1"/>
              <a:t>codelet</a:t>
            </a:r>
            <a:r>
              <a:rPr lang="en-US" dirty="0"/>
              <a:t>-aware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9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470900" cy="990600"/>
          </a:xfrm>
        </p:spPr>
        <p:txBody>
          <a:bodyPr/>
          <a:lstStyle/>
          <a:p>
            <a:pPr algn="ctr"/>
            <a:r>
              <a:rPr lang="en-US" b="1" dirty="0" smtClean="0"/>
              <a:t>Some Philosophical Remarks</a:t>
            </a:r>
            <a:endParaRPr lang="en-US" b="1" dirty="0"/>
          </a:p>
        </p:txBody>
      </p:sp>
      <p:sp>
        <p:nvSpPr>
          <p:cNvPr id="75779" name="Oval 3"/>
          <p:cNvSpPr>
            <a:spLocks noChangeArrowheads="1"/>
          </p:cNvSpPr>
          <p:nvPr/>
        </p:nvSpPr>
        <p:spPr bwMode="auto">
          <a:xfrm>
            <a:off x="1600200" y="1752600"/>
            <a:ext cx="6021387" cy="4175125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auto">
          <a:xfrm>
            <a:off x="2279650" y="2565399"/>
            <a:ext cx="4664075" cy="3235325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auto">
          <a:xfrm>
            <a:off x="3013075" y="3074986"/>
            <a:ext cx="3195637" cy="2216150"/>
          </a:xfrm>
          <a:prstGeom prst="ellipse">
            <a:avLst/>
          </a:prstGeom>
          <a:solidFill>
            <a:srgbClr val="FF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75787" name="WordArt 11"/>
          <p:cNvSpPr>
            <a:spLocks noChangeArrowheads="1" noChangeShapeType="1" noTextEdit="1"/>
          </p:cNvSpPr>
          <p:nvPr/>
        </p:nvSpPr>
        <p:spPr bwMode="auto">
          <a:xfrm>
            <a:off x="2997200" y="2360611"/>
            <a:ext cx="3228975" cy="342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kern="10" dirty="0">
                <a:ln w="9525">
                  <a:solidFill>
                    <a:srgbClr val="333399"/>
                  </a:solidFill>
                  <a:round/>
                  <a:headEnd type="none" w="sm" len="sm"/>
                  <a:tailEnd type="none" w="sm" len="sm"/>
                </a:ln>
                <a:solidFill>
                  <a:srgbClr val="333399"/>
                </a:solidFill>
                <a:cs typeface="Arial"/>
              </a:rPr>
              <a:t>Other Parallel Programs</a:t>
            </a:r>
          </a:p>
        </p:txBody>
      </p:sp>
      <p:sp>
        <p:nvSpPr>
          <p:cNvPr id="75788" name="WordArt 12"/>
          <p:cNvSpPr>
            <a:spLocks noChangeArrowheads="1" noChangeShapeType="1" noTextEdit="1"/>
          </p:cNvSpPr>
          <p:nvPr/>
        </p:nvSpPr>
        <p:spPr bwMode="auto">
          <a:xfrm>
            <a:off x="3535362" y="2911474"/>
            <a:ext cx="2152650" cy="342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kern="10" dirty="0">
                <a:ln w="9525">
                  <a:solidFill>
                    <a:srgbClr val="333399"/>
                  </a:solidFill>
                  <a:round/>
                  <a:headEnd type="none" w="sm" len="sm"/>
                  <a:tailEnd type="none" w="sm" len="sm"/>
                </a:ln>
                <a:solidFill>
                  <a:srgbClr val="333399"/>
                </a:solidFill>
                <a:cs typeface="Arial"/>
              </a:rPr>
              <a:t>Data-Race-Free</a:t>
            </a:r>
          </a:p>
        </p:txBody>
      </p:sp>
      <p:sp>
        <p:nvSpPr>
          <p:cNvPr id="75789" name="WordArt 13"/>
          <p:cNvSpPr>
            <a:spLocks noChangeArrowheads="1" noChangeShapeType="1" noTextEdit="1"/>
          </p:cNvSpPr>
          <p:nvPr/>
        </p:nvSpPr>
        <p:spPr bwMode="auto">
          <a:xfrm>
            <a:off x="3421062" y="5229224"/>
            <a:ext cx="2381250" cy="4000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kern="10" dirty="0">
                <a:ln w="9525">
                  <a:solidFill>
                    <a:srgbClr val="333399"/>
                  </a:solidFill>
                  <a:round/>
                  <a:headEnd type="none" w="sm" len="sm"/>
                  <a:tailEnd type="none" w="sm" len="sm"/>
                </a:ln>
                <a:solidFill>
                  <a:srgbClr val="333399"/>
                </a:solidFill>
                <a:cs typeface="Arial"/>
              </a:rPr>
              <a:t>Parallel Programs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3749675" y="3700461"/>
            <a:ext cx="173957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333399"/>
                </a:solidFill>
              </a:rPr>
              <a:t>Sequential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333399"/>
                </a:solidFill>
              </a:rPr>
              <a:t>Programs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1165134" y="5943600"/>
            <a:ext cx="716337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1) Make </a:t>
            </a:r>
            <a:r>
              <a:rPr lang="en-US" sz="2400" dirty="0">
                <a:solidFill>
                  <a:srgbClr val="FF0000"/>
                </a:solidFill>
                <a:latin typeface="Times New Roman" pitchFamily="16" charset="0"/>
              </a:rPr>
              <a:t>common case efficient </a:t>
            </a: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(default = no coherence)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2) If you need coherence, </a:t>
            </a:r>
            <a:r>
              <a:rPr lang="en-US" sz="2400" dirty="0">
                <a:solidFill>
                  <a:srgbClr val="FF0000"/>
                </a:solidFill>
                <a:latin typeface="Times New Roman" pitchFamily="16" charset="0"/>
              </a:rPr>
              <a:t>SAY SO</a:t>
            </a: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25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Arrow 8"/>
          <p:cNvSpPr/>
          <p:nvPr/>
        </p:nvSpPr>
        <p:spPr>
          <a:xfrm>
            <a:off x="381000" y="2514600"/>
            <a:ext cx="10134600" cy="1295400"/>
          </a:xfrm>
          <a:prstGeom prst="rightArrow">
            <a:avLst/>
          </a:prstGeom>
          <a:solidFill>
            <a:schemeClr val="accent5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37338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1979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838200" y="990600"/>
            <a:ext cx="1676400" cy="1066800"/>
          </a:xfrm>
          <a:prstGeom prst="wedgeRoundRectCallout">
            <a:avLst>
              <a:gd name="adj1" fmla="val 50960"/>
              <a:gd name="adj2" fmla="val 202085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000000"/>
                </a:solidFill>
              </a:rPr>
              <a:t>Sequential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Lamport79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39624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1978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533400" y="5410200"/>
            <a:ext cx="1676400" cy="1066800"/>
          </a:xfrm>
          <a:prstGeom prst="wedgeRoundRectCallout">
            <a:avLst>
              <a:gd name="adj1" fmla="val 35719"/>
              <a:gd name="adj2" fmla="val -139511"/>
              <a:gd name="adj3" fmla="val 16667"/>
            </a:avLst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 err="1">
                <a:solidFill>
                  <a:srgbClr val="333399"/>
                </a:solidFill>
              </a:rPr>
              <a:t>Lamport</a:t>
            </a:r>
            <a:r>
              <a:rPr lang="en-US" sz="2400" b="1" dirty="0">
                <a:solidFill>
                  <a:srgbClr val="333399"/>
                </a:solidFill>
              </a:rPr>
              <a:t> Timestamps </a:t>
            </a:r>
            <a:r>
              <a:rPr lang="en-US" sz="2400" dirty="0">
                <a:solidFill>
                  <a:srgbClr val="00B0F0"/>
                </a:solidFill>
              </a:rPr>
              <a:t>Lamport78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43550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1974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52400" y="2362200"/>
            <a:ext cx="1676400" cy="1066800"/>
          </a:xfrm>
          <a:prstGeom prst="wedgeRoundRectCallout">
            <a:avLst>
              <a:gd name="adj1" fmla="val -378"/>
              <a:gd name="adj2" fmla="val 13023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Dataflow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Dennis74</a:t>
            </a:r>
            <a:endParaRPr lang="en-US" sz="2400" baseline="-25000" dirty="0">
              <a:solidFill>
                <a:srgbClr val="00B0F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71657" y="30480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1990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2895600" y="838200"/>
            <a:ext cx="1676400" cy="1066800"/>
          </a:xfrm>
          <a:prstGeom prst="wedgeRoundRectCallout">
            <a:avLst>
              <a:gd name="adj1" fmla="val 42136"/>
              <a:gd name="adj2" fmla="val 170572"/>
              <a:gd name="adj3" fmla="val 16667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Weak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DuboisEtAl86  AdveGha90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2514600" y="4648200"/>
            <a:ext cx="1676400" cy="1066800"/>
          </a:xfrm>
          <a:prstGeom prst="wedgeRoundRectCallout">
            <a:avLst>
              <a:gd name="adj1" fmla="val 66200"/>
              <a:gd name="adj2" fmla="val -157159"/>
              <a:gd name="adj3" fmla="val 16667"/>
            </a:avLst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Release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GharachorlooEtAl90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09657" y="33528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1986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1200" y="24384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2000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4572000" y="4648200"/>
            <a:ext cx="1676400" cy="1066800"/>
          </a:xfrm>
          <a:prstGeom prst="wedgeRoundRectCallout">
            <a:avLst>
              <a:gd name="adj1" fmla="val 47752"/>
              <a:gd name="adj2" fmla="val -218925"/>
              <a:gd name="adj3" fmla="val 16667"/>
            </a:avLst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Location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GaoSarkar00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29400" y="2133600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2005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4953000" y="533400"/>
            <a:ext cx="2209800" cy="1066800"/>
          </a:xfrm>
          <a:prstGeom prst="wedgeRoundRectCallout">
            <a:avLst>
              <a:gd name="adj1" fmla="val 40908"/>
              <a:gd name="adj2" fmla="val 107848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The Java Memory Model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MansonPugAdv05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162800" y="1905000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2008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6248400" y="3429000"/>
            <a:ext cx="1676400" cy="1066800"/>
          </a:xfrm>
          <a:prstGeom prst="wedgeRoundRectCallout">
            <a:avLst>
              <a:gd name="adj1" fmla="val 27699"/>
              <a:gd name="adj2" fmla="val -154639"/>
              <a:gd name="adj3" fmla="val 16667"/>
            </a:avLst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C++ Memory Model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333399"/>
                </a:solidFill>
              </a:rPr>
              <a:t>BoehmAdv09</a:t>
            </a:r>
            <a:endParaRPr lang="en-US" sz="2400" dirty="0">
              <a:solidFill>
                <a:srgbClr val="333399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729257" y="1676400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</a:rPr>
              <a:t>2010</a:t>
            </a:r>
            <a:endParaRPr lang="en-US" sz="2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7239000" y="4648200"/>
            <a:ext cx="1676400" cy="1066800"/>
          </a:xfrm>
          <a:prstGeom prst="wedgeRoundRectCallout">
            <a:avLst>
              <a:gd name="adj1" fmla="val 6041"/>
              <a:gd name="adj2" fmla="val -288253"/>
              <a:gd name="adj3" fmla="val 16667"/>
            </a:avLst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b="1" dirty="0">
                <a:solidFill>
                  <a:srgbClr val="333399"/>
                </a:solidFill>
              </a:rPr>
              <a:t>Causal Acyclic Consistency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2400" dirty="0">
                <a:solidFill>
                  <a:srgbClr val="00B0F0"/>
                </a:solidFill>
              </a:rPr>
              <a:t>ChenEtAl10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62200" y="6197025"/>
            <a:ext cx="6651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sz="3200" b="1" dirty="0">
                <a:solidFill>
                  <a:srgbClr val="000000"/>
                </a:solidFill>
                <a:latin typeface="Arial Black"/>
              </a:rPr>
              <a:t>Timeline of Memory Models</a:t>
            </a:r>
            <a:endParaRPr lang="en-US" sz="3200" b="1" dirty="0">
              <a:solidFill>
                <a:srgbClr val="000000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72160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739775" y="925513"/>
            <a:ext cx="7772400" cy="1143000"/>
          </a:xfrm>
          <a:noFill/>
          <a:ln/>
        </p:spPr>
        <p:txBody>
          <a:bodyPr/>
          <a:lstStyle/>
          <a:p>
            <a:r>
              <a:rPr lang="en-US" b="1" dirty="0"/>
              <a:t>Sequential Consistency (SC)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971550" y="2214563"/>
            <a:ext cx="7227888" cy="36099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buFont typeface="Monotype Sorts" pitchFamily="2" charset="2"/>
              <a:buNone/>
            </a:pPr>
            <a:r>
              <a:rPr lang="en-US" sz="2800" dirty="0" smtClean="0"/>
              <a:t>	[Hardware </a:t>
            </a:r>
            <a:r>
              <a:rPr lang="en-US" sz="2800" dirty="0"/>
              <a:t>is </a:t>
            </a:r>
            <a:r>
              <a:rPr lang="en-US" sz="2800" b="1" i="1" dirty="0">
                <a:solidFill>
                  <a:srgbClr val="FF9900"/>
                </a:solidFill>
              </a:rPr>
              <a:t>sequentially consistent</a:t>
            </a:r>
            <a:r>
              <a:rPr lang="en-US" sz="2800" dirty="0">
                <a:solidFill>
                  <a:srgbClr val="FF9900"/>
                </a:solidFill>
              </a:rPr>
              <a:t> </a:t>
            </a:r>
            <a:r>
              <a:rPr lang="en-US" sz="2800" dirty="0" smtClean="0">
                <a:solidFill>
                  <a:srgbClr val="FF9900"/>
                </a:solidFill>
              </a:rPr>
              <a:t> </a:t>
            </a:r>
            <a:r>
              <a:rPr lang="en-US" sz="2800" dirty="0" smtClean="0"/>
              <a:t>if</a:t>
            </a:r>
            <a:r>
              <a:rPr lang="en-US" sz="2800" dirty="0"/>
              <a:t>] the result of </a:t>
            </a:r>
            <a:r>
              <a:rPr lang="en-US" sz="2800" b="1" dirty="0"/>
              <a:t>any execution</a:t>
            </a:r>
            <a:r>
              <a:rPr lang="en-US" sz="2800" dirty="0"/>
              <a:t> is the same </a:t>
            </a:r>
            <a:r>
              <a:rPr lang="en-US" sz="2800" i="1" dirty="0"/>
              <a:t>as if </a:t>
            </a:r>
            <a:r>
              <a:rPr lang="en-US" sz="2800" dirty="0"/>
              <a:t>the operations of </a:t>
            </a:r>
            <a:r>
              <a:rPr lang="en-US" sz="2800" b="1" i="1" dirty="0">
                <a:solidFill>
                  <a:srgbClr val="FF9900"/>
                </a:solidFill>
              </a:rPr>
              <a:t>all the processors</a:t>
            </a:r>
            <a:r>
              <a:rPr lang="en-US" sz="2800" dirty="0">
                <a:solidFill>
                  <a:srgbClr val="FF9900"/>
                </a:solidFill>
              </a:rPr>
              <a:t> </a:t>
            </a:r>
            <a:r>
              <a:rPr lang="en-US" sz="2800" dirty="0"/>
              <a:t>were executed in </a:t>
            </a:r>
            <a:r>
              <a:rPr lang="en-US" sz="2800" b="1" i="1" dirty="0">
                <a:solidFill>
                  <a:srgbClr val="FF9900"/>
                </a:solidFill>
              </a:rPr>
              <a:t>some sequential order</a:t>
            </a:r>
            <a:r>
              <a:rPr lang="en-US" sz="2800" dirty="0"/>
              <a:t>, and the operations of each individual processor appear in this sequence in the order specified by its program.</a:t>
            </a:r>
          </a:p>
          <a:p>
            <a:pPr>
              <a:lnSpc>
                <a:spcPct val="50000"/>
              </a:lnSpc>
              <a:buFont typeface="Monotype Sorts" pitchFamily="2" charset="2"/>
              <a:buNone/>
            </a:pP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				</a:t>
            </a:r>
            <a:r>
              <a:rPr lang="en-US" sz="2000" dirty="0"/>
              <a:t>[</a:t>
            </a:r>
            <a:r>
              <a:rPr lang="en-US" sz="2000" dirty="0" err="1"/>
              <a:t>Lamport</a:t>
            </a:r>
            <a:r>
              <a:rPr lang="en-US" sz="2000" dirty="0"/>
              <a:t> 79]</a:t>
            </a:r>
          </a:p>
        </p:txBody>
      </p:sp>
    </p:spTree>
    <p:extLst>
      <p:ext uri="{BB962C8B-B14F-4D97-AF65-F5344CB8AC3E}">
        <p14:creationId xmlns:p14="http://schemas.microsoft.com/office/powerpoint/2010/main" val="2447647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927225" y="2125663"/>
            <a:ext cx="5199063" cy="627062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1900239" y="960438"/>
            <a:ext cx="1322388" cy="1157287"/>
            <a:chOff x="1197" y="613"/>
            <a:chExt cx="833" cy="729"/>
          </a:xfrm>
        </p:grpSpPr>
        <p:sp>
          <p:nvSpPr>
            <p:cNvPr id="58372" name="Rectangle 4"/>
            <p:cNvSpPr>
              <a:spLocks noChangeArrowheads="1"/>
            </p:cNvSpPr>
            <p:nvPr/>
          </p:nvSpPr>
          <p:spPr bwMode="auto">
            <a:xfrm>
              <a:off x="1197" y="613"/>
              <a:ext cx="533" cy="3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73" name="Text Box 5"/>
            <p:cNvSpPr txBox="1">
              <a:spLocks noChangeArrowheads="1"/>
            </p:cNvSpPr>
            <p:nvPr/>
          </p:nvSpPr>
          <p:spPr bwMode="auto">
            <a:xfrm>
              <a:off x="1320" y="613"/>
              <a:ext cx="3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dirty="0">
                  <a:solidFill>
                    <a:srgbClr val="FF0000"/>
                  </a:solidFill>
                  <a:latin typeface="Times New Roman" pitchFamily="16" charset="0"/>
                </a:rPr>
                <a:t>P1</a:t>
              </a:r>
            </a:p>
          </p:txBody>
        </p:sp>
        <p:sp>
          <p:nvSpPr>
            <p:cNvPr id="58374" name="Line 6"/>
            <p:cNvSpPr>
              <a:spLocks noChangeShapeType="1"/>
            </p:cNvSpPr>
            <p:nvPr/>
          </p:nvSpPr>
          <p:spPr bwMode="auto">
            <a:xfrm>
              <a:off x="1466" y="958"/>
              <a:ext cx="1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75" name="Line 7"/>
            <p:cNvSpPr>
              <a:spLocks noChangeShapeType="1"/>
            </p:cNvSpPr>
            <p:nvPr/>
          </p:nvSpPr>
          <p:spPr bwMode="auto">
            <a:xfrm>
              <a:off x="1679" y="998"/>
              <a:ext cx="2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76" name="Oval 8"/>
            <p:cNvSpPr>
              <a:spLocks noChangeArrowheads="1"/>
            </p:cNvSpPr>
            <p:nvPr/>
          </p:nvSpPr>
          <p:spPr bwMode="auto">
            <a:xfrm>
              <a:off x="1654" y="1024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77" name="Oval 9"/>
            <p:cNvSpPr>
              <a:spLocks noChangeArrowheads="1"/>
            </p:cNvSpPr>
            <p:nvPr/>
          </p:nvSpPr>
          <p:spPr bwMode="auto">
            <a:xfrm>
              <a:off x="1654" y="1120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78" name="Oval 10"/>
            <p:cNvSpPr>
              <a:spLocks noChangeArrowheads="1"/>
            </p:cNvSpPr>
            <p:nvPr/>
          </p:nvSpPr>
          <p:spPr bwMode="auto">
            <a:xfrm>
              <a:off x="1654" y="1216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79" name="AutoShape 11"/>
            <p:cNvSpPr>
              <a:spLocks/>
            </p:cNvSpPr>
            <p:nvPr/>
          </p:nvSpPr>
          <p:spPr bwMode="auto">
            <a:xfrm>
              <a:off x="1766" y="1040"/>
              <a:ext cx="50" cy="208"/>
            </a:xfrm>
            <a:prstGeom prst="rightBrace">
              <a:avLst>
                <a:gd name="adj1" fmla="val 34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0" name="Text Box 12"/>
            <p:cNvSpPr txBox="1">
              <a:spLocks noChangeArrowheads="1"/>
            </p:cNvSpPr>
            <p:nvPr/>
          </p:nvSpPr>
          <p:spPr bwMode="auto">
            <a:xfrm>
              <a:off x="1812" y="1051"/>
              <a:ext cx="218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Times New Roman" pitchFamily="16" charset="0"/>
                </a:rPr>
                <a:t>S1</a:t>
              </a:r>
            </a:p>
          </p:txBody>
        </p:sp>
      </p:grpSp>
      <p:grpSp>
        <p:nvGrpSpPr>
          <p:cNvPr id="58381" name="Group 13"/>
          <p:cNvGrpSpPr>
            <a:grpSpLocks/>
          </p:cNvGrpSpPr>
          <p:nvPr/>
        </p:nvGrpSpPr>
        <p:grpSpPr bwMode="auto">
          <a:xfrm>
            <a:off x="3119439" y="960438"/>
            <a:ext cx="1322388" cy="1157287"/>
            <a:chOff x="1965" y="629"/>
            <a:chExt cx="833" cy="729"/>
          </a:xfrm>
        </p:grpSpPr>
        <p:sp>
          <p:nvSpPr>
            <p:cNvPr id="58382" name="Rectangle 14"/>
            <p:cNvSpPr>
              <a:spLocks noChangeArrowheads="1"/>
            </p:cNvSpPr>
            <p:nvPr/>
          </p:nvSpPr>
          <p:spPr bwMode="auto">
            <a:xfrm>
              <a:off x="1965" y="629"/>
              <a:ext cx="533" cy="3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3" name="Text Box 15"/>
            <p:cNvSpPr txBox="1">
              <a:spLocks noChangeArrowheads="1"/>
            </p:cNvSpPr>
            <p:nvPr/>
          </p:nvSpPr>
          <p:spPr bwMode="auto">
            <a:xfrm>
              <a:off x="2088" y="629"/>
              <a:ext cx="3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dirty="0">
                  <a:solidFill>
                    <a:srgbClr val="FF0000"/>
                  </a:solidFill>
                  <a:latin typeface="Times New Roman" pitchFamily="16" charset="0"/>
                </a:rPr>
                <a:t>P2</a:t>
              </a:r>
            </a:p>
          </p:txBody>
        </p:sp>
        <p:sp>
          <p:nvSpPr>
            <p:cNvPr id="58384" name="Line 16"/>
            <p:cNvSpPr>
              <a:spLocks noChangeShapeType="1"/>
            </p:cNvSpPr>
            <p:nvPr/>
          </p:nvSpPr>
          <p:spPr bwMode="auto">
            <a:xfrm>
              <a:off x="2234" y="974"/>
              <a:ext cx="1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2447" y="1014"/>
              <a:ext cx="2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6" name="Oval 18"/>
            <p:cNvSpPr>
              <a:spLocks noChangeArrowheads="1"/>
            </p:cNvSpPr>
            <p:nvPr/>
          </p:nvSpPr>
          <p:spPr bwMode="auto">
            <a:xfrm>
              <a:off x="2422" y="1040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7" name="Oval 19"/>
            <p:cNvSpPr>
              <a:spLocks noChangeArrowheads="1"/>
            </p:cNvSpPr>
            <p:nvPr/>
          </p:nvSpPr>
          <p:spPr bwMode="auto">
            <a:xfrm>
              <a:off x="2422" y="1136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8" name="Oval 20"/>
            <p:cNvSpPr>
              <a:spLocks noChangeArrowheads="1"/>
            </p:cNvSpPr>
            <p:nvPr/>
          </p:nvSpPr>
          <p:spPr bwMode="auto">
            <a:xfrm>
              <a:off x="2422" y="1232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89" name="AutoShape 21"/>
            <p:cNvSpPr>
              <a:spLocks/>
            </p:cNvSpPr>
            <p:nvPr/>
          </p:nvSpPr>
          <p:spPr bwMode="auto">
            <a:xfrm>
              <a:off x="2534" y="1056"/>
              <a:ext cx="50" cy="208"/>
            </a:xfrm>
            <a:prstGeom prst="rightBrace">
              <a:avLst>
                <a:gd name="adj1" fmla="val 34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0" name="Text Box 22"/>
            <p:cNvSpPr txBox="1">
              <a:spLocks noChangeArrowheads="1"/>
            </p:cNvSpPr>
            <p:nvPr/>
          </p:nvSpPr>
          <p:spPr bwMode="auto">
            <a:xfrm>
              <a:off x="2580" y="1067"/>
              <a:ext cx="218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0000"/>
                  </a:solidFill>
                  <a:latin typeface="Times New Roman" pitchFamily="16" charset="0"/>
                </a:rPr>
                <a:t>S2</a:t>
              </a:r>
            </a:p>
          </p:txBody>
        </p:sp>
      </p:grpSp>
      <p:grpSp>
        <p:nvGrpSpPr>
          <p:cNvPr id="58391" name="Group 23"/>
          <p:cNvGrpSpPr>
            <a:grpSpLocks/>
          </p:cNvGrpSpPr>
          <p:nvPr/>
        </p:nvGrpSpPr>
        <p:grpSpPr bwMode="auto">
          <a:xfrm>
            <a:off x="5786440" y="960438"/>
            <a:ext cx="1322388" cy="1157287"/>
            <a:chOff x="3645" y="605"/>
            <a:chExt cx="833" cy="729"/>
          </a:xfrm>
        </p:grpSpPr>
        <p:sp>
          <p:nvSpPr>
            <p:cNvPr id="58392" name="Rectangle 24"/>
            <p:cNvSpPr>
              <a:spLocks noChangeArrowheads="1"/>
            </p:cNvSpPr>
            <p:nvPr/>
          </p:nvSpPr>
          <p:spPr bwMode="auto">
            <a:xfrm>
              <a:off x="3645" y="605"/>
              <a:ext cx="533" cy="3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3" name="Text Box 25"/>
            <p:cNvSpPr txBox="1">
              <a:spLocks noChangeArrowheads="1"/>
            </p:cNvSpPr>
            <p:nvPr/>
          </p:nvSpPr>
          <p:spPr bwMode="auto">
            <a:xfrm>
              <a:off x="3768" y="605"/>
              <a:ext cx="3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dirty="0" err="1">
                  <a:solidFill>
                    <a:srgbClr val="FF0000"/>
                  </a:solidFill>
                  <a:latin typeface="Times New Roman" pitchFamily="16" charset="0"/>
                </a:rPr>
                <a:t>Pn</a:t>
              </a:r>
              <a:endParaRPr lang="en-US" sz="2400" dirty="0">
                <a:solidFill>
                  <a:srgbClr val="FF0000"/>
                </a:solidFill>
                <a:latin typeface="Times New Roman" pitchFamily="16" charset="0"/>
              </a:endParaRPr>
            </a:p>
          </p:txBody>
        </p:sp>
        <p:sp>
          <p:nvSpPr>
            <p:cNvPr id="58394" name="Line 26"/>
            <p:cNvSpPr>
              <a:spLocks noChangeShapeType="1"/>
            </p:cNvSpPr>
            <p:nvPr/>
          </p:nvSpPr>
          <p:spPr bwMode="auto">
            <a:xfrm>
              <a:off x="3914" y="950"/>
              <a:ext cx="1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5" name="Line 27"/>
            <p:cNvSpPr>
              <a:spLocks noChangeShapeType="1"/>
            </p:cNvSpPr>
            <p:nvPr/>
          </p:nvSpPr>
          <p:spPr bwMode="auto">
            <a:xfrm>
              <a:off x="4127" y="990"/>
              <a:ext cx="2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6" name="Oval 28"/>
            <p:cNvSpPr>
              <a:spLocks noChangeArrowheads="1"/>
            </p:cNvSpPr>
            <p:nvPr/>
          </p:nvSpPr>
          <p:spPr bwMode="auto">
            <a:xfrm>
              <a:off x="4102" y="1016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7" name="Oval 29"/>
            <p:cNvSpPr>
              <a:spLocks noChangeArrowheads="1"/>
            </p:cNvSpPr>
            <p:nvPr/>
          </p:nvSpPr>
          <p:spPr bwMode="auto">
            <a:xfrm>
              <a:off x="4102" y="1112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8" name="Oval 30"/>
            <p:cNvSpPr>
              <a:spLocks noChangeArrowheads="1"/>
            </p:cNvSpPr>
            <p:nvPr/>
          </p:nvSpPr>
          <p:spPr bwMode="auto">
            <a:xfrm>
              <a:off x="4102" y="1208"/>
              <a:ext cx="47" cy="47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399" name="AutoShape 31"/>
            <p:cNvSpPr>
              <a:spLocks/>
            </p:cNvSpPr>
            <p:nvPr/>
          </p:nvSpPr>
          <p:spPr bwMode="auto">
            <a:xfrm>
              <a:off x="4214" y="1032"/>
              <a:ext cx="50" cy="208"/>
            </a:xfrm>
            <a:prstGeom prst="rightBrace">
              <a:avLst>
                <a:gd name="adj1" fmla="val 34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n-US" sz="2400">
                <a:solidFill>
                  <a:srgbClr val="333399"/>
                </a:solidFill>
                <a:latin typeface="Times New Roman" pitchFamily="16" charset="0"/>
              </a:endParaRPr>
            </a:p>
          </p:txBody>
        </p:sp>
        <p:sp>
          <p:nvSpPr>
            <p:cNvPr id="58400" name="Text Box 32"/>
            <p:cNvSpPr txBox="1">
              <a:spLocks noChangeArrowheads="1"/>
            </p:cNvSpPr>
            <p:nvPr/>
          </p:nvSpPr>
          <p:spPr bwMode="auto">
            <a:xfrm>
              <a:off x="4260" y="1043"/>
              <a:ext cx="218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solidFill>
                    <a:srgbClr val="000000"/>
                  </a:solidFill>
                  <a:latin typeface="Times New Roman" pitchFamily="16" charset="0"/>
                </a:rPr>
                <a:t>Sn</a:t>
              </a:r>
              <a:endParaRPr lang="en-US" sz="1200" dirty="0">
                <a:solidFill>
                  <a:srgbClr val="000000"/>
                </a:solidFill>
                <a:latin typeface="Times New Roman" pitchFamily="16" charset="0"/>
              </a:endParaRPr>
            </a:p>
          </p:txBody>
        </p:sp>
      </p:grp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3936381" y="2212975"/>
            <a:ext cx="12442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Times New Roman" pitchFamily="16" charset="0"/>
              </a:rPr>
              <a:t>Memory</a:t>
            </a:r>
          </a:p>
        </p:txBody>
      </p:sp>
      <p:sp>
        <p:nvSpPr>
          <p:cNvPr id="58402" name="Rectangle 34"/>
          <p:cNvSpPr>
            <a:spLocks noChangeArrowheads="1"/>
          </p:cNvSpPr>
          <p:nvPr/>
        </p:nvSpPr>
        <p:spPr bwMode="auto">
          <a:xfrm>
            <a:off x="1460500" y="762000"/>
            <a:ext cx="6350000" cy="2159000"/>
          </a:xfrm>
          <a:prstGeom prst="rect">
            <a:avLst/>
          </a:prstGeom>
          <a:noFill/>
          <a:ln w="28575">
            <a:solidFill>
              <a:srgbClr val="FF9900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3" name="Rectangle 35"/>
          <p:cNvSpPr>
            <a:spLocks noChangeArrowheads="1"/>
          </p:cNvSpPr>
          <p:nvPr/>
        </p:nvSpPr>
        <p:spPr bwMode="auto">
          <a:xfrm>
            <a:off x="2054225" y="4691063"/>
            <a:ext cx="5199063" cy="627062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4" name="Line 36"/>
          <p:cNvSpPr>
            <a:spLocks noChangeShapeType="1"/>
          </p:cNvSpPr>
          <p:nvPr/>
        </p:nvSpPr>
        <p:spPr bwMode="auto">
          <a:xfrm flipH="1">
            <a:off x="4646613" y="3721100"/>
            <a:ext cx="3175" cy="971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5" name="Oval 37"/>
          <p:cNvSpPr>
            <a:spLocks noChangeArrowheads="1"/>
          </p:cNvSpPr>
          <p:nvPr/>
        </p:nvSpPr>
        <p:spPr bwMode="auto">
          <a:xfrm>
            <a:off x="4606925" y="4216400"/>
            <a:ext cx="74613" cy="746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6" name="Oval 38"/>
          <p:cNvSpPr>
            <a:spLocks noChangeArrowheads="1"/>
          </p:cNvSpPr>
          <p:nvPr/>
        </p:nvSpPr>
        <p:spPr bwMode="auto">
          <a:xfrm>
            <a:off x="4606925" y="4368800"/>
            <a:ext cx="74613" cy="746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7" name="Oval 39"/>
          <p:cNvSpPr>
            <a:spLocks noChangeArrowheads="1"/>
          </p:cNvSpPr>
          <p:nvPr/>
        </p:nvSpPr>
        <p:spPr bwMode="auto">
          <a:xfrm>
            <a:off x="4606925" y="4521200"/>
            <a:ext cx="74613" cy="746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8" name="AutoShape 40"/>
          <p:cNvSpPr>
            <a:spLocks/>
          </p:cNvSpPr>
          <p:nvPr/>
        </p:nvSpPr>
        <p:spPr bwMode="auto">
          <a:xfrm>
            <a:off x="4784725" y="3819525"/>
            <a:ext cx="79375" cy="752475"/>
          </a:xfrm>
          <a:prstGeom prst="rightBrace">
            <a:avLst>
              <a:gd name="adj1" fmla="val 790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997547" y="4090988"/>
            <a:ext cx="197842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 pitchFamily="16" charset="0"/>
              </a:rPr>
              <a:t>S = interleave (S1, S2, …</a:t>
            </a:r>
            <a:r>
              <a:rPr lang="en-US" sz="1200" dirty="0" err="1">
                <a:solidFill>
                  <a:srgbClr val="000000"/>
                </a:solidFill>
                <a:latin typeface="Times New Roman" pitchFamily="16" charset="0"/>
              </a:rPr>
              <a:t>Sn</a:t>
            </a:r>
            <a:r>
              <a:rPr lang="en-US" sz="1200" dirty="0">
                <a:solidFill>
                  <a:srgbClr val="000000"/>
                </a:solidFill>
                <a:latin typeface="Times New Roman" pitchFamily="16" charset="0"/>
              </a:rPr>
              <a:t>)</a:t>
            </a:r>
          </a:p>
        </p:txBody>
      </p:sp>
      <p:sp>
        <p:nvSpPr>
          <p:cNvPr id="58410" name="Text Box 42"/>
          <p:cNvSpPr txBox="1">
            <a:spLocks noChangeArrowheads="1"/>
          </p:cNvSpPr>
          <p:nvPr/>
        </p:nvSpPr>
        <p:spPr bwMode="auto">
          <a:xfrm>
            <a:off x="4063381" y="4778375"/>
            <a:ext cx="12442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Times New Roman" pitchFamily="16" charset="0"/>
              </a:rPr>
              <a:t>Memory</a:t>
            </a:r>
          </a:p>
        </p:txBody>
      </p:sp>
      <p:sp>
        <p:nvSpPr>
          <p:cNvPr id="58411" name="Rectangle 43"/>
          <p:cNvSpPr>
            <a:spLocks noChangeArrowheads="1"/>
          </p:cNvSpPr>
          <p:nvPr/>
        </p:nvSpPr>
        <p:spPr bwMode="auto">
          <a:xfrm>
            <a:off x="1587500" y="3594100"/>
            <a:ext cx="6350000" cy="1879600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12" name="Oval 44"/>
          <p:cNvSpPr>
            <a:spLocks noChangeArrowheads="1"/>
          </p:cNvSpPr>
          <p:nvPr/>
        </p:nvSpPr>
        <p:spPr bwMode="auto">
          <a:xfrm>
            <a:off x="4613275" y="3806825"/>
            <a:ext cx="74613" cy="746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13" name="Oval 45"/>
          <p:cNvSpPr>
            <a:spLocks noChangeArrowheads="1"/>
          </p:cNvSpPr>
          <p:nvPr/>
        </p:nvSpPr>
        <p:spPr bwMode="auto">
          <a:xfrm>
            <a:off x="4613275" y="3959225"/>
            <a:ext cx="74613" cy="746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14" name="AutoShape 46"/>
          <p:cNvSpPr>
            <a:spLocks noChangeArrowheads="1"/>
          </p:cNvSpPr>
          <p:nvPr/>
        </p:nvSpPr>
        <p:spPr bwMode="auto">
          <a:xfrm>
            <a:off x="4495800" y="2921000"/>
            <a:ext cx="342900" cy="660400"/>
          </a:xfrm>
          <a:prstGeom prst="downArrow">
            <a:avLst>
              <a:gd name="adj1" fmla="val 50000"/>
              <a:gd name="adj2" fmla="val 48148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n-US" sz="2400">
              <a:solidFill>
                <a:srgbClr val="333399"/>
              </a:solidFill>
              <a:latin typeface="Times New Roman" pitchFamily="16" charset="0"/>
            </a:endParaRP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2590800" y="5715000"/>
            <a:ext cx="4580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itchFamily="16" charset="0"/>
              </a:rPr>
              <a:t>The SC Memory Model</a:t>
            </a:r>
          </a:p>
        </p:txBody>
      </p:sp>
    </p:spTree>
    <p:extLst>
      <p:ext uri="{BB962C8B-B14F-4D97-AF65-F5344CB8AC3E}">
        <p14:creationId xmlns:p14="http://schemas.microsoft.com/office/powerpoint/2010/main" val="27176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7163"/>
            <a:ext cx="8763000" cy="1671637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rgbClr val="FF9900"/>
                </a:solidFill>
              </a:rPr>
              <a:t>“Memory Coherence”</a:t>
            </a:r>
            <a:br>
              <a:rPr lang="en-US" sz="4000" b="1" dirty="0">
                <a:solidFill>
                  <a:srgbClr val="FF9900"/>
                </a:solidFill>
              </a:rPr>
            </a:br>
            <a:r>
              <a:rPr lang="en-US" sz="3600" b="1" dirty="0"/>
              <a:t>A Basic Assumption of SC-Derived Memory Models</a:t>
            </a:r>
            <a:endParaRPr lang="en-US" sz="4000" b="1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162050" y="3022600"/>
            <a:ext cx="7456488" cy="2890838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“…All writes to the same location are serialized in some order and are performed in that order with respect to any processor</a:t>
            </a:r>
            <a:r>
              <a:rPr lang="en-US" sz="2800" dirty="0"/>
              <a:t>…</a:t>
            </a:r>
            <a:r>
              <a:rPr lang="en-US" dirty="0"/>
              <a:t>”</a:t>
            </a:r>
          </a:p>
          <a:p>
            <a:pPr>
              <a:lnSpc>
                <a:spcPct val="20000"/>
              </a:lnSpc>
              <a:buFont typeface="Monotype Sorts" pitchFamily="2" charset="2"/>
              <a:buNone/>
            </a:pPr>
            <a:r>
              <a:rPr lang="en-US" sz="2400" dirty="0"/>
              <a:t>				</a:t>
            </a:r>
          </a:p>
          <a:p>
            <a:pPr>
              <a:buFont typeface="Monotype Sorts" pitchFamily="2" charset="2"/>
              <a:buNone/>
            </a:pPr>
            <a:r>
              <a:rPr lang="en-US" sz="2400" dirty="0"/>
              <a:t>				</a:t>
            </a:r>
            <a:r>
              <a:rPr lang="en-US" sz="2400" dirty="0" smtClean="0"/>
              <a:t>[</a:t>
            </a:r>
            <a:r>
              <a:rPr lang="en-US" sz="2400" dirty="0" err="1"/>
              <a:t>Gharacharloo</a:t>
            </a:r>
            <a:r>
              <a:rPr lang="en-US" sz="2400" dirty="0"/>
              <a:t> Et Al 90]</a:t>
            </a:r>
          </a:p>
        </p:txBody>
      </p:sp>
    </p:spTree>
    <p:extLst>
      <p:ext uri="{BB962C8B-B14F-4D97-AF65-F5344CB8AC3E}">
        <p14:creationId xmlns:p14="http://schemas.microsoft.com/office/powerpoint/2010/main" val="260567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260350" y="304800"/>
            <a:ext cx="8763000" cy="1143000"/>
          </a:xfrm>
        </p:spPr>
        <p:txBody>
          <a:bodyPr/>
          <a:lstStyle/>
          <a:p>
            <a:r>
              <a:rPr lang="en-US" sz="5400" b="1" dirty="0"/>
              <a:t>Open Questions</a:t>
            </a:r>
            <a:r>
              <a:rPr lang="en-US" sz="3600" dirty="0"/>
              <a:t> </a:t>
            </a:r>
          </a:p>
        </p:txBody>
      </p:sp>
      <p:sp>
        <p:nvSpPr>
          <p:cNvPr id="83971" name="Rectangle 3075"/>
          <p:cNvSpPr>
            <a:spLocks noGrp="1" noChangeArrowheads="1"/>
          </p:cNvSpPr>
          <p:nvPr>
            <p:ph idx="1"/>
          </p:nvPr>
        </p:nvSpPr>
        <p:spPr>
          <a:xfrm>
            <a:off x="457200" y="2382837"/>
            <a:ext cx="8177213" cy="4170363"/>
          </a:xfrm>
        </p:spPr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dirty="0"/>
              <a:t>Is the SC model </a:t>
            </a:r>
            <a:r>
              <a:rPr lang="en-US" sz="4000" i="1" dirty="0">
                <a:solidFill>
                  <a:srgbClr val="FF9900"/>
                </a:solidFill>
              </a:rPr>
              <a:t>easier</a:t>
            </a:r>
            <a:r>
              <a:rPr lang="en-US" sz="4000" dirty="0">
                <a:solidFill>
                  <a:srgbClr val="FF9900"/>
                </a:solidFill>
              </a:rPr>
              <a:t> </a:t>
            </a:r>
            <a:r>
              <a:rPr lang="en-US" sz="4000" dirty="0"/>
              <a:t>for programmers ?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4000" dirty="0"/>
              <a:t>Is the performance gain due to </a:t>
            </a:r>
            <a:r>
              <a:rPr lang="en-US" sz="4000" dirty="0">
                <a:solidFill>
                  <a:srgbClr val="00CC00"/>
                </a:solidFill>
              </a:rPr>
              <a:t>relaxed SC-derived</a:t>
            </a:r>
            <a:r>
              <a:rPr lang="en-US" sz="4000" dirty="0"/>
              <a:t> model worth the </a:t>
            </a:r>
            <a:r>
              <a:rPr lang="en-US" sz="4000" i="1" dirty="0">
                <a:solidFill>
                  <a:srgbClr val="FF0000"/>
                </a:solidFill>
              </a:rPr>
              <a:t>complexity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/>
              <a:t>? ([Hill’98])</a:t>
            </a:r>
          </a:p>
        </p:txBody>
      </p:sp>
    </p:spTree>
    <p:extLst>
      <p:ext uri="{BB962C8B-B14F-4D97-AF65-F5344CB8AC3E}">
        <p14:creationId xmlns:p14="http://schemas.microsoft.com/office/powerpoint/2010/main" val="276200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Black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DejaVu San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1473</Words>
  <Application>Microsoft Office PowerPoint</Application>
  <PresentationFormat>On-screen Show (4:3)</PresentationFormat>
  <Paragraphs>301</Paragraphs>
  <Slides>34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1_Office Theme</vt:lpstr>
      <vt:lpstr>PowerPoint Presentation</vt:lpstr>
      <vt:lpstr>Outline</vt:lpstr>
      <vt:lpstr>An Abstract Machine Model</vt:lpstr>
      <vt:lpstr>Some Philosophical Remarks</vt:lpstr>
      <vt:lpstr>PowerPoint Presentation</vt:lpstr>
      <vt:lpstr>Sequential Consistency (SC)</vt:lpstr>
      <vt:lpstr>PowerPoint Presentation</vt:lpstr>
      <vt:lpstr>“Memory Coherence” A Basic Assumption of SC-Derived Memory Models</vt:lpstr>
      <vt:lpstr>Open Questions </vt:lpstr>
      <vt:lpstr>Outline</vt:lpstr>
      <vt:lpstr>Three Key Question on Memory Models </vt:lpstr>
      <vt:lpstr>Another Two Key Questions</vt:lpstr>
      <vt:lpstr>Outline</vt:lpstr>
      <vt:lpstr>Question Q1 on Memory Models </vt:lpstr>
      <vt:lpstr>PowerPoint Presentation</vt:lpstr>
      <vt:lpstr>PowerPoint Presentation</vt:lpstr>
      <vt:lpstr>PowerPoint Presentation</vt:lpstr>
      <vt:lpstr>PowerPoint Presentation</vt:lpstr>
      <vt:lpstr>Outline</vt:lpstr>
      <vt:lpstr>Another Two Key Questions Related to Memory Models</vt:lpstr>
      <vt:lpstr>Your Answers to the  Questions ?</vt:lpstr>
      <vt:lpstr>Possible Answers to the  Questions</vt:lpstr>
      <vt:lpstr>Outline</vt:lpstr>
      <vt:lpstr>Memory Model of Codelets </vt:lpstr>
      <vt:lpstr>Outline</vt:lpstr>
      <vt:lpstr>Summary</vt:lpstr>
      <vt:lpstr>Topic 4e – Using the Codelet Model for Exascale Computations</vt:lpstr>
      <vt:lpstr>Introduction: Exploiting Parallelism in Many-Core Architectures</vt:lpstr>
      <vt:lpstr>An Abstract Machine Model</vt:lpstr>
      <vt:lpstr>The Codelet Model</vt:lpstr>
      <vt:lpstr>The Codelet Graph Model (CDG)</vt:lpstr>
      <vt:lpstr>Achieving Exascale Performance</vt:lpstr>
      <vt:lpstr>Smart Adaptation in an Exascale CXM: Power, Energy, and Resiliency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Lasher</dc:creator>
  <cp:lastModifiedBy>Lasher</cp:lastModifiedBy>
  <cp:revision>1</cp:revision>
  <dcterms:created xsi:type="dcterms:W3CDTF">2012-05-01T15:44:39Z</dcterms:created>
  <dcterms:modified xsi:type="dcterms:W3CDTF">2012-05-01T15:54:06Z</dcterms:modified>
</cp:coreProperties>
</file>