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0" r:id="rId1"/>
  </p:sldMasterIdLst>
  <p:sldIdLst>
    <p:sldId id="256" r:id="rId2"/>
    <p:sldId id="257" r:id="rId3"/>
    <p:sldId id="261" r:id="rId4"/>
    <p:sldId id="266" r:id="rId5"/>
    <p:sldId id="262" r:id="rId6"/>
    <p:sldId id="263" r:id="rId7"/>
    <p:sldId id="265" r:id="rId8"/>
    <p:sldId id="264" r:id="rId9"/>
    <p:sldId id="258" r:id="rId10"/>
    <p:sldId id="259" r:id="rId11"/>
    <p:sldId id="26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C3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75"/>
    <p:restoredTop sz="94689"/>
  </p:normalViewPr>
  <p:slideViewPr>
    <p:cSldViewPr snapToGrid="0" snapToObjects="1">
      <p:cViewPr>
        <p:scale>
          <a:sx n="107" d="100"/>
          <a:sy n="107" d="100"/>
        </p:scale>
        <p:origin x="1504" y="11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11/22/19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172367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11/22/19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35222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11/22/19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87694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11/22/19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33121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11/22/19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223060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11/22/19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782585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11/22/19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654267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11/22/19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525414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11/22/19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10134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11/22/19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73418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11/22/19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382341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11/22/19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87602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9343D99-809A-49C0-96E5-4250D0B498EE}" type="datetime1">
              <a:rPr lang="en-US" smtClean="0"/>
              <a:t>11/22/19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66423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11/22/19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8176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11/22/19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4816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11/22/19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958446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11/22/19</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91168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11/22/19</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dirty="0"/>
              <a:t>IPDRM2019</a:t>
            </a:r>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2501092707"/>
      </p:ext>
    </p:extLst>
  </p:cSld>
  <p:clrMap bg1="dk1" tx1="lt1" bg2="dk2" tx2="lt2" accent1="accent1" accent2="accent2" accent3="accent3" accent4="accent4" accent5="accent5" accent6="accent6" hlink="hlink" folHlink="folHlink"/>
  <p:sldLayoutIdLst>
    <p:sldLayoutId id="2147483747" r:id="rId1"/>
    <p:sldLayoutId id="2147483748" r:id="rId2"/>
    <p:sldLayoutId id="2147483749" r:id="rId3"/>
    <p:sldLayoutId id="2147483733" r:id="rId4"/>
    <p:sldLayoutId id="2147483734" r:id="rId5"/>
    <p:sldLayoutId id="2147483735" r:id="rId6"/>
    <p:sldLayoutId id="2147483736" r:id="rId7"/>
    <p:sldLayoutId id="2147483737" r:id="rId8"/>
    <p:sldLayoutId id="2147483738" r:id="rId9"/>
    <p:sldLayoutId id="2147483739" r:id="rId10"/>
    <p:sldLayoutId id="2147483746" r:id="rId11"/>
    <p:sldLayoutId id="2147483740" r:id="rId12"/>
    <p:sldLayoutId id="2147483741" r:id="rId13"/>
    <p:sldLayoutId id="2147483742" r:id="rId14"/>
    <p:sldLayoutId id="2147483743" r:id="rId15"/>
    <p:sldLayoutId id="2147483744" r:id="rId16"/>
    <p:sldLayoutId id="2147483745" r:id="rId17"/>
  </p:sldLayoutIdLst>
  <p:hf sldNum="0"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0.tiff"/><Relationship Id="rId5" Type="http://schemas.openxmlformats.org/officeDocument/2006/relationships/image" Target="../media/image9.tiff"/><Relationship Id="rId4" Type="http://schemas.openxmlformats.org/officeDocument/2006/relationships/image" Target="../media/image8.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bit.ly/ipdrm20" TargetMode="External"/><Relationship Id="rId7" Type="http://schemas.openxmlformats.org/officeDocument/2006/relationships/image" Target="../media/image10.tiff"/><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9.tiff"/><Relationship Id="rId5" Type="http://schemas.openxmlformats.org/officeDocument/2006/relationships/image" Target="../media/image8.tiff"/><Relationship Id="rId4" Type="http://schemas.openxmlformats.org/officeDocument/2006/relationships/hyperlink" Target="http://bit.ly/ipdrm2019"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0.tiff"/><Relationship Id="rId4" Type="http://schemas.openxmlformats.org/officeDocument/2006/relationships/image" Target="../media/image9.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2.tiff"/></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3.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4.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15" name="Picture 3">
            <a:extLst>
              <a:ext uri="{FF2B5EF4-FFF2-40B4-BE49-F238E27FC236}">
                <a16:creationId xmlns:a16="http://schemas.microsoft.com/office/drawing/2014/main" id="{442D9E4F-EFF1-49B5-8F27-A964FACAE2C0}"/>
              </a:ext>
            </a:extLst>
          </p:cNvPr>
          <p:cNvPicPr>
            <a:picLocks noChangeAspect="1"/>
          </p:cNvPicPr>
          <p:nvPr/>
        </p:nvPicPr>
        <p:blipFill rotWithShape="1">
          <a:blip r:embed="rId3"/>
          <a:srcRect t="8733" b="6997"/>
          <a:stretch/>
        </p:blipFill>
        <p:spPr>
          <a:xfrm>
            <a:off x="20" y="10"/>
            <a:ext cx="12191980" cy="6857990"/>
          </a:xfrm>
          <a:prstGeom prst="rect">
            <a:avLst/>
          </a:prstGeom>
        </p:spPr>
      </p:pic>
      <p:sp useBgFill="1">
        <p:nvSpPr>
          <p:cNvPr id="16" name="Freeform 5">
            <a:extLst>
              <a:ext uri="{FF2B5EF4-FFF2-40B4-BE49-F238E27FC236}">
                <a16:creationId xmlns:a16="http://schemas.microsoft.com/office/drawing/2014/main" id="{608EAA06-5488-416B-B2B2-E55213011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2769538" y="445383"/>
            <a:ext cx="1995577" cy="7534653"/>
          </a:xfrm>
          <a:prstGeom prst="round2SameRect">
            <a:avLst>
              <a:gd name="adj1" fmla="val 9679"/>
              <a:gd name="adj2" fmla="val 400"/>
            </a:avLst>
          </a:prstGeom>
          <a:ln>
            <a:noFill/>
          </a:ln>
          <a:effectLst>
            <a:outerShdw blurRad="50800" dist="38100" dir="5400000" algn="tl" rotWithShape="0">
              <a:srgbClr val="000000">
                <a:alpha val="43000"/>
              </a:srgbClr>
            </a:outerShdw>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7DBA3CC0-0359-5645-B73A-34201CDA878A}"/>
              </a:ext>
            </a:extLst>
          </p:cNvPr>
          <p:cNvSpPr>
            <a:spLocks noGrp="1"/>
          </p:cNvSpPr>
          <p:nvPr>
            <p:ph type="ctrTitle"/>
          </p:nvPr>
        </p:nvSpPr>
        <p:spPr>
          <a:xfrm>
            <a:off x="804335" y="3496574"/>
            <a:ext cx="6436104" cy="1052422"/>
          </a:xfrm>
        </p:spPr>
        <p:txBody>
          <a:bodyPr>
            <a:normAutofit/>
          </a:bodyPr>
          <a:lstStyle/>
          <a:p>
            <a:pPr algn="l" fontAlgn="base"/>
            <a:r>
              <a:rPr lang="en-US" sz="6000" dirty="0"/>
              <a:t>IPDRM 2019</a:t>
            </a:r>
          </a:p>
        </p:txBody>
      </p:sp>
      <p:sp>
        <p:nvSpPr>
          <p:cNvPr id="3" name="Subtitle 2">
            <a:extLst>
              <a:ext uri="{FF2B5EF4-FFF2-40B4-BE49-F238E27FC236}">
                <a16:creationId xmlns:a16="http://schemas.microsoft.com/office/drawing/2014/main" id="{834C3FC4-7F44-E74A-BE9C-A261F9D89F4F}"/>
              </a:ext>
            </a:extLst>
          </p:cNvPr>
          <p:cNvSpPr>
            <a:spLocks noGrp="1"/>
          </p:cNvSpPr>
          <p:nvPr>
            <p:ph type="subTitle" idx="1"/>
          </p:nvPr>
        </p:nvSpPr>
        <p:spPr>
          <a:xfrm>
            <a:off x="804335" y="4548996"/>
            <a:ext cx="6436104" cy="534838"/>
          </a:xfrm>
        </p:spPr>
        <p:txBody>
          <a:bodyPr>
            <a:normAutofit lnSpcReduction="10000"/>
          </a:bodyPr>
          <a:lstStyle/>
          <a:p>
            <a:pPr algn="l">
              <a:lnSpc>
                <a:spcPct val="90000"/>
              </a:lnSpc>
            </a:pPr>
            <a:r>
              <a:rPr lang="en-US" sz="1800" b="1" dirty="0">
                <a:solidFill>
                  <a:srgbClr val="FF0000"/>
                </a:solidFill>
              </a:rPr>
              <a:t>Third Annual Workshop on Emerging Parallel and Distributed Runtime Systems and Middleware</a:t>
            </a:r>
          </a:p>
        </p:txBody>
      </p:sp>
      <p:pic>
        <p:nvPicPr>
          <p:cNvPr id="5" name="Picture 4">
            <a:extLst>
              <a:ext uri="{FF2B5EF4-FFF2-40B4-BE49-F238E27FC236}">
                <a16:creationId xmlns:a16="http://schemas.microsoft.com/office/drawing/2014/main" id="{DAADDBA3-B408-4B4A-B5F0-5BFC958D907E}"/>
              </a:ext>
            </a:extLst>
          </p:cNvPr>
          <p:cNvPicPr>
            <a:picLocks noChangeAspect="1"/>
          </p:cNvPicPr>
          <p:nvPr/>
        </p:nvPicPr>
        <p:blipFill>
          <a:blip r:embed="rId4"/>
          <a:stretch>
            <a:fillRect/>
          </a:stretch>
        </p:blipFill>
        <p:spPr>
          <a:xfrm>
            <a:off x="7178707" y="186089"/>
            <a:ext cx="4556165" cy="2010930"/>
          </a:xfrm>
          <a:prstGeom prst="rect">
            <a:avLst/>
          </a:prstGeom>
        </p:spPr>
      </p:pic>
      <p:pic>
        <p:nvPicPr>
          <p:cNvPr id="6" name="Picture 5">
            <a:extLst>
              <a:ext uri="{FF2B5EF4-FFF2-40B4-BE49-F238E27FC236}">
                <a16:creationId xmlns:a16="http://schemas.microsoft.com/office/drawing/2014/main" id="{FC2AFE7B-B634-5048-B276-CEB54278A981}"/>
              </a:ext>
            </a:extLst>
          </p:cNvPr>
          <p:cNvPicPr>
            <a:picLocks noChangeAspect="1"/>
          </p:cNvPicPr>
          <p:nvPr/>
        </p:nvPicPr>
        <p:blipFill>
          <a:blip r:embed="rId5"/>
          <a:stretch>
            <a:fillRect/>
          </a:stretch>
        </p:blipFill>
        <p:spPr>
          <a:xfrm>
            <a:off x="3822700" y="470216"/>
            <a:ext cx="2273300" cy="635000"/>
          </a:xfrm>
          <a:prstGeom prst="rect">
            <a:avLst/>
          </a:prstGeom>
        </p:spPr>
      </p:pic>
      <p:pic>
        <p:nvPicPr>
          <p:cNvPr id="7" name="Picture 6">
            <a:extLst>
              <a:ext uri="{FF2B5EF4-FFF2-40B4-BE49-F238E27FC236}">
                <a16:creationId xmlns:a16="http://schemas.microsoft.com/office/drawing/2014/main" id="{0DE01F41-E47D-2B44-AB4C-6CF13392222C}"/>
              </a:ext>
            </a:extLst>
          </p:cNvPr>
          <p:cNvPicPr>
            <a:picLocks noChangeAspect="1"/>
          </p:cNvPicPr>
          <p:nvPr/>
        </p:nvPicPr>
        <p:blipFill>
          <a:blip r:embed="rId6"/>
          <a:stretch>
            <a:fillRect/>
          </a:stretch>
        </p:blipFill>
        <p:spPr>
          <a:xfrm>
            <a:off x="1679021" y="285467"/>
            <a:ext cx="1424562" cy="1004499"/>
          </a:xfrm>
          <a:prstGeom prst="rect">
            <a:avLst/>
          </a:prstGeom>
        </p:spPr>
      </p:pic>
    </p:spTree>
    <p:extLst>
      <p:ext uri="{BB962C8B-B14F-4D97-AF65-F5344CB8AC3E}">
        <p14:creationId xmlns:p14="http://schemas.microsoft.com/office/powerpoint/2010/main" val="1240861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DB947-1CB1-F94B-8340-EC3371E1F9C5}"/>
              </a:ext>
            </a:extLst>
          </p:cNvPr>
          <p:cNvSpPr>
            <a:spLocks noGrp="1"/>
          </p:cNvSpPr>
          <p:nvPr>
            <p:ph type="title"/>
          </p:nvPr>
        </p:nvSpPr>
        <p:spPr/>
        <p:txBody>
          <a:bodyPr/>
          <a:lstStyle/>
          <a:p>
            <a:r>
              <a:rPr lang="en-US" dirty="0"/>
              <a:t>Question 2</a:t>
            </a:r>
          </a:p>
        </p:txBody>
      </p:sp>
      <p:sp>
        <p:nvSpPr>
          <p:cNvPr id="3" name="Content Placeholder 2">
            <a:extLst>
              <a:ext uri="{FF2B5EF4-FFF2-40B4-BE49-F238E27FC236}">
                <a16:creationId xmlns:a16="http://schemas.microsoft.com/office/drawing/2014/main" id="{6A2B4782-C16E-A149-8435-0ADE5AB3C95D}"/>
              </a:ext>
            </a:extLst>
          </p:cNvPr>
          <p:cNvSpPr>
            <a:spLocks noGrp="1"/>
          </p:cNvSpPr>
          <p:nvPr>
            <p:ph idx="1"/>
          </p:nvPr>
        </p:nvSpPr>
        <p:spPr/>
        <p:txBody>
          <a:bodyPr>
            <a:normAutofit/>
          </a:bodyPr>
          <a:lstStyle/>
          <a:p>
            <a:r>
              <a:rPr lang="en-US" sz="2800" dirty="0">
                <a:effectLst/>
              </a:rPr>
              <a:t>However, there has been wide-spread pessimism that the last 2-Ps (Programmability and Productivity) are the killing challenges HPC runtime systems/middleware community may fail to address – if the computer architecture community (in the golden-age) take a radical departure from the John Von Neumann’s program execution and architecture model.</a:t>
            </a:r>
            <a:br>
              <a:rPr lang="en-US" sz="2800" dirty="0"/>
            </a:br>
            <a:r>
              <a:rPr lang="en-US" sz="2800" dirty="0">
                <a:effectLst/>
              </a:rPr>
              <a:t>Please comment.</a:t>
            </a:r>
            <a:endParaRPr lang="en-US" sz="2800" dirty="0"/>
          </a:p>
        </p:txBody>
      </p:sp>
    </p:spTree>
    <p:extLst>
      <p:ext uri="{BB962C8B-B14F-4D97-AF65-F5344CB8AC3E}">
        <p14:creationId xmlns:p14="http://schemas.microsoft.com/office/powerpoint/2010/main" val="1748287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64150-74F1-1B45-807A-E2088F9BC457}"/>
              </a:ext>
            </a:extLst>
          </p:cNvPr>
          <p:cNvSpPr>
            <a:spLocks noGrp="1"/>
          </p:cNvSpPr>
          <p:nvPr>
            <p:ph type="title"/>
          </p:nvPr>
        </p:nvSpPr>
        <p:spPr/>
        <p:txBody>
          <a:bodyPr/>
          <a:lstStyle/>
          <a:p>
            <a:r>
              <a:rPr lang="en-US" dirty="0"/>
              <a:t>Question 3</a:t>
            </a:r>
          </a:p>
        </p:txBody>
      </p:sp>
      <p:sp>
        <p:nvSpPr>
          <p:cNvPr id="3" name="Content Placeholder 2">
            <a:extLst>
              <a:ext uri="{FF2B5EF4-FFF2-40B4-BE49-F238E27FC236}">
                <a16:creationId xmlns:a16="http://schemas.microsoft.com/office/drawing/2014/main" id="{C3D0B8A9-B4EB-0342-8ECE-021BC3F20385}"/>
              </a:ext>
            </a:extLst>
          </p:cNvPr>
          <p:cNvSpPr>
            <a:spLocks noGrp="1"/>
          </p:cNvSpPr>
          <p:nvPr>
            <p:ph idx="1"/>
          </p:nvPr>
        </p:nvSpPr>
        <p:spPr/>
        <p:txBody>
          <a:bodyPr>
            <a:normAutofit/>
          </a:bodyPr>
          <a:lstStyle/>
          <a:p>
            <a:r>
              <a:rPr lang="en-US" sz="2800" dirty="0">
                <a:effectLst/>
              </a:rPr>
              <a:t>Your vision of end-to-end co-design as a path forward to follow up your answers to Q1 and Q2 ?</a:t>
            </a:r>
            <a:endParaRPr lang="en-US" sz="2800" dirty="0"/>
          </a:p>
        </p:txBody>
      </p:sp>
    </p:spTree>
    <p:extLst>
      <p:ext uri="{BB962C8B-B14F-4D97-AF65-F5344CB8AC3E}">
        <p14:creationId xmlns:p14="http://schemas.microsoft.com/office/powerpoint/2010/main" val="2008897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4F7E3-12F4-574A-BEFC-04CBFCC3411C}"/>
              </a:ext>
            </a:extLst>
          </p:cNvPr>
          <p:cNvSpPr>
            <a:spLocks noGrp="1"/>
          </p:cNvSpPr>
          <p:nvPr>
            <p:ph type="title"/>
          </p:nvPr>
        </p:nvSpPr>
        <p:spPr>
          <a:xfrm>
            <a:off x="913795" y="0"/>
            <a:ext cx="10353762" cy="1257300"/>
          </a:xfrm>
        </p:spPr>
        <p:txBody>
          <a:bodyPr/>
          <a:lstStyle/>
          <a:p>
            <a:r>
              <a:rPr lang="en-US" dirty="0"/>
              <a:t>PROCEEDINGS ACCESS</a:t>
            </a:r>
          </a:p>
        </p:txBody>
      </p:sp>
      <p:pic>
        <p:nvPicPr>
          <p:cNvPr id="4" name="Content Placeholder 3">
            <a:extLst>
              <a:ext uri="{FF2B5EF4-FFF2-40B4-BE49-F238E27FC236}">
                <a16:creationId xmlns:a16="http://schemas.microsoft.com/office/drawing/2014/main" id="{F487C974-9301-F143-AB6F-D99A3055D4B7}"/>
              </a:ext>
            </a:extLst>
          </p:cNvPr>
          <p:cNvPicPr>
            <a:picLocks noGrp="1" noChangeAspect="1"/>
          </p:cNvPicPr>
          <p:nvPr>
            <p:ph idx="1"/>
          </p:nvPr>
        </p:nvPicPr>
        <p:blipFill>
          <a:blip r:embed="rId2"/>
          <a:stretch>
            <a:fillRect/>
          </a:stretch>
        </p:blipFill>
        <p:spPr>
          <a:xfrm>
            <a:off x="3964074" y="953962"/>
            <a:ext cx="4263852" cy="4263852"/>
          </a:xfrm>
          <a:prstGeom prst="rect">
            <a:avLst/>
          </a:prstGeom>
        </p:spPr>
      </p:pic>
      <p:sp>
        <p:nvSpPr>
          <p:cNvPr id="7" name="Rectangle 6">
            <a:extLst>
              <a:ext uri="{FF2B5EF4-FFF2-40B4-BE49-F238E27FC236}">
                <a16:creationId xmlns:a16="http://schemas.microsoft.com/office/drawing/2014/main" id="{DFDB0869-1D78-B845-8049-19453575A7BD}"/>
              </a:ext>
            </a:extLst>
          </p:cNvPr>
          <p:cNvSpPr/>
          <p:nvPr/>
        </p:nvSpPr>
        <p:spPr>
          <a:xfrm>
            <a:off x="3042676" y="5315634"/>
            <a:ext cx="6096000" cy="646331"/>
          </a:xfrm>
          <a:prstGeom prst="rect">
            <a:avLst/>
          </a:prstGeom>
        </p:spPr>
        <p:txBody>
          <a:bodyPr>
            <a:spAutoFit/>
          </a:bodyPr>
          <a:lstStyle/>
          <a:p>
            <a:pPr algn="ctr"/>
            <a:r>
              <a:rPr lang="en-US" sz="3600" dirty="0">
                <a:solidFill>
                  <a:srgbClr val="C3C3FB"/>
                </a:solidFill>
                <a:effectLst/>
                <a:latin typeface="tahoma" panose="020B0604030504040204" pitchFamily="34" charset="0"/>
                <a:hlinkClick r:id="rId3">
                  <a:extLst>
                    <a:ext uri="{A12FA001-AC4F-418D-AE19-62706E023703}">
                      <ahyp:hlinkClr xmlns:ahyp="http://schemas.microsoft.com/office/drawing/2018/hyperlinkcolor" val="tx"/>
                    </a:ext>
                  </a:extLst>
                </a:hlinkClick>
              </a:rPr>
              <a:t>http://bit.ly/ipdrm20</a:t>
            </a:r>
            <a:r>
              <a:rPr lang="en-US" sz="3600" dirty="0">
                <a:solidFill>
                  <a:srgbClr val="C3C3FB"/>
                </a:solidFill>
                <a:effectLst/>
                <a:latin typeface="tahoma" panose="020B0604030504040204" pitchFamily="34" charset="0"/>
                <a:hlinkClick r:id="rId4">
                  <a:extLst>
                    <a:ext uri="{A12FA001-AC4F-418D-AE19-62706E023703}">
                      <ahyp:hlinkClr xmlns:ahyp="http://schemas.microsoft.com/office/drawing/2018/hyperlinkcolor" val="tx"/>
                    </a:ext>
                  </a:extLst>
                </a:hlinkClick>
              </a:rPr>
              <a:t>19</a:t>
            </a:r>
            <a:endParaRPr lang="en-US" sz="3600" dirty="0">
              <a:solidFill>
                <a:srgbClr val="C3C3FB"/>
              </a:solidFill>
              <a:effectLst/>
              <a:latin typeface="tahoma" panose="020B0604030504040204" pitchFamily="34" charset="0"/>
            </a:endParaRPr>
          </a:p>
        </p:txBody>
      </p:sp>
      <p:pic>
        <p:nvPicPr>
          <p:cNvPr id="8" name="Picture 7">
            <a:extLst>
              <a:ext uri="{FF2B5EF4-FFF2-40B4-BE49-F238E27FC236}">
                <a16:creationId xmlns:a16="http://schemas.microsoft.com/office/drawing/2014/main" id="{E6431AB4-EBD5-1C4D-8FC2-49B25672FC1E}"/>
              </a:ext>
            </a:extLst>
          </p:cNvPr>
          <p:cNvPicPr>
            <a:picLocks noChangeAspect="1"/>
          </p:cNvPicPr>
          <p:nvPr/>
        </p:nvPicPr>
        <p:blipFill>
          <a:blip r:embed="rId5"/>
          <a:stretch>
            <a:fillRect/>
          </a:stretch>
        </p:blipFill>
        <p:spPr>
          <a:xfrm>
            <a:off x="10669238" y="6222758"/>
            <a:ext cx="1196638" cy="528154"/>
          </a:xfrm>
          <a:prstGeom prst="rect">
            <a:avLst/>
          </a:prstGeom>
        </p:spPr>
      </p:pic>
      <p:pic>
        <p:nvPicPr>
          <p:cNvPr id="9" name="Picture 8">
            <a:extLst>
              <a:ext uri="{FF2B5EF4-FFF2-40B4-BE49-F238E27FC236}">
                <a16:creationId xmlns:a16="http://schemas.microsoft.com/office/drawing/2014/main" id="{A0A819BC-6D1D-C041-BE53-DA8065639E50}"/>
              </a:ext>
            </a:extLst>
          </p:cNvPr>
          <p:cNvPicPr>
            <a:picLocks noChangeAspect="1"/>
          </p:cNvPicPr>
          <p:nvPr/>
        </p:nvPicPr>
        <p:blipFill>
          <a:blip r:embed="rId6"/>
          <a:stretch>
            <a:fillRect/>
          </a:stretch>
        </p:blipFill>
        <p:spPr>
          <a:xfrm>
            <a:off x="5401994" y="6222758"/>
            <a:ext cx="1377364" cy="384739"/>
          </a:xfrm>
          <a:prstGeom prst="rect">
            <a:avLst/>
          </a:prstGeom>
        </p:spPr>
      </p:pic>
      <p:pic>
        <p:nvPicPr>
          <p:cNvPr id="10" name="Picture 9">
            <a:extLst>
              <a:ext uri="{FF2B5EF4-FFF2-40B4-BE49-F238E27FC236}">
                <a16:creationId xmlns:a16="http://schemas.microsoft.com/office/drawing/2014/main" id="{880642BE-CAC8-044B-9192-4C407EBE95D2}"/>
              </a:ext>
            </a:extLst>
          </p:cNvPr>
          <p:cNvPicPr>
            <a:picLocks noChangeAspect="1"/>
          </p:cNvPicPr>
          <p:nvPr/>
        </p:nvPicPr>
        <p:blipFill>
          <a:blip r:embed="rId7"/>
          <a:stretch>
            <a:fillRect/>
          </a:stretch>
        </p:blipFill>
        <p:spPr>
          <a:xfrm>
            <a:off x="202309" y="6104581"/>
            <a:ext cx="916615" cy="646331"/>
          </a:xfrm>
          <a:prstGeom prst="rect">
            <a:avLst/>
          </a:prstGeom>
        </p:spPr>
      </p:pic>
    </p:spTree>
    <p:extLst>
      <p:ext uri="{BB962C8B-B14F-4D97-AF65-F5344CB8AC3E}">
        <p14:creationId xmlns:p14="http://schemas.microsoft.com/office/powerpoint/2010/main" val="4294090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a:extLst>
              <a:ext uri="{FF2B5EF4-FFF2-40B4-BE49-F238E27FC236}">
                <a16:creationId xmlns:a16="http://schemas.microsoft.com/office/drawing/2014/main" id="{442D9E4F-EFF1-49B5-8F27-A964FACAE2C0}"/>
              </a:ext>
            </a:extLst>
          </p:cNvPr>
          <p:cNvPicPr>
            <a:picLocks noChangeAspect="1"/>
          </p:cNvPicPr>
          <p:nvPr/>
        </p:nvPicPr>
        <p:blipFill rotWithShape="1">
          <a:blip r:embed="rId2"/>
          <a:srcRect t="8733" b="6997"/>
          <a:stretch/>
        </p:blipFill>
        <p:spPr>
          <a:xfrm>
            <a:off x="20" y="10"/>
            <a:ext cx="12191980" cy="6857990"/>
          </a:xfrm>
          <a:prstGeom prst="rect">
            <a:avLst/>
          </a:prstGeom>
        </p:spPr>
      </p:pic>
      <p:sp>
        <p:nvSpPr>
          <p:cNvPr id="2" name="Title 1">
            <a:extLst>
              <a:ext uri="{FF2B5EF4-FFF2-40B4-BE49-F238E27FC236}">
                <a16:creationId xmlns:a16="http://schemas.microsoft.com/office/drawing/2014/main" id="{7DBA3CC0-0359-5645-B73A-34201CDA878A}"/>
              </a:ext>
            </a:extLst>
          </p:cNvPr>
          <p:cNvSpPr>
            <a:spLocks noGrp="1"/>
          </p:cNvSpPr>
          <p:nvPr>
            <p:ph type="ctrTitle"/>
          </p:nvPr>
        </p:nvSpPr>
        <p:spPr>
          <a:xfrm>
            <a:off x="804335" y="3496574"/>
            <a:ext cx="6436104" cy="1052422"/>
          </a:xfrm>
        </p:spPr>
        <p:txBody>
          <a:bodyPr>
            <a:normAutofit/>
          </a:bodyPr>
          <a:lstStyle/>
          <a:p>
            <a:r>
              <a:rPr lang="en-US" dirty="0">
                <a:effectLst/>
              </a:rPr>
              <a:t>PANEL</a:t>
            </a:r>
          </a:p>
        </p:txBody>
      </p:sp>
      <p:sp>
        <p:nvSpPr>
          <p:cNvPr id="3" name="Subtitle 2">
            <a:extLst>
              <a:ext uri="{FF2B5EF4-FFF2-40B4-BE49-F238E27FC236}">
                <a16:creationId xmlns:a16="http://schemas.microsoft.com/office/drawing/2014/main" id="{834C3FC4-7F44-E74A-BE9C-A261F9D89F4F}"/>
              </a:ext>
            </a:extLst>
          </p:cNvPr>
          <p:cNvSpPr>
            <a:spLocks noGrp="1"/>
          </p:cNvSpPr>
          <p:nvPr>
            <p:ph type="subTitle" idx="1"/>
          </p:nvPr>
        </p:nvSpPr>
        <p:spPr>
          <a:xfrm>
            <a:off x="804335" y="4548996"/>
            <a:ext cx="6436104" cy="534838"/>
          </a:xfrm>
        </p:spPr>
        <p:txBody>
          <a:bodyPr>
            <a:normAutofit fontScale="85000" lnSpcReduction="10000"/>
          </a:bodyPr>
          <a:lstStyle/>
          <a:p>
            <a:pPr algn="l">
              <a:lnSpc>
                <a:spcPct val="90000"/>
              </a:lnSpc>
            </a:pPr>
            <a:r>
              <a:rPr lang="en-US" b="1" dirty="0">
                <a:effectLst/>
              </a:rPr>
              <a:t>End-to-End Co-Design - Emerging Parallel and Distributed Runtime Systems and Middleware for Extreme-Scale Systems</a:t>
            </a:r>
            <a:endParaRPr lang="en-US" sz="1800" b="1" dirty="0">
              <a:solidFill>
                <a:srgbClr val="FF0000"/>
              </a:solidFill>
            </a:endParaRPr>
          </a:p>
        </p:txBody>
      </p:sp>
      <p:pic>
        <p:nvPicPr>
          <p:cNvPr id="5" name="Picture 4">
            <a:extLst>
              <a:ext uri="{FF2B5EF4-FFF2-40B4-BE49-F238E27FC236}">
                <a16:creationId xmlns:a16="http://schemas.microsoft.com/office/drawing/2014/main" id="{DAADDBA3-B408-4B4A-B5F0-5BFC958D907E}"/>
              </a:ext>
            </a:extLst>
          </p:cNvPr>
          <p:cNvPicPr>
            <a:picLocks noChangeAspect="1"/>
          </p:cNvPicPr>
          <p:nvPr/>
        </p:nvPicPr>
        <p:blipFill>
          <a:blip r:embed="rId3"/>
          <a:stretch>
            <a:fillRect/>
          </a:stretch>
        </p:blipFill>
        <p:spPr>
          <a:xfrm>
            <a:off x="7178707" y="186089"/>
            <a:ext cx="4556165" cy="2010930"/>
          </a:xfrm>
          <a:prstGeom prst="rect">
            <a:avLst/>
          </a:prstGeom>
        </p:spPr>
      </p:pic>
      <p:pic>
        <p:nvPicPr>
          <p:cNvPr id="6" name="Picture 5">
            <a:extLst>
              <a:ext uri="{FF2B5EF4-FFF2-40B4-BE49-F238E27FC236}">
                <a16:creationId xmlns:a16="http://schemas.microsoft.com/office/drawing/2014/main" id="{FC2AFE7B-B634-5048-B276-CEB54278A981}"/>
              </a:ext>
            </a:extLst>
          </p:cNvPr>
          <p:cNvPicPr>
            <a:picLocks noChangeAspect="1"/>
          </p:cNvPicPr>
          <p:nvPr/>
        </p:nvPicPr>
        <p:blipFill>
          <a:blip r:embed="rId4"/>
          <a:stretch>
            <a:fillRect/>
          </a:stretch>
        </p:blipFill>
        <p:spPr>
          <a:xfrm>
            <a:off x="3822700" y="470216"/>
            <a:ext cx="2273300" cy="635000"/>
          </a:xfrm>
          <a:prstGeom prst="rect">
            <a:avLst/>
          </a:prstGeom>
        </p:spPr>
      </p:pic>
      <p:pic>
        <p:nvPicPr>
          <p:cNvPr id="7" name="Picture 6">
            <a:extLst>
              <a:ext uri="{FF2B5EF4-FFF2-40B4-BE49-F238E27FC236}">
                <a16:creationId xmlns:a16="http://schemas.microsoft.com/office/drawing/2014/main" id="{0DE01F41-E47D-2B44-AB4C-6CF13392222C}"/>
              </a:ext>
            </a:extLst>
          </p:cNvPr>
          <p:cNvPicPr>
            <a:picLocks noChangeAspect="1"/>
          </p:cNvPicPr>
          <p:nvPr/>
        </p:nvPicPr>
        <p:blipFill>
          <a:blip r:embed="rId5"/>
          <a:stretch>
            <a:fillRect/>
          </a:stretch>
        </p:blipFill>
        <p:spPr>
          <a:xfrm>
            <a:off x="1679021" y="285467"/>
            <a:ext cx="1424562" cy="1004499"/>
          </a:xfrm>
          <a:prstGeom prst="rect">
            <a:avLst/>
          </a:prstGeom>
        </p:spPr>
      </p:pic>
    </p:spTree>
    <p:extLst>
      <p:ext uri="{BB962C8B-B14F-4D97-AF65-F5344CB8AC3E}">
        <p14:creationId xmlns:p14="http://schemas.microsoft.com/office/powerpoint/2010/main" val="712073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66A510-E864-5E44-BB6A-47E5CA9BC3A8}"/>
              </a:ext>
            </a:extLst>
          </p:cNvPr>
          <p:cNvSpPr>
            <a:spLocks noGrp="1"/>
          </p:cNvSpPr>
          <p:nvPr>
            <p:ph idx="1"/>
          </p:nvPr>
        </p:nvSpPr>
        <p:spPr>
          <a:xfrm>
            <a:off x="913795" y="795648"/>
            <a:ext cx="10353762" cy="5284518"/>
          </a:xfrm>
        </p:spPr>
        <p:txBody>
          <a:bodyPr>
            <a:normAutofit/>
          </a:bodyPr>
          <a:lstStyle/>
          <a:p>
            <a:pPr marL="36900" indent="0" algn="ctr">
              <a:buNone/>
            </a:pPr>
            <a:r>
              <a:rPr lang="en-US" sz="2400" dirty="0">
                <a:effectLst/>
              </a:rPr>
              <a:t>Emerging trend of extreme-scale system design are rapidly increasing in capacity, scalability and and complexity. This comes with enormous opportunities of </a:t>
            </a:r>
            <a:r>
              <a:rPr lang="en-US" sz="2400" b="1" dirty="0">
                <a:effectLst/>
              </a:rPr>
              <a:t>heterogeneous and massive parallelism with multi-level, multi-grain, multi-paradigm of concurrency (so called 3 </a:t>
            </a:r>
            <a:r>
              <a:rPr lang="en-US" sz="2400" b="1" dirty="0" err="1">
                <a:effectLst/>
              </a:rPr>
              <a:t>Ms</a:t>
            </a:r>
            <a:r>
              <a:rPr lang="en-US" sz="2400" b="1" dirty="0">
                <a:effectLst/>
              </a:rPr>
              <a:t>) </a:t>
            </a:r>
            <a:r>
              <a:rPr lang="en-US" sz="2400" dirty="0">
                <a:effectLst/>
              </a:rPr>
              <a:t>. However, designers of runtime systems and middleware must meet unprecedented challenges </a:t>
            </a:r>
            <a:r>
              <a:rPr lang="en-US" sz="2400" b="1" dirty="0">
                <a:effectLst/>
              </a:rPr>
              <a:t>(so-called 3 Ps): performance, programmability and productivity</a:t>
            </a:r>
            <a:r>
              <a:rPr lang="en-US" sz="2400" dirty="0">
                <a:effectLst/>
              </a:rPr>
              <a:t>.</a:t>
            </a:r>
            <a:br>
              <a:rPr lang="en-US" sz="2400" dirty="0"/>
            </a:br>
            <a:endParaRPr lang="en-US" sz="2400" dirty="0"/>
          </a:p>
          <a:p>
            <a:pPr marL="36900" indent="0" algn="ctr">
              <a:buNone/>
            </a:pPr>
            <a:r>
              <a:rPr lang="en-US" sz="2400" dirty="0">
                <a:effectLst/>
              </a:rPr>
              <a:t>We have witnessed the community effort in exploring a viable path forward for the co-design of future HPC systems, particularly when we are entering the Golden Age of computer architecture innovation of the </a:t>
            </a:r>
            <a:r>
              <a:rPr lang="en-US" sz="2400" b="1" dirty="0">
                <a:effectLst/>
              </a:rPr>
              <a:t>post-Moore’s Law era</a:t>
            </a:r>
            <a:r>
              <a:rPr lang="en-US" sz="2400" dirty="0">
                <a:effectLst/>
              </a:rPr>
              <a:t>, while facing the demands of future AI applications (so-called </a:t>
            </a:r>
            <a:r>
              <a:rPr lang="en-US" sz="2400" b="1" dirty="0">
                <a:effectLst/>
              </a:rPr>
              <a:t>AGI</a:t>
            </a:r>
            <a:r>
              <a:rPr lang="en-US" sz="2400" dirty="0">
                <a:effectLst/>
              </a:rPr>
              <a:t>s: </a:t>
            </a:r>
            <a:r>
              <a:rPr lang="en-US" sz="2400" b="1" dirty="0">
                <a:effectLst/>
              </a:rPr>
              <a:t>A</a:t>
            </a:r>
            <a:r>
              <a:rPr lang="en-US" sz="2400" dirty="0">
                <a:effectLst/>
              </a:rPr>
              <a:t>rtificial </a:t>
            </a:r>
            <a:r>
              <a:rPr lang="en-US" sz="2400" b="1" dirty="0">
                <a:effectLst/>
              </a:rPr>
              <a:t>G</a:t>
            </a:r>
            <a:r>
              <a:rPr lang="en-US" sz="2400" dirty="0">
                <a:effectLst/>
              </a:rPr>
              <a:t>eneral </a:t>
            </a:r>
            <a:r>
              <a:rPr lang="en-US" sz="2400" b="1" dirty="0">
                <a:effectLst/>
              </a:rPr>
              <a:t>I</a:t>
            </a:r>
            <a:r>
              <a:rPr lang="en-US" sz="2400" dirty="0">
                <a:effectLst/>
              </a:rPr>
              <a:t>ntelligence). This panel provides a forum to discuss the (3-P) challenges and (3-M) opportunities.</a:t>
            </a:r>
            <a:endParaRPr lang="en-US" sz="2400" dirty="0"/>
          </a:p>
        </p:txBody>
      </p:sp>
    </p:spTree>
    <p:extLst>
      <p:ext uri="{BB962C8B-B14F-4D97-AF65-F5344CB8AC3E}">
        <p14:creationId xmlns:p14="http://schemas.microsoft.com/office/powerpoint/2010/main" val="3804418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A2456A0-13DF-4BA8-9BDD-168E874C4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BE0A3C-3F7C-B340-8A21-B75ECA0BD452}"/>
              </a:ext>
            </a:extLst>
          </p:cNvPr>
          <p:cNvSpPr>
            <a:spLocks noGrp="1"/>
          </p:cNvSpPr>
          <p:nvPr>
            <p:ph type="title"/>
          </p:nvPr>
        </p:nvSpPr>
        <p:spPr>
          <a:xfrm>
            <a:off x="913795" y="609600"/>
            <a:ext cx="5978072" cy="1556702"/>
          </a:xfrm>
        </p:spPr>
        <p:txBody>
          <a:bodyPr>
            <a:normAutofit/>
          </a:bodyPr>
          <a:lstStyle/>
          <a:p>
            <a:r>
              <a:rPr lang="en-US" dirty="0"/>
              <a:t>CJ Newburn</a:t>
            </a:r>
          </a:p>
        </p:txBody>
      </p:sp>
      <p:sp>
        <p:nvSpPr>
          <p:cNvPr id="3" name="Content Placeholder 2">
            <a:extLst>
              <a:ext uri="{FF2B5EF4-FFF2-40B4-BE49-F238E27FC236}">
                <a16:creationId xmlns:a16="http://schemas.microsoft.com/office/drawing/2014/main" id="{8291AF64-CD0D-4A45-9FB9-D56947642CAD}"/>
              </a:ext>
            </a:extLst>
          </p:cNvPr>
          <p:cNvSpPr>
            <a:spLocks noGrp="1"/>
          </p:cNvSpPr>
          <p:nvPr>
            <p:ph idx="1"/>
          </p:nvPr>
        </p:nvSpPr>
        <p:spPr>
          <a:xfrm>
            <a:off x="913795" y="2354729"/>
            <a:ext cx="5978072" cy="3340119"/>
          </a:xfrm>
        </p:spPr>
        <p:txBody>
          <a:bodyPr anchor="t">
            <a:normAutofit/>
          </a:bodyPr>
          <a:lstStyle/>
          <a:p>
            <a:pPr>
              <a:lnSpc>
                <a:spcPct val="90000"/>
              </a:lnSpc>
            </a:pPr>
            <a:r>
              <a:rPr lang="en-US" dirty="0">
                <a:effectLst/>
              </a:rPr>
              <a:t>Chris J. Newburn (CJ) is the Principal Architect in NVIDIA Compute Software for HPC strategy and the SW product roadmap, with a special focus on systems and programming models for scale. He has contributed to a combination of hardware and software technologies over the last twenty years and has over 80 patents. He is a community builder with a passion for extending the core capabilities of hardware and software platforms from HPC into AI, data science and visualization</a:t>
            </a:r>
            <a:endParaRPr lang="en-US" dirty="0"/>
          </a:p>
        </p:txBody>
      </p:sp>
      <p:pic>
        <p:nvPicPr>
          <p:cNvPr id="16" name="Picture 15">
            <a:extLst>
              <a:ext uri="{FF2B5EF4-FFF2-40B4-BE49-F238E27FC236}">
                <a16:creationId xmlns:a16="http://schemas.microsoft.com/office/drawing/2014/main" id="{7AEE9CAC-347C-43C2-AE87-6BC5566E60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7232905" y="1"/>
            <a:ext cx="4959095" cy="6858000"/>
          </a:xfrm>
          <a:prstGeom prst="rect">
            <a:avLst/>
          </a:prstGeom>
        </p:spPr>
      </p:pic>
      <p:pic>
        <p:nvPicPr>
          <p:cNvPr id="4" name="Picture 3" descr="A person smiling for the camera&#10;&#10;Description automatically generated">
            <a:extLst>
              <a:ext uri="{FF2B5EF4-FFF2-40B4-BE49-F238E27FC236}">
                <a16:creationId xmlns:a16="http://schemas.microsoft.com/office/drawing/2014/main" id="{DD395D82-D7F3-DB4D-AFC6-839754D7E34C}"/>
              </a:ext>
            </a:extLst>
          </p:cNvPr>
          <p:cNvPicPr>
            <a:picLocks noChangeAspect="1"/>
          </p:cNvPicPr>
          <p:nvPr/>
        </p:nvPicPr>
        <p:blipFill>
          <a:blip r:embed="rId4"/>
          <a:stretch>
            <a:fillRect/>
          </a:stretch>
        </p:blipFill>
        <p:spPr>
          <a:xfrm>
            <a:off x="7552945" y="1212338"/>
            <a:ext cx="3995592" cy="3965625"/>
          </a:xfrm>
          <a:prstGeom prst="rect">
            <a:avLst/>
          </a:prstGeom>
        </p:spPr>
      </p:pic>
    </p:spTree>
    <p:extLst>
      <p:ext uri="{BB962C8B-B14F-4D97-AF65-F5344CB8AC3E}">
        <p14:creationId xmlns:p14="http://schemas.microsoft.com/office/powerpoint/2010/main" val="4181832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A2456A0-13DF-4BA8-9BDD-168E874C4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2B802C-6D3F-DD43-93CE-B4260A0C1889}"/>
              </a:ext>
            </a:extLst>
          </p:cNvPr>
          <p:cNvSpPr>
            <a:spLocks noGrp="1"/>
          </p:cNvSpPr>
          <p:nvPr>
            <p:ph type="title"/>
          </p:nvPr>
        </p:nvSpPr>
        <p:spPr>
          <a:xfrm>
            <a:off x="913795" y="609600"/>
            <a:ext cx="5978072" cy="1556702"/>
          </a:xfrm>
        </p:spPr>
        <p:txBody>
          <a:bodyPr>
            <a:normAutofit/>
          </a:bodyPr>
          <a:lstStyle/>
          <a:p>
            <a:r>
              <a:rPr lang="en-US" dirty="0"/>
              <a:t>Eric Altman</a:t>
            </a:r>
          </a:p>
        </p:txBody>
      </p:sp>
      <p:sp>
        <p:nvSpPr>
          <p:cNvPr id="3" name="Content Placeholder 2">
            <a:extLst>
              <a:ext uri="{FF2B5EF4-FFF2-40B4-BE49-F238E27FC236}">
                <a16:creationId xmlns:a16="http://schemas.microsoft.com/office/drawing/2014/main" id="{F2F1F7AE-B254-0E44-96E6-023673CA9D30}"/>
              </a:ext>
            </a:extLst>
          </p:cNvPr>
          <p:cNvSpPr>
            <a:spLocks noGrp="1"/>
          </p:cNvSpPr>
          <p:nvPr>
            <p:ph idx="1"/>
          </p:nvPr>
        </p:nvSpPr>
        <p:spPr>
          <a:xfrm>
            <a:off x="913795" y="2354729"/>
            <a:ext cx="5978072" cy="3340119"/>
          </a:xfrm>
        </p:spPr>
        <p:txBody>
          <a:bodyPr anchor="t">
            <a:normAutofit/>
          </a:bodyPr>
          <a:lstStyle/>
          <a:p>
            <a:pPr fontAlgn="base">
              <a:lnSpc>
                <a:spcPct val="90000"/>
              </a:lnSpc>
            </a:pPr>
            <a:r>
              <a:rPr lang="en-US" sz="1800" dirty="0">
                <a:effectLst/>
              </a:rPr>
              <a:t>Erik Altman joined IBM Research in 1995.  In 2014, he began an assignment with IBM's Corporate Technology Evaluation team, which coordinates studies reporting monthly to the CEO and other senior leaders in IBM about important technology directions and their impact on IBM business.  During his time in IBM Research, Altman's research focused on binary translation and optimization, compilers, architectures, and micro-architectures. He was one of the originators of IBM's DAISY binary translation project, that allowed VLIW architectures to have high performance and achieve 100% binary compatibility with PowerPC. </a:t>
            </a:r>
          </a:p>
        </p:txBody>
      </p:sp>
      <p:pic>
        <p:nvPicPr>
          <p:cNvPr id="11" name="Picture 10">
            <a:extLst>
              <a:ext uri="{FF2B5EF4-FFF2-40B4-BE49-F238E27FC236}">
                <a16:creationId xmlns:a16="http://schemas.microsoft.com/office/drawing/2014/main" id="{7AEE9CAC-347C-43C2-AE87-6BC5566E60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7232905" y="1"/>
            <a:ext cx="4959095" cy="6858000"/>
          </a:xfrm>
          <a:prstGeom prst="rect">
            <a:avLst/>
          </a:prstGeom>
        </p:spPr>
      </p:pic>
      <p:pic>
        <p:nvPicPr>
          <p:cNvPr id="4" name="Picture 3">
            <a:extLst>
              <a:ext uri="{FF2B5EF4-FFF2-40B4-BE49-F238E27FC236}">
                <a16:creationId xmlns:a16="http://schemas.microsoft.com/office/drawing/2014/main" id="{6BD900EB-47E4-8943-B2B8-81B5FE41C096}"/>
              </a:ext>
            </a:extLst>
          </p:cNvPr>
          <p:cNvPicPr>
            <a:picLocks noChangeAspect="1"/>
          </p:cNvPicPr>
          <p:nvPr/>
        </p:nvPicPr>
        <p:blipFill>
          <a:blip r:embed="rId4"/>
          <a:stretch>
            <a:fillRect/>
          </a:stretch>
        </p:blipFill>
        <p:spPr>
          <a:xfrm>
            <a:off x="7552945" y="1046983"/>
            <a:ext cx="3995592" cy="4296335"/>
          </a:xfrm>
          <a:prstGeom prst="rect">
            <a:avLst/>
          </a:prstGeom>
        </p:spPr>
      </p:pic>
    </p:spTree>
    <p:extLst>
      <p:ext uri="{BB962C8B-B14F-4D97-AF65-F5344CB8AC3E}">
        <p14:creationId xmlns:p14="http://schemas.microsoft.com/office/powerpoint/2010/main" val="1951039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F5387-F7DD-7E4F-A719-144363BBBC8D}"/>
              </a:ext>
            </a:extLst>
          </p:cNvPr>
          <p:cNvSpPr>
            <a:spLocks noGrp="1"/>
          </p:cNvSpPr>
          <p:nvPr>
            <p:ph type="title"/>
          </p:nvPr>
        </p:nvSpPr>
        <p:spPr/>
        <p:txBody>
          <a:bodyPr/>
          <a:lstStyle/>
          <a:p>
            <a:r>
              <a:rPr lang="en-US" dirty="0"/>
              <a:t>Jai </a:t>
            </a:r>
            <a:r>
              <a:rPr lang="en-US" dirty="0" err="1"/>
              <a:t>Dayal</a:t>
            </a:r>
            <a:endParaRPr lang="en-US" dirty="0"/>
          </a:p>
        </p:txBody>
      </p:sp>
      <p:sp>
        <p:nvSpPr>
          <p:cNvPr id="3" name="Content Placeholder 2">
            <a:extLst>
              <a:ext uri="{FF2B5EF4-FFF2-40B4-BE49-F238E27FC236}">
                <a16:creationId xmlns:a16="http://schemas.microsoft.com/office/drawing/2014/main" id="{396ADCB9-D39E-DC42-B4FA-42DF09695ABD}"/>
              </a:ext>
            </a:extLst>
          </p:cNvPr>
          <p:cNvSpPr>
            <a:spLocks noGrp="1"/>
          </p:cNvSpPr>
          <p:nvPr>
            <p:ph idx="1"/>
          </p:nvPr>
        </p:nvSpPr>
        <p:spPr>
          <a:xfrm>
            <a:off x="913795" y="2076450"/>
            <a:ext cx="5700761" cy="3714749"/>
          </a:xfrm>
        </p:spPr>
        <p:txBody>
          <a:bodyPr/>
          <a:lstStyle/>
          <a:p>
            <a:r>
              <a:rPr lang="en-US" dirty="0">
                <a:effectLst/>
              </a:rPr>
              <a:t>Jai </a:t>
            </a:r>
            <a:r>
              <a:rPr lang="en-US" dirty="0" err="1">
                <a:effectLst/>
              </a:rPr>
              <a:t>Dayal</a:t>
            </a:r>
            <a:r>
              <a:rPr lang="en-US" dirty="0">
                <a:effectLst/>
              </a:rPr>
              <a:t> is a software engineer at Intel Corporation and his research interests include infrastructure to support workflows, operating systems, scientific data management, and programming models for HPC environments. He received his PhD in Computer Science for Georgia Tech in 2016. At Intel  Aurora Supercomputing Project, Jai is active in </a:t>
            </a:r>
            <a:r>
              <a:rPr lang="en-US" dirty="0" err="1">
                <a:effectLst/>
              </a:rPr>
              <a:t>mOS</a:t>
            </a:r>
            <a:r>
              <a:rPr lang="en-US" dirty="0">
                <a:effectLst/>
              </a:rPr>
              <a:t> team and has combined background in runtimes, AI, and cloud, plus brings the HPC experience.</a:t>
            </a:r>
            <a:endParaRPr lang="en-US" dirty="0"/>
          </a:p>
        </p:txBody>
      </p:sp>
    </p:spTree>
    <p:extLst>
      <p:ext uri="{BB962C8B-B14F-4D97-AF65-F5344CB8AC3E}">
        <p14:creationId xmlns:p14="http://schemas.microsoft.com/office/powerpoint/2010/main" val="3827682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8CDD186-03E3-4AED-BEB6-0B3BEC2080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3A1D13-0E91-D447-A637-6DE08EFEDA54}"/>
              </a:ext>
            </a:extLst>
          </p:cNvPr>
          <p:cNvSpPr>
            <a:spLocks noGrp="1"/>
          </p:cNvSpPr>
          <p:nvPr>
            <p:ph type="title"/>
          </p:nvPr>
        </p:nvSpPr>
        <p:spPr>
          <a:xfrm>
            <a:off x="913795" y="609599"/>
            <a:ext cx="5978072" cy="1174075"/>
          </a:xfrm>
        </p:spPr>
        <p:txBody>
          <a:bodyPr>
            <a:normAutofit/>
          </a:bodyPr>
          <a:lstStyle/>
          <a:p>
            <a:r>
              <a:rPr lang="en-US" dirty="0">
                <a:effectLst/>
              </a:rPr>
              <a:t>Larry Kaplan</a:t>
            </a:r>
            <a:endParaRPr lang="en-US" dirty="0"/>
          </a:p>
        </p:txBody>
      </p:sp>
      <p:sp>
        <p:nvSpPr>
          <p:cNvPr id="3" name="Content Placeholder 2">
            <a:extLst>
              <a:ext uri="{FF2B5EF4-FFF2-40B4-BE49-F238E27FC236}">
                <a16:creationId xmlns:a16="http://schemas.microsoft.com/office/drawing/2014/main" id="{2D707308-2072-8941-A878-4E5D4A580C30}"/>
              </a:ext>
            </a:extLst>
          </p:cNvPr>
          <p:cNvSpPr>
            <a:spLocks noGrp="1"/>
          </p:cNvSpPr>
          <p:nvPr>
            <p:ph idx="1"/>
          </p:nvPr>
        </p:nvSpPr>
        <p:spPr>
          <a:xfrm>
            <a:off x="913795" y="1972101"/>
            <a:ext cx="5978072" cy="3722748"/>
          </a:xfrm>
        </p:spPr>
        <p:txBody>
          <a:bodyPr anchor="ctr">
            <a:normAutofit lnSpcReduction="10000"/>
          </a:bodyPr>
          <a:lstStyle/>
          <a:p>
            <a:pPr>
              <a:lnSpc>
                <a:spcPct val="90000"/>
              </a:lnSpc>
              <a:buClr>
                <a:srgbClr val="C07967"/>
              </a:buClr>
            </a:pPr>
            <a:r>
              <a:rPr lang="en-US" dirty="0">
                <a:effectLst/>
              </a:rPr>
              <a:t>Larry Kaplan is currently Cray’s Chief Software Architect and has served in that role for the last 6 years.  Prior to that Mr. Kaplan performed a similar role as a senior principal engineer and lead software architect for Cray’s MPP programs since the beginning of XT4 development in 2004.  His role has provided leadership in the design and development of the software stack for all of Cray’s high-end MPP HPC compute products since that time, ensuring that all of the different software components from the different areas not only perform their tasks, but also interoperate with each other successfully. </a:t>
            </a:r>
          </a:p>
          <a:p>
            <a:pPr>
              <a:lnSpc>
                <a:spcPct val="90000"/>
              </a:lnSpc>
              <a:buClr>
                <a:srgbClr val="C07967"/>
              </a:buClr>
            </a:pPr>
            <a:endParaRPr lang="en-US" dirty="0"/>
          </a:p>
        </p:txBody>
      </p:sp>
      <p:pic>
        <p:nvPicPr>
          <p:cNvPr id="11" name="Picture 10">
            <a:extLst>
              <a:ext uri="{FF2B5EF4-FFF2-40B4-BE49-F238E27FC236}">
                <a16:creationId xmlns:a16="http://schemas.microsoft.com/office/drawing/2014/main" id="{1CF706DA-13E8-4A4F-9260-551FB8127B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7232905" y="1"/>
            <a:ext cx="4959095" cy="6858000"/>
          </a:xfrm>
          <a:prstGeom prst="rect">
            <a:avLst/>
          </a:prstGeom>
        </p:spPr>
      </p:pic>
      <p:pic>
        <p:nvPicPr>
          <p:cNvPr id="4" name="Picture 3">
            <a:extLst>
              <a:ext uri="{FF2B5EF4-FFF2-40B4-BE49-F238E27FC236}">
                <a16:creationId xmlns:a16="http://schemas.microsoft.com/office/drawing/2014/main" id="{E31DC0C6-DD8B-CF4D-98AE-E1F3FD58E0E9}"/>
              </a:ext>
            </a:extLst>
          </p:cNvPr>
          <p:cNvPicPr>
            <a:picLocks noChangeAspect="1"/>
          </p:cNvPicPr>
          <p:nvPr/>
        </p:nvPicPr>
        <p:blipFill rotWithShape="1">
          <a:blip r:embed="rId4"/>
          <a:srcRect r="-1" b="4206"/>
          <a:stretch/>
        </p:blipFill>
        <p:spPr>
          <a:xfrm>
            <a:off x="7552945" y="643465"/>
            <a:ext cx="3995592" cy="5103372"/>
          </a:xfrm>
          <a:prstGeom prst="rect">
            <a:avLst/>
          </a:prstGeom>
        </p:spPr>
      </p:pic>
    </p:spTree>
    <p:extLst>
      <p:ext uri="{BB962C8B-B14F-4D97-AF65-F5344CB8AC3E}">
        <p14:creationId xmlns:p14="http://schemas.microsoft.com/office/powerpoint/2010/main" val="1238401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693BD-CB44-3544-A049-CD0F54155218}"/>
              </a:ext>
            </a:extLst>
          </p:cNvPr>
          <p:cNvSpPr>
            <a:spLocks noGrp="1"/>
          </p:cNvSpPr>
          <p:nvPr>
            <p:ph type="title"/>
          </p:nvPr>
        </p:nvSpPr>
        <p:spPr/>
        <p:txBody>
          <a:bodyPr/>
          <a:lstStyle/>
          <a:p>
            <a:r>
              <a:rPr lang="en-US" dirty="0"/>
              <a:t>Question 1</a:t>
            </a:r>
          </a:p>
        </p:txBody>
      </p:sp>
      <p:sp>
        <p:nvSpPr>
          <p:cNvPr id="3" name="Content Placeholder 2">
            <a:extLst>
              <a:ext uri="{FF2B5EF4-FFF2-40B4-BE49-F238E27FC236}">
                <a16:creationId xmlns:a16="http://schemas.microsoft.com/office/drawing/2014/main" id="{EE39FF32-0797-3049-B1E1-69EB082E7166}"/>
              </a:ext>
            </a:extLst>
          </p:cNvPr>
          <p:cNvSpPr>
            <a:spLocks noGrp="1"/>
          </p:cNvSpPr>
          <p:nvPr>
            <p:ph idx="1"/>
          </p:nvPr>
        </p:nvSpPr>
        <p:spPr/>
        <p:txBody>
          <a:bodyPr>
            <a:normAutofit/>
          </a:bodyPr>
          <a:lstStyle/>
          <a:p>
            <a:r>
              <a:rPr lang="en-US" sz="2800" dirty="0">
                <a:effectLst/>
              </a:rPr>
              <a:t>We have witnessed increasing optimism that the demands of future Artificial Intelligence (also lately referred to by some as AGIs: Artificial General Intelligence; or Nature Intelligence as called by von Neumann and colleagues at his time) may be realized by the opportunity of massive parallelism (3-Ms) in the Golden Age of computer architecture.</a:t>
            </a:r>
            <a:br>
              <a:rPr lang="en-US" sz="2800" dirty="0"/>
            </a:br>
            <a:r>
              <a:rPr lang="en-US" sz="2800" dirty="0">
                <a:effectLst/>
              </a:rPr>
              <a:t>Please comment and name a couple of your favorite AI chips projects.</a:t>
            </a:r>
            <a:endParaRPr lang="en-US" sz="2800" dirty="0"/>
          </a:p>
        </p:txBody>
      </p:sp>
    </p:spTree>
    <p:extLst>
      <p:ext uri="{BB962C8B-B14F-4D97-AF65-F5344CB8AC3E}">
        <p14:creationId xmlns:p14="http://schemas.microsoft.com/office/powerpoint/2010/main" val="9427692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
      <a:dk1>
        <a:srgbClr val="000000"/>
      </a:dk1>
      <a:lt1>
        <a:srgbClr val="FFFFFF"/>
      </a:lt1>
      <a:dk2>
        <a:srgbClr val="2F2441"/>
      </a:dk2>
      <a:lt2>
        <a:srgbClr val="E2E5E8"/>
      </a:lt2>
      <a:accent1>
        <a:srgbClr val="B99C7D"/>
      </a:accent1>
      <a:accent2>
        <a:srgbClr val="BA867F"/>
      </a:accent2>
      <a:accent3>
        <a:srgbClr val="C492A1"/>
      </a:accent3>
      <a:accent4>
        <a:srgbClr val="BA7FA9"/>
      </a:accent4>
      <a:accent5>
        <a:srgbClr val="BE94C5"/>
      </a:accent5>
      <a:accent6>
        <a:srgbClr val="997FBA"/>
      </a:accent6>
      <a:hlink>
        <a:srgbClr val="6183AA"/>
      </a:hlink>
      <a:folHlink>
        <a:srgbClr val="7F7F7F"/>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docProps/app.xml><?xml version="1.0" encoding="utf-8"?>
<Properties xmlns="http://schemas.openxmlformats.org/officeDocument/2006/extended-properties" xmlns:vt="http://schemas.openxmlformats.org/officeDocument/2006/docPropsVTypes">
  <TotalTime>285</TotalTime>
  <Words>709</Words>
  <Application>Microsoft Macintosh PowerPoint</Application>
  <PresentationFormat>Widescreen</PresentationFormat>
  <Paragraphs>22</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Calisto MT</vt:lpstr>
      <vt:lpstr>tahoma</vt:lpstr>
      <vt:lpstr>Wingdings 2</vt:lpstr>
      <vt:lpstr>SlateVTI</vt:lpstr>
      <vt:lpstr>IPDRM 2019</vt:lpstr>
      <vt:lpstr>PROCEEDINGS ACCESS</vt:lpstr>
      <vt:lpstr>PANEL</vt:lpstr>
      <vt:lpstr>PowerPoint Presentation</vt:lpstr>
      <vt:lpstr>CJ Newburn</vt:lpstr>
      <vt:lpstr>Eric Altman</vt:lpstr>
      <vt:lpstr>Jai Dayal</vt:lpstr>
      <vt:lpstr>Larry Kaplan</vt:lpstr>
      <vt:lpstr>Question 1</vt:lpstr>
      <vt:lpstr>Question 2</vt:lpstr>
      <vt:lpstr>Question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IPDRM 2019</dc:title>
  <dc:creator>Monsalve Diaz, Jose</dc:creator>
  <cp:lastModifiedBy>Monsalve Diaz, Jose</cp:lastModifiedBy>
  <cp:revision>7</cp:revision>
  <dcterms:created xsi:type="dcterms:W3CDTF">2019-11-22T17:38:52Z</dcterms:created>
  <dcterms:modified xsi:type="dcterms:W3CDTF">2019-11-22T22:24:17Z</dcterms:modified>
</cp:coreProperties>
</file>