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724" r:id="rId2"/>
    <p:sldMasterId id="2147483729" r:id="rId3"/>
  </p:sldMasterIdLst>
  <p:notesMasterIdLst>
    <p:notesMasterId r:id="rId10"/>
  </p:notesMasterIdLst>
  <p:handoutMasterIdLst>
    <p:handoutMasterId r:id="rId11"/>
  </p:handoutMasterIdLst>
  <p:sldIdLst>
    <p:sldId id="320" r:id="rId4"/>
    <p:sldId id="317" r:id="rId5"/>
    <p:sldId id="360" r:id="rId6"/>
    <p:sldId id="363" r:id="rId7"/>
    <p:sldId id="362" r:id="rId8"/>
    <p:sldId id="294"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7" autoAdjust="0"/>
    <p:restoredTop sz="80433" autoAdjust="0"/>
  </p:normalViewPr>
  <p:slideViewPr>
    <p:cSldViewPr snapToGrid="0">
      <p:cViewPr varScale="1">
        <p:scale>
          <a:sx n="121" d="100"/>
          <a:sy n="121" d="100"/>
        </p:scale>
        <p:origin x="1602" y="96"/>
      </p:cViewPr>
      <p:guideLst>
        <p:guide orient="horz" pos="1620"/>
        <p:guide pos="5470"/>
        <p:guide pos="287"/>
      </p:guideLst>
    </p:cSldViewPr>
  </p:slideViewPr>
  <p:outlineViewPr>
    <p:cViewPr>
      <p:scale>
        <a:sx n="33" d="100"/>
        <a:sy n="33" d="100"/>
      </p:scale>
      <p:origin x="0" y="-17179"/>
    </p:cViewPr>
  </p:outlineViewPr>
  <p:notesTextViewPr>
    <p:cViewPr>
      <p:scale>
        <a:sx n="100" d="100"/>
        <a:sy n="100" d="100"/>
      </p:scale>
      <p:origin x="0" y="0"/>
    </p:cViewPr>
  </p:notesTextViewPr>
  <p:sorterViewPr>
    <p:cViewPr>
      <p:scale>
        <a:sx n="86" d="100"/>
        <a:sy n="86" d="100"/>
      </p:scale>
      <p:origin x="0" y="-989"/>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11/21/2019</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5</a:t>
            </a:fld>
            <a:endParaRPr lang="en-US" dirty="0"/>
          </a:p>
        </p:txBody>
      </p:sp>
    </p:spTree>
    <p:extLst>
      <p:ext uri="{BB962C8B-B14F-4D97-AF65-F5344CB8AC3E}">
        <p14:creationId xmlns:p14="http://schemas.microsoft.com/office/powerpoint/2010/main" val="313338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239996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Large Bullet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sz="1100">
                <a:solidFill>
                  <a:schemeClr val="bg1"/>
                </a:solidFill>
              </a:defRPr>
            </a:lvl1pPr>
          </a:lstStyle>
          <a:p>
            <a:pPr algn="ctr"/>
            <a:r>
              <a:rPr lang="en-US" dirty="0"/>
              <a:t>Intel Confidential</a:t>
            </a:r>
          </a:p>
        </p:txBody>
      </p:sp>
      <p:sp>
        <p:nvSpPr>
          <p:cNvPr id="6" name="Slide Number Placeholder 5"/>
          <p:cNvSpPr>
            <a:spLocks noGrp="1"/>
          </p:cNvSpPr>
          <p:nvPr>
            <p:ph type="sldNum" sz="quarter" idx="12"/>
          </p:nvPr>
        </p:nvSpPr>
        <p:spPr/>
        <p:txBody>
          <a:bodyPr/>
          <a:lstStyle/>
          <a:p>
            <a:fld id="{A7D0DC94-0B29-4F2D-9FB1-18FB52198DF4}" type="slidenum">
              <a:rPr lang="en-US" smtClean="0"/>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455614" y="1203326"/>
            <a:ext cx="8228012" cy="3425825"/>
          </a:xfrm>
        </p:spPr>
        <p:txBody>
          <a:bodyPr/>
          <a:lstStyle>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45524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HPCDC_201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B5900-721C-4C10-8296-81B1324F26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499"/>
          </a:xfrm>
          <a:prstGeom prst="rect">
            <a:avLst/>
          </a:prstGeom>
        </p:spPr>
      </p:pic>
    </p:spTree>
    <p:extLst>
      <p:ext uri="{BB962C8B-B14F-4D97-AF65-F5344CB8AC3E}">
        <p14:creationId xmlns:p14="http://schemas.microsoft.com/office/powerpoint/2010/main" val="337088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27589"/>
            <a:ext cx="8229600" cy="868680"/>
          </a:xfrm>
          <a:prstGeom prst="rect">
            <a:avLst/>
          </a:prstGeom>
        </p:spPr>
        <p:txBody>
          <a:bodyPr/>
          <a:lstStyle>
            <a:lvl1pPr algn="ctr">
              <a:defRPr sz="3500" b="0" i="0" baseline="0">
                <a:solidFill>
                  <a:schemeClr val="bg1"/>
                </a:solidFill>
                <a:latin typeface="Intel Clear Pro Bold"/>
                <a:cs typeface="Intel Clear Pro Bold"/>
              </a:defRPr>
            </a:lvl1pPr>
          </a:lstStyle>
          <a:p>
            <a:r>
              <a:rPr lang="en-US" dirty="0"/>
              <a:t>28pt Intel Clear Headline</a:t>
            </a:r>
          </a:p>
        </p:txBody>
      </p:sp>
      <p:sp>
        <p:nvSpPr>
          <p:cNvPr id="9" name="Content Placeholder 8"/>
          <p:cNvSpPr>
            <a:spLocks noGrp="1"/>
          </p:cNvSpPr>
          <p:nvPr>
            <p:ph sz="quarter" idx="13" hasCustomPrompt="1"/>
          </p:nvPr>
        </p:nvSpPr>
        <p:spPr>
          <a:xfrm>
            <a:off x="455613" y="956158"/>
            <a:ext cx="8228012" cy="3425825"/>
          </a:xfrm>
          <a:prstGeom prst="rect">
            <a:avLst/>
          </a:prstGeom>
        </p:spPr>
        <p:txBody>
          <a:bodyPr/>
          <a:lstStyle>
            <a:lvl1pPr algn="ctr">
              <a:defRPr>
                <a:solidFill>
                  <a:schemeClr val="bg1"/>
                </a:solidFill>
              </a:defRPr>
            </a:lvl1pPr>
            <a:lvl2pPr algn="ctr">
              <a:defRPr sz="1800">
                <a:solidFill>
                  <a:schemeClr val="bg1"/>
                </a:solidFill>
              </a:defRPr>
            </a:lvl2pPr>
            <a:lvl3pPr algn="ctr">
              <a:defRPr sz="1800">
                <a:solidFill>
                  <a:schemeClr val="bg1"/>
                </a:solidFill>
              </a:defRPr>
            </a:lvl3pPr>
            <a:lvl4pPr algn="ctr">
              <a:defRPr sz="1600">
                <a:solidFill>
                  <a:schemeClr val="bg1"/>
                </a:solidFill>
              </a:defRPr>
            </a:lvl4pPr>
            <a:lvl5pPr algn="ctr">
              <a:defRPr>
                <a:solidFill>
                  <a:schemeClr val="bg1"/>
                </a:solidFill>
              </a:defRPr>
            </a:lvl5pPr>
          </a:lstStyle>
          <a:p>
            <a:pPr lvl="0"/>
            <a:r>
              <a:rPr lang="en-US" dirty="0"/>
              <a:t>18pt Intel Clear body text</a:t>
            </a:r>
          </a:p>
        </p:txBody>
      </p:sp>
      <p:sp>
        <p:nvSpPr>
          <p:cNvPr id="5" name="Footer Placeholder 7">
            <a:extLst>
              <a:ext uri="{FF2B5EF4-FFF2-40B4-BE49-F238E27FC236}">
                <a16:creationId xmlns:a16="http://schemas.microsoft.com/office/drawing/2014/main" id="{A601B0AC-E7C5-C04A-B4DA-3220F44143F0}"/>
              </a:ext>
            </a:extLst>
          </p:cNvPr>
          <p:cNvSpPr>
            <a:spLocks noGrp="1"/>
          </p:cNvSpPr>
          <p:nvPr>
            <p:ph type="ftr" sz="quarter" idx="3"/>
          </p:nvPr>
        </p:nvSpPr>
        <p:spPr>
          <a:xfrm>
            <a:off x="3028950" y="4812173"/>
            <a:ext cx="3086100" cy="274637"/>
          </a:xfrm>
          <a:prstGeom prst="rect">
            <a:avLst/>
          </a:prstGeom>
        </p:spPr>
        <p:txBody>
          <a:bodyPr vert="horz" lIns="91440" tIns="45720" rIns="91440" bIns="45720" rtlCol="0" anchor="ctr"/>
          <a:lstStyle>
            <a:lvl1pPr algn="ctr">
              <a:defRPr sz="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solidFill>
                  <a:prstClr val="white"/>
                </a:solidFill>
              </a:rPr>
              <a:t>Intel Confidential – CNDA required</a:t>
            </a:r>
          </a:p>
        </p:txBody>
      </p:sp>
      <p:sp>
        <p:nvSpPr>
          <p:cNvPr id="8" name="Rectangle 7"/>
          <p:cNvSpPr/>
          <p:nvPr userDrawn="1"/>
        </p:nvSpPr>
        <p:spPr>
          <a:xfrm>
            <a:off x="91495" y="4865734"/>
            <a:ext cx="2438946" cy="184666"/>
          </a:xfrm>
          <a:prstGeom prst="rect">
            <a:avLst/>
          </a:prstGeom>
        </p:spPr>
        <p:txBody>
          <a:bodyPr wrap="square" lIns="0" tIns="0" rIns="0" bIns="0">
            <a:spAutoFit/>
          </a:bodyPr>
          <a:lstStyle/>
          <a:p>
            <a:pPr>
              <a:defRPr/>
            </a:pPr>
            <a:r>
              <a:rPr lang="en-US" sz="600" dirty="0">
                <a:solidFill>
                  <a:prstClr val="white">
                    <a:lumMod val="85000"/>
                  </a:prstClr>
                </a:solidFill>
              </a:rPr>
              <a:t>Copyright ©  2019, Intel Corporation. All rights reserved. </a:t>
            </a:r>
            <a:br>
              <a:rPr lang="en-US" sz="600" dirty="0">
                <a:solidFill>
                  <a:prstClr val="white">
                    <a:lumMod val="85000"/>
                  </a:prstClr>
                </a:solidFill>
              </a:rPr>
            </a:br>
            <a:r>
              <a:rPr lang="en-US" sz="600" dirty="0">
                <a:solidFill>
                  <a:prstClr val="white">
                    <a:lumMod val="85000"/>
                  </a:prstClr>
                </a:solidFill>
              </a:rPr>
              <a:t>*Other names and brands may be claimed as the property of others.</a:t>
            </a:r>
          </a:p>
        </p:txBody>
      </p:sp>
      <p:sp>
        <p:nvSpPr>
          <p:cNvPr id="10" name="Action Button: Custom 9">
            <a:hlinkClick r:id="" action="ppaction://noaction" highlightClick="1"/>
          </p:cNvPr>
          <p:cNvSpPr/>
          <p:nvPr userDrawn="1"/>
        </p:nvSpPr>
        <p:spPr>
          <a:xfrm>
            <a:off x="91495" y="4745586"/>
            <a:ext cx="996155" cy="113635"/>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700" dirty="0">
                <a:solidFill>
                  <a:prstClr val="black"/>
                </a:solidFill>
                <a:hlinkClick r:id="" action="ppaction://noaction"/>
              </a:rPr>
              <a:t>Optimization Notice</a:t>
            </a:r>
            <a:endParaRPr lang="en-US" sz="700" dirty="0">
              <a:solidFill>
                <a:prstClr val="black"/>
              </a:solidFill>
            </a:endParaRPr>
          </a:p>
        </p:txBody>
      </p:sp>
      <p:sp>
        <p:nvSpPr>
          <p:cNvPr id="11" name="Slide Number Placeholder 5"/>
          <p:cNvSpPr>
            <a:spLocks noGrp="1"/>
          </p:cNvSpPr>
          <p:nvPr>
            <p:ph type="sldNum" sz="quarter" idx="4"/>
          </p:nvPr>
        </p:nvSpPr>
        <p:spPr>
          <a:xfrm>
            <a:off x="8816603" y="4812966"/>
            <a:ext cx="390796" cy="273844"/>
          </a:xfrm>
          <a:prstGeom prst="rect">
            <a:avLst/>
          </a:prstGeom>
        </p:spPr>
        <p:txBody>
          <a:bodyPr vert="horz" lIns="91440" tIns="45720" rIns="91440" bIns="45720" rtlCol="0" anchor="ctr"/>
          <a:lstStyle>
            <a:lvl1pPr algn="l">
              <a:defRPr sz="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fld id="{82EA3FFF-BA42-1F43-AC70-B9FA0292E4E4}" type="slidenum">
              <a:rPr lang="en-US" smtClean="0">
                <a:solidFill>
                  <a:prstClr val="white"/>
                </a:solidFill>
              </a:rPr>
              <a:pPr/>
              <a:t>‹#›</a:t>
            </a:fld>
            <a:endParaRPr lang="en-US" dirty="0">
              <a:solidFill>
                <a:prstClr val="white"/>
              </a:solidFill>
            </a:endParaRPr>
          </a:p>
        </p:txBody>
      </p:sp>
      <p:cxnSp>
        <p:nvCxnSpPr>
          <p:cNvPr id="12" name="Straight Connector 11">
            <a:extLst>
              <a:ext uri="{FF2B5EF4-FFF2-40B4-BE49-F238E27FC236}">
                <a16:creationId xmlns:a16="http://schemas.microsoft.com/office/drawing/2014/main" id="{BC69484C-DD21-F049-A590-841E4B6BA43F}"/>
              </a:ext>
            </a:extLst>
          </p:cNvPr>
          <p:cNvCxnSpPr>
            <a:cxnSpLocks/>
          </p:cNvCxnSpPr>
          <p:nvPr userDrawn="1"/>
        </p:nvCxnSpPr>
        <p:spPr>
          <a:xfrm>
            <a:off x="8798525" y="4824217"/>
            <a:ext cx="0" cy="2222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ntel-xxl.png" descr="intel-xxl.png">
            <a:extLst>
              <a:ext uri="{FF2B5EF4-FFF2-40B4-BE49-F238E27FC236}">
                <a16:creationId xmlns:a16="http://schemas.microsoft.com/office/drawing/2014/main" id="{D93556D2-660F-F44C-9403-205B3C7A72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76011" y="4701637"/>
            <a:ext cx="450489" cy="450489"/>
          </a:xfrm>
          <a:prstGeom prst="rect">
            <a:avLst/>
          </a:prstGeom>
          <a:ln w="3175">
            <a:miter lim="400000"/>
          </a:ln>
        </p:spPr>
      </p:pic>
    </p:spTree>
    <p:extLst>
      <p:ext uri="{BB962C8B-B14F-4D97-AF65-F5344CB8AC3E}">
        <p14:creationId xmlns:p14="http://schemas.microsoft.com/office/powerpoint/2010/main" val="131430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5613" y="27589"/>
            <a:ext cx="8229600" cy="868680"/>
          </a:xfrm>
          <a:prstGeom prst="rect">
            <a:avLst/>
          </a:prstGeom>
        </p:spPr>
        <p:txBody>
          <a:bodyPr/>
          <a:lstStyle>
            <a:lvl1pPr algn="ctr">
              <a:defRPr sz="3500" b="0" i="0" baseline="0">
                <a:solidFill>
                  <a:schemeClr val="bg1"/>
                </a:solidFill>
                <a:latin typeface="Intel Clear Pro Bold"/>
                <a:cs typeface="Intel Clear Pro Bold"/>
              </a:defRPr>
            </a:lvl1pPr>
          </a:lstStyle>
          <a:p>
            <a:r>
              <a:rPr lang="en-US" dirty="0"/>
              <a:t>28pt Intel Clear Headline</a:t>
            </a:r>
          </a:p>
        </p:txBody>
      </p:sp>
      <p:sp>
        <p:nvSpPr>
          <p:cNvPr id="9" name="Content Placeholder 8"/>
          <p:cNvSpPr>
            <a:spLocks noGrp="1"/>
          </p:cNvSpPr>
          <p:nvPr>
            <p:ph sz="quarter" idx="13" hasCustomPrompt="1"/>
          </p:nvPr>
        </p:nvSpPr>
        <p:spPr>
          <a:xfrm>
            <a:off x="455613" y="956158"/>
            <a:ext cx="8228012" cy="3425825"/>
          </a:xfrm>
          <a:prstGeom prst="rect">
            <a:avLst/>
          </a:prstGeom>
        </p:spPr>
        <p:txBody>
          <a:bodyPr/>
          <a:lstStyle>
            <a:lvl1pPr algn="ctr">
              <a:defRPr>
                <a:solidFill>
                  <a:schemeClr val="bg1"/>
                </a:solidFill>
              </a:defRPr>
            </a:lvl1pPr>
            <a:lvl2pPr algn="ctr">
              <a:defRPr sz="1800">
                <a:solidFill>
                  <a:schemeClr val="bg1"/>
                </a:solidFill>
              </a:defRPr>
            </a:lvl2pPr>
            <a:lvl3pPr algn="ctr">
              <a:defRPr sz="1800">
                <a:solidFill>
                  <a:schemeClr val="bg1"/>
                </a:solidFill>
              </a:defRPr>
            </a:lvl3pPr>
            <a:lvl4pPr algn="ctr">
              <a:defRPr sz="1600">
                <a:solidFill>
                  <a:schemeClr val="bg1"/>
                </a:solidFill>
              </a:defRPr>
            </a:lvl4pPr>
            <a:lvl5pPr algn="ctr">
              <a:defRPr>
                <a:solidFill>
                  <a:schemeClr val="bg1"/>
                </a:solidFill>
              </a:defRPr>
            </a:lvl5pPr>
          </a:lstStyle>
          <a:p>
            <a:pPr lvl="0"/>
            <a:r>
              <a:rPr lang="en-US" dirty="0"/>
              <a:t>18pt Intel Clear body text</a:t>
            </a:r>
          </a:p>
        </p:txBody>
      </p:sp>
      <p:sp>
        <p:nvSpPr>
          <p:cNvPr id="5" name="Footer Placeholder 7">
            <a:extLst>
              <a:ext uri="{FF2B5EF4-FFF2-40B4-BE49-F238E27FC236}">
                <a16:creationId xmlns:a16="http://schemas.microsoft.com/office/drawing/2014/main" id="{A601B0AC-E7C5-C04A-B4DA-3220F44143F0}"/>
              </a:ext>
            </a:extLst>
          </p:cNvPr>
          <p:cNvSpPr>
            <a:spLocks noGrp="1"/>
          </p:cNvSpPr>
          <p:nvPr>
            <p:ph type="ftr" sz="quarter" idx="3"/>
          </p:nvPr>
        </p:nvSpPr>
        <p:spPr>
          <a:xfrm>
            <a:off x="3028950" y="4812173"/>
            <a:ext cx="3086100" cy="274637"/>
          </a:xfrm>
          <a:prstGeom prst="rect">
            <a:avLst/>
          </a:prstGeom>
        </p:spPr>
        <p:txBody>
          <a:bodyPr vert="horz" lIns="91440" tIns="45720" rIns="91440" bIns="45720" rtlCol="0" anchor="ctr"/>
          <a:lstStyle>
            <a:lvl1pPr algn="ctr">
              <a:defRPr sz="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solidFill>
                  <a:prstClr val="white"/>
                </a:solidFill>
              </a:rPr>
              <a:t>Intel Confidential – CNDA required</a:t>
            </a:r>
          </a:p>
        </p:txBody>
      </p:sp>
      <p:sp>
        <p:nvSpPr>
          <p:cNvPr id="8" name="Rectangle 7"/>
          <p:cNvSpPr/>
          <p:nvPr userDrawn="1"/>
        </p:nvSpPr>
        <p:spPr>
          <a:xfrm>
            <a:off x="91495" y="4865734"/>
            <a:ext cx="2438946" cy="184666"/>
          </a:xfrm>
          <a:prstGeom prst="rect">
            <a:avLst/>
          </a:prstGeom>
        </p:spPr>
        <p:txBody>
          <a:bodyPr wrap="square" lIns="0" tIns="0" rIns="0" bIns="0">
            <a:spAutoFit/>
          </a:bodyPr>
          <a:lstStyle/>
          <a:p>
            <a:pPr>
              <a:defRPr/>
            </a:pPr>
            <a:r>
              <a:rPr lang="en-US" sz="600" dirty="0">
                <a:solidFill>
                  <a:prstClr val="white">
                    <a:lumMod val="85000"/>
                  </a:prstClr>
                </a:solidFill>
              </a:rPr>
              <a:t>Copyright ©  2019, Intel Corporation. All rights reserved. </a:t>
            </a:r>
            <a:br>
              <a:rPr lang="en-US" sz="600" dirty="0">
                <a:solidFill>
                  <a:prstClr val="white">
                    <a:lumMod val="85000"/>
                  </a:prstClr>
                </a:solidFill>
              </a:rPr>
            </a:br>
            <a:r>
              <a:rPr lang="en-US" sz="600" dirty="0">
                <a:solidFill>
                  <a:prstClr val="white">
                    <a:lumMod val="85000"/>
                  </a:prstClr>
                </a:solidFill>
              </a:rPr>
              <a:t>*Other names and brands may be claimed as the property of others.</a:t>
            </a:r>
          </a:p>
        </p:txBody>
      </p:sp>
      <p:sp>
        <p:nvSpPr>
          <p:cNvPr id="10" name="Action Button: Custom 9">
            <a:hlinkClick r:id="" action="ppaction://noaction" highlightClick="1"/>
          </p:cNvPr>
          <p:cNvSpPr/>
          <p:nvPr userDrawn="1"/>
        </p:nvSpPr>
        <p:spPr>
          <a:xfrm>
            <a:off x="91495" y="4745586"/>
            <a:ext cx="996155" cy="113635"/>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700" dirty="0">
                <a:solidFill>
                  <a:prstClr val="black"/>
                </a:solidFill>
                <a:hlinkClick r:id="" action="ppaction://noaction"/>
              </a:rPr>
              <a:t>Optimization Notice</a:t>
            </a:r>
            <a:endParaRPr lang="en-US" sz="700" dirty="0">
              <a:solidFill>
                <a:prstClr val="black"/>
              </a:solidFill>
            </a:endParaRPr>
          </a:p>
        </p:txBody>
      </p:sp>
    </p:spTree>
    <p:extLst>
      <p:ext uri="{BB962C8B-B14F-4D97-AF65-F5344CB8AC3E}">
        <p14:creationId xmlns:p14="http://schemas.microsoft.com/office/powerpoint/2010/main" val="65794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Bulleted Tex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788321-2715-CD4D-83C1-6BCC1FD739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6"/>
          <p:cNvSpPr>
            <a:spLocks noGrp="1"/>
          </p:cNvSpPr>
          <p:nvPr>
            <p:ph type="title" hasCustomPrompt="1"/>
          </p:nvPr>
        </p:nvSpPr>
        <p:spPr>
          <a:xfrm>
            <a:off x="455613" y="27589"/>
            <a:ext cx="8229600" cy="868680"/>
          </a:xfrm>
          <a:prstGeom prst="rect">
            <a:avLst/>
          </a:prstGeom>
        </p:spPr>
        <p:txBody>
          <a:bodyPr/>
          <a:lstStyle>
            <a:lvl1pPr algn="ctr">
              <a:defRPr sz="3500" b="0" i="0" baseline="0">
                <a:solidFill>
                  <a:srgbClr val="00AEEF"/>
                </a:solidFill>
                <a:latin typeface="Intel Clear Pro Bold"/>
                <a:cs typeface="Intel Clear Pro Bold"/>
              </a:defRPr>
            </a:lvl1pPr>
          </a:lstStyle>
          <a:p>
            <a:r>
              <a:rPr lang="en-US" dirty="0"/>
              <a:t>28pt Intel Clear Headline</a:t>
            </a:r>
          </a:p>
        </p:txBody>
      </p:sp>
      <p:sp>
        <p:nvSpPr>
          <p:cNvPr id="9" name="Content Placeholder 8"/>
          <p:cNvSpPr>
            <a:spLocks noGrp="1"/>
          </p:cNvSpPr>
          <p:nvPr>
            <p:ph sz="quarter" idx="13" hasCustomPrompt="1"/>
          </p:nvPr>
        </p:nvSpPr>
        <p:spPr>
          <a:xfrm>
            <a:off x="455613" y="956158"/>
            <a:ext cx="8228012" cy="3425825"/>
          </a:xfrm>
          <a:prstGeom prst="rect">
            <a:avLst/>
          </a:prstGeom>
        </p:spPr>
        <p:txBody>
          <a:bodyPr/>
          <a:lstStyle>
            <a:lvl1pPr algn="ctr">
              <a:defRPr>
                <a:solidFill>
                  <a:schemeClr val="tx1"/>
                </a:solidFill>
              </a:defRPr>
            </a:lvl1pPr>
            <a:lvl2pPr algn="ctr">
              <a:defRPr sz="1800">
                <a:solidFill>
                  <a:schemeClr val="bg1"/>
                </a:solidFill>
              </a:defRPr>
            </a:lvl2pPr>
            <a:lvl3pPr algn="ctr">
              <a:defRPr sz="1800">
                <a:solidFill>
                  <a:schemeClr val="bg1"/>
                </a:solidFill>
              </a:defRPr>
            </a:lvl3pPr>
            <a:lvl4pPr algn="ctr">
              <a:defRPr sz="1600">
                <a:solidFill>
                  <a:schemeClr val="bg1"/>
                </a:solidFill>
              </a:defRPr>
            </a:lvl4pPr>
            <a:lvl5pPr algn="ctr">
              <a:defRPr>
                <a:solidFill>
                  <a:schemeClr val="bg1"/>
                </a:solidFill>
              </a:defRPr>
            </a:lvl5pPr>
          </a:lstStyle>
          <a:p>
            <a:pPr lvl="0"/>
            <a:r>
              <a:rPr lang="en-US" dirty="0"/>
              <a:t>18pt Intel Clear body text</a:t>
            </a:r>
          </a:p>
        </p:txBody>
      </p:sp>
      <p:sp>
        <p:nvSpPr>
          <p:cNvPr id="8" name="Footer Placeholder 7">
            <a:extLst>
              <a:ext uri="{FF2B5EF4-FFF2-40B4-BE49-F238E27FC236}">
                <a16:creationId xmlns:a16="http://schemas.microsoft.com/office/drawing/2014/main" id="{A601B0AC-E7C5-C04A-B4DA-3220F44143F0}"/>
              </a:ext>
            </a:extLst>
          </p:cNvPr>
          <p:cNvSpPr>
            <a:spLocks noGrp="1"/>
          </p:cNvSpPr>
          <p:nvPr>
            <p:ph type="ftr" sz="quarter" idx="3"/>
          </p:nvPr>
        </p:nvSpPr>
        <p:spPr>
          <a:xfrm>
            <a:off x="3028950" y="4812173"/>
            <a:ext cx="3086100" cy="274637"/>
          </a:xfrm>
          <a:prstGeom prst="rect">
            <a:avLst/>
          </a:prstGeom>
        </p:spPr>
        <p:txBody>
          <a:bodyPr vert="horz" lIns="91440" tIns="45720" rIns="91440" bIns="45720" rtlCol="0" anchor="ctr"/>
          <a:lstStyle>
            <a:lvl1pPr algn="ctr">
              <a:defRPr sz="800" b="0" i="0">
                <a:solidFill>
                  <a:srgbClr val="0071C5"/>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Intel Confidential – CNDA required</a:t>
            </a:r>
          </a:p>
        </p:txBody>
      </p:sp>
      <p:sp>
        <p:nvSpPr>
          <p:cNvPr id="11" name="Slide Number Placeholder 5">
            <a:extLst>
              <a:ext uri="{FF2B5EF4-FFF2-40B4-BE49-F238E27FC236}">
                <a16:creationId xmlns:a16="http://schemas.microsoft.com/office/drawing/2014/main" id="{C5F48CB6-E3F8-1842-958F-377ED60A86BF}"/>
              </a:ext>
            </a:extLst>
          </p:cNvPr>
          <p:cNvSpPr>
            <a:spLocks noGrp="1"/>
          </p:cNvSpPr>
          <p:nvPr>
            <p:ph type="sldNum" sz="quarter" idx="4"/>
          </p:nvPr>
        </p:nvSpPr>
        <p:spPr>
          <a:xfrm>
            <a:off x="8816603" y="4812966"/>
            <a:ext cx="390796" cy="273844"/>
          </a:xfrm>
          <a:prstGeom prst="rect">
            <a:avLst/>
          </a:prstGeom>
        </p:spPr>
        <p:txBody>
          <a:bodyPr vert="horz" lIns="91440" tIns="45720" rIns="91440" bIns="45720" rtlCol="0" anchor="ctr"/>
          <a:lstStyle>
            <a:lvl1pPr algn="l">
              <a:defRPr sz="800" b="0"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fld id="{82EA3FFF-BA42-1F43-AC70-B9FA0292E4E4}" type="slidenum">
              <a:rPr lang="en-US" smtClean="0">
                <a:solidFill>
                  <a:srgbClr val="0071C5"/>
                </a:solidFill>
              </a:rPr>
              <a:pPr/>
              <a:t>‹#›</a:t>
            </a:fld>
            <a:endParaRPr lang="en-US" dirty="0">
              <a:solidFill>
                <a:srgbClr val="0071C5"/>
              </a:solidFill>
            </a:endParaRPr>
          </a:p>
        </p:txBody>
      </p:sp>
      <p:cxnSp>
        <p:nvCxnSpPr>
          <p:cNvPr id="12" name="Straight Connector 11">
            <a:extLst>
              <a:ext uri="{FF2B5EF4-FFF2-40B4-BE49-F238E27FC236}">
                <a16:creationId xmlns:a16="http://schemas.microsoft.com/office/drawing/2014/main" id="{B80FE59F-9D30-D143-A68E-D9EC8F515640}"/>
              </a:ext>
            </a:extLst>
          </p:cNvPr>
          <p:cNvCxnSpPr>
            <a:cxnSpLocks/>
          </p:cNvCxnSpPr>
          <p:nvPr userDrawn="1"/>
        </p:nvCxnSpPr>
        <p:spPr>
          <a:xfrm>
            <a:off x="8798525" y="4824217"/>
            <a:ext cx="0" cy="22223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D78567-2130-924E-AD67-EBF95BCEF72B}"/>
              </a:ext>
            </a:extLst>
          </p:cNvPr>
          <p:cNvCxnSpPr>
            <a:cxnSpLocks/>
          </p:cNvCxnSpPr>
          <p:nvPr userDrawn="1"/>
        </p:nvCxnSpPr>
        <p:spPr>
          <a:xfrm>
            <a:off x="8816603" y="4824217"/>
            <a:ext cx="0" cy="2222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1495" y="4865734"/>
            <a:ext cx="2438946" cy="184666"/>
          </a:xfrm>
          <a:prstGeom prst="rect">
            <a:avLst/>
          </a:prstGeom>
        </p:spPr>
        <p:txBody>
          <a:bodyPr wrap="square" lIns="0" tIns="0" rIns="0" bIns="0">
            <a:spAutoFit/>
          </a:bodyPr>
          <a:lstStyle/>
          <a:p>
            <a:pPr>
              <a:defRPr/>
            </a:pPr>
            <a:r>
              <a:rPr lang="en-US" sz="600" dirty="0">
                <a:solidFill>
                  <a:prstClr val="white">
                    <a:lumMod val="65000"/>
                  </a:prstClr>
                </a:solidFill>
              </a:rPr>
              <a:t>Copyright ©  2019, Intel Corporation. All rights reserved. </a:t>
            </a:r>
            <a:br>
              <a:rPr lang="en-US" sz="600" dirty="0">
                <a:solidFill>
                  <a:prstClr val="white">
                    <a:lumMod val="65000"/>
                  </a:prstClr>
                </a:solidFill>
              </a:rPr>
            </a:br>
            <a:r>
              <a:rPr lang="en-US" sz="600" dirty="0">
                <a:solidFill>
                  <a:prstClr val="white">
                    <a:lumMod val="65000"/>
                  </a:prstClr>
                </a:solidFill>
              </a:rPr>
              <a:t>*Other names and brands may be claimed as the property of others.</a:t>
            </a:r>
          </a:p>
        </p:txBody>
      </p:sp>
      <p:sp>
        <p:nvSpPr>
          <p:cNvPr id="16" name="Action Button: Custom 15">
            <a:hlinkClick r:id="" action="ppaction://noaction" highlightClick="1"/>
          </p:cNvPr>
          <p:cNvSpPr/>
          <p:nvPr userDrawn="1"/>
        </p:nvSpPr>
        <p:spPr>
          <a:xfrm>
            <a:off x="91495" y="4745586"/>
            <a:ext cx="996155" cy="113635"/>
          </a:xfrm>
          <a:prstGeom prst="actionButtonBlank">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defRPr/>
            </a:pPr>
            <a:r>
              <a:rPr lang="en-US" sz="700" dirty="0">
                <a:solidFill>
                  <a:prstClr val="black"/>
                </a:solidFill>
                <a:hlinkClick r:id="" action="ppaction://noaction"/>
              </a:rPr>
              <a:t>Optimization Notice</a:t>
            </a:r>
            <a:endParaRPr lang="en-US" sz="700" dirty="0">
              <a:solidFill>
                <a:prstClr val="black"/>
              </a:solidFill>
            </a:endParaRPr>
          </a:p>
        </p:txBody>
      </p:sp>
      <p:pic>
        <p:nvPicPr>
          <p:cNvPr id="2" name="Picture 1" descr="intel-logo-512x512.png"/>
          <p:cNvPicPr>
            <a:picLocks noChangeAspect="1"/>
          </p:cNvPicPr>
          <p:nvPr userDrawn="1"/>
        </p:nvPicPr>
        <p:blipFill rotWithShape="1">
          <a:blip r:embed="rId3">
            <a:extLst>
              <a:ext uri="{28A0092B-C50C-407E-A947-70E740481C1C}">
                <a14:useLocalDpi xmlns:a14="http://schemas.microsoft.com/office/drawing/2010/main" val="0"/>
              </a:ext>
            </a:extLst>
          </a:blip>
          <a:srcRect t="16644" b="16415"/>
          <a:stretch/>
        </p:blipFill>
        <p:spPr>
          <a:xfrm>
            <a:off x="8299337" y="4797777"/>
            <a:ext cx="421598" cy="282222"/>
          </a:xfrm>
          <a:prstGeom prst="rect">
            <a:avLst/>
          </a:prstGeom>
        </p:spPr>
      </p:pic>
    </p:spTree>
    <p:extLst>
      <p:ext uri="{BB962C8B-B14F-4D97-AF65-F5344CB8AC3E}">
        <p14:creationId xmlns:p14="http://schemas.microsoft.com/office/powerpoint/2010/main" val="231487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0">
              <a:schemeClr val="tx1"/>
            </a:gs>
            <a:gs pos="100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9132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AEFAA-12F7-487E-8651-EE2B9A5B9A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FE1AC58C-7760-415A-81C6-D62C45948E59}"/>
              </a:ext>
            </a:extLst>
          </p:cNvPr>
          <p:cNvSpPr/>
          <p:nvPr userDrawn="1"/>
        </p:nvSpPr>
        <p:spPr>
          <a:xfrm>
            <a:off x="1" y="0"/>
            <a:ext cx="6127376" cy="5143502"/>
          </a:xfrm>
          <a:prstGeom prst="rect">
            <a:avLst/>
          </a:prstGeom>
          <a:gradFill flip="none" rotWithShape="1">
            <a:gsLst>
              <a:gs pos="0">
                <a:schemeClr val="bg2">
                  <a:lumMod val="30000"/>
                  <a:alpha val="46000"/>
                </a:scheme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sp>
        <p:nvSpPr>
          <p:cNvPr id="20" name="Title 1"/>
          <p:cNvSpPr>
            <a:spLocks noGrp="1"/>
          </p:cNvSpPr>
          <p:nvPr userDrawn="1">
            <p:ph type="ctrTitle" hasCustomPrompt="1"/>
          </p:nvPr>
        </p:nvSpPr>
        <p:spPr>
          <a:xfrm>
            <a:off x="347135" y="2776820"/>
            <a:ext cx="8442904" cy="792525"/>
          </a:xfrm>
        </p:spPr>
        <p:txBody>
          <a:bodyPr wrap="square" anchor="b" anchorCtr="0">
            <a:spAutoFit/>
          </a:bodyPr>
          <a:lstStyle>
            <a:lvl1pPr algn="l">
              <a:lnSpc>
                <a:spcPct val="70000"/>
              </a:lnSpc>
              <a:defRPr lang="en-US" sz="6500" b="0" kern="1200" cap="none" spc="0" dirty="0" smtClean="0">
                <a:ln>
                  <a:noFill/>
                </a:ln>
                <a:solidFill>
                  <a:schemeClr val="tx1">
                    <a:alpha val="90000"/>
                  </a:schemeClr>
                </a:solidFill>
                <a:effectLst/>
                <a:latin typeface="Intel Clear Pro"/>
                <a:ea typeface="+mn-ea"/>
                <a:cs typeface="+mn-cs"/>
              </a:defRPr>
            </a:lvl1pPr>
          </a:lstStyle>
          <a:p>
            <a:r>
              <a:rPr lang="en-US" dirty="0"/>
              <a:t>Click to edit title</a:t>
            </a:r>
          </a:p>
        </p:txBody>
      </p:sp>
      <p:sp>
        <p:nvSpPr>
          <p:cNvPr id="21" name="Text Placeholder 8"/>
          <p:cNvSpPr>
            <a:spLocks noGrp="1"/>
          </p:cNvSpPr>
          <p:nvPr userDrawn="1">
            <p:ph type="body" sz="quarter" idx="13" hasCustomPrompt="1"/>
          </p:nvPr>
        </p:nvSpPr>
        <p:spPr>
          <a:xfrm>
            <a:off x="347135" y="3469788"/>
            <a:ext cx="8442904" cy="338554"/>
          </a:xfrm>
        </p:spPr>
        <p:txBody>
          <a:bodyPr wrap="square">
            <a:spAutoFit/>
          </a:bodyPr>
          <a:lstStyle>
            <a:lvl1pPr marL="0" indent="0" algn="l">
              <a:spcBef>
                <a:spcPts val="0"/>
              </a:spcBef>
              <a:buNone/>
              <a:defRPr sz="1600" b="1">
                <a:solidFill>
                  <a:srgbClr val="FFFFFF"/>
                </a:solidFill>
                <a:effectLst>
                  <a:outerShdw blurRad="38100" dist="38100" dir="2700000" algn="tl">
                    <a:srgbClr val="000000">
                      <a:alpha val="43137"/>
                    </a:srgbClr>
                  </a:outerShdw>
                </a:effectLst>
                <a:latin typeface="+mn-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a:t>Click to edit subtitle</a:t>
            </a:r>
          </a:p>
        </p:txBody>
      </p:sp>
      <p:grpSp>
        <p:nvGrpSpPr>
          <p:cNvPr id="2" name="Group 1"/>
          <p:cNvGrpSpPr/>
          <p:nvPr userDrawn="1"/>
        </p:nvGrpSpPr>
        <p:grpSpPr>
          <a:xfrm>
            <a:off x="451796" y="386082"/>
            <a:ext cx="1249194" cy="823318"/>
            <a:chOff x="451796" y="386081"/>
            <a:chExt cx="1249194" cy="823318"/>
          </a:xfrm>
        </p:grpSpPr>
        <p:sp>
          <p:nvSpPr>
            <p:cNvPr id="7"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sp>
          <p:nvSpPr>
            <p:cNvPr id="8"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grpSp>
    </p:spTree>
    <p:extLst>
      <p:ext uri="{BB962C8B-B14F-4D97-AF65-F5344CB8AC3E}">
        <p14:creationId xmlns:p14="http://schemas.microsoft.com/office/powerpoint/2010/main" val="3471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Photo dar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5AEFAA-12F7-487E-8651-EE2B9A5B9A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
          <a:stretch/>
        </p:blipFill>
        <p:spPr>
          <a:xfrm>
            <a:off x="0" y="0"/>
            <a:ext cx="9144000" cy="5143500"/>
          </a:xfrm>
          <a:prstGeom prst="rect">
            <a:avLst/>
          </a:prstGeom>
        </p:spPr>
      </p:pic>
      <p:sp>
        <p:nvSpPr>
          <p:cNvPr id="18" name="Oval 17">
            <a:extLst>
              <a:ext uri="{FF2B5EF4-FFF2-40B4-BE49-F238E27FC236}">
                <a16:creationId xmlns:a16="http://schemas.microsoft.com/office/drawing/2014/main" id="{DB0635DC-C27A-4CEA-A6A3-5B486BD37EEF}"/>
              </a:ext>
            </a:extLst>
          </p:cNvPr>
          <p:cNvSpPr/>
          <p:nvPr userDrawn="1"/>
        </p:nvSpPr>
        <p:spPr>
          <a:xfrm>
            <a:off x="0" y="818149"/>
            <a:ext cx="9144000" cy="3632216"/>
          </a:xfrm>
          <a:prstGeom prst="ellipse">
            <a:avLst/>
          </a:prstGeom>
          <a:gradFill flip="none" rotWithShape="1">
            <a:gsLst>
              <a:gs pos="0">
                <a:schemeClr val="bg2">
                  <a:lumMod val="30000"/>
                  <a:alpha val="58000"/>
                </a:schemeClr>
              </a:gs>
              <a:gs pos="100000">
                <a:srgbClr val="0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sp>
        <p:nvSpPr>
          <p:cNvPr id="3" name="Rectangle 2"/>
          <p:cNvSpPr/>
          <p:nvPr userDrawn="1"/>
        </p:nvSpPr>
        <p:spPr>
          <a:xfrm>
            <a:off x="0" y="749301"/>
            <a:ext cx="9144000" cy="4394200"/>
          </a:xfrm>
          <a:prstGeom prst="rect">
            <a:avLst/>
          </a:prstGeom>
          <a:gradFill flip="none" rotWithShape="1">
            <a:gsLst>
              <a:gs pos="0">
                <a:schemeClr val="bg2">
                  <a:lumMod val="30000"/>
                  <a:alpha val="46000"/>
                </a:scheme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sp>
        <p:nvSpPr>
          <p:cNvPr id="12" name="Oval 11"/>
          <p:cNvSpPr/>
          <p:nvPr userDrawn="1"/>
        </p:nvSpPr>
        <p:spPr>
          <a:xfrm>
            <a:off x="0" y="818149"/>
            <a:ext cx="9144000" cy="3632216"/>
          </a:xfrm>
          <a:prstGeom prst="ellipse">
            <a:avLst/>
          </a:prstGeom>
          <a:gradFill flip="none" rotWithShape="1">
            <a:gsLst>
              <a:gs pos="0">
                <a:schemeClr val="bg2">
                  <a:lumMod val="30000"/>
                  <a:alpha val="25000"/>
                </a:schemeClr>
              </a:gs>
              <a:gs pos="100000">
                <a:srgbClr val="0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sp>
        <p:nvSpPr>
          <p:cNvPr id="20" name="Title 1"/>
          <p:cNvSpPr>
            <a:spLocks noGrp="1"/>
          </p:cNvSpPr>
          <p:nvPr userDrawn="1">
            <p:ph type="ctrTitle" hasCustomPrompt="1"/>
          </p:nvPr>
        </p:nvSpPr>
        <p:spPr>
          <a:xfrm>
            <a:off x="1673727" y="1853966"/>
            <a:ext cx="5789720" cy="2012859"/>
          </a:xfrm>
        </p:spPr>
        <p:txBody>
          <a:bodyPr wrap="square" anchor="ctr" anchorCtr="0">
            <a:spAutoFit/>
          </a:bodyPr>
          <a:lstStyle>
            <a:lvl1pPr algn="ctr">
              <a:lnSpc>
                <a:spcPct val="65000"/>
              </a:lnSpc>
              <a:defRPr lang="en-US" sz="9600" b="0" kern="1200" cap="none" spc="0" dirty="0">
                <a:ln>
                  <a:noFill/>
                </a:ln>
                <a:solidFill>
                  <a:schemeClr val="tx1">
                    <a:alpha val="90000"/>
                  </a:schemeClr>
                </a:solidFill>
                <a:effectLst/>
                <a:latin typeface="Intel Clear Pro"/>
                <a:ea typeface="+mn-ea"/>
                <a:cs typeface="+mn-cs"/>
              </a:defRPr>
            </a:lvl1pPr>
          </a:lstStyle>
          <a:p>
            <a:r>
              <a:rPr lang="en-US" dirty="0"/>
              <a:t>Click to edit title</a:t>
            </a:r>
          </a:p>
        </p:txBody>
      </p:sp>
      <p:sp>
        <p:nvSpPr>
          <p:cNvPr id="21" name="Text Placeholder 8"/>
          <p:cNvSpPr>
            <a:spLocks noGrp="1"/>
          </p:cNvSpPr>
          <p:nvPr userDrawn="1">
            <p:ph type="body" sz="quarter" idx="13" hasCustomPrompt="1"/>
          </p:nvPr>
        </p:nvSpPr>
        <p:spPr>
          <a:xfrm>
            <a:off x="1673727" y="3866825"/>
            <a:ext cx="5789720" cy="243143"/>
          </a:xfrm>
        </p:spPr>
        <p:txBody>
          <a:bodyPr wrap="square">
            <a:spAutoFit/>
          </a:bodyPr>
          <a:lstStyle>
            <a:lvl1pPr marL="0" indent="0" algn="ctr">
              <a:lnSpc>
                <a:spcPct val="70000"/>
              </a:lnSpc>
              <a:spcBef>
                <a:spcPts val="0"/>
              </a:spcBef>
              <a:buNone/>
              <a:defRPr sz="1400" cap="all" baseline="0">
                <a:solidFill>
                  <a:srgbClr val="FFFFFF"/>
                </a:solidFill>
                <a:effectLst>
                  <a:outerShdw blurRad="38100" dist="38100" dir="2700000" algn="tl">
                    <a:srgbClr val="000000">
                      <a:alpha val="43137"/>
                    </a:srgbClr>
                  </a:outerShdw>
                </a:effectLst>
                <a:latin typeface="+mn-lt"/>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a:t>Click to edit subtitle</a:t>
            </a:r>
          </a:p>
        </p:txBody>
      </p:sp>
      <p:grpSp>
        <p:nvGrpSpPr>
          <p:cNvPr id="8" name="Group 7"/>
          <p:cNvGrpSpPr/>
          <p:nvPr userDrawn="1"/>
        </p:nvGrpSpPr>
        <p:grpSpPr>
          <a:xfrm>
            <a:off x="8279758" y="4612290"/>
            <a:ext cx="407042" cy="268273"/>
            <a:chOff x="451796" y="386081"/>
            <a:chExt cx="1249194" cy="823318"/>
          </a:xfrm>
        </p:grpSpPr>
        <p:sp>
          <p:nvSpPr>
            <p:cNvPr id="9"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a:effectLst>
              <a:outerShdw blurRad="381000" dist="38100" dir="2700000" algn="tl" rotWithShape="0">
                <a:prstClr val="black"/>
              </a:outerShdw>
            </a:effectLst>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sp>
          <p:nvSpPr>
            <p:cNvPr id="10"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a:effectLst>
              <a:outerShdw blurRad="381000" dist="38100" dir="2700000" algn="tl" rotWithShape="0">
                <a:prstClr val="black"/>
              </a:outerShdw>
            </a:effectLst>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grpSp>
    </p:spTree>
    <p:extLst>
      <p:ext uri="{BB962C8B-B14F-4D97-AF65-F5344CB8AC3E}">
        <p14:creationId xmlns:p14="http://schemas.microsoft.com/office/powerpoint/2010/main" val="277210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dark gradi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3963" y="1168842"/>
            <a:ext cx="8436076" cy="3213739"/>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hasCustomPrompt="1"/>
          </p:nvPr>
        </p:nvSpPr>
        <p:spPr/>
        <p:txBody>
          <a:bodyPr/>
          <a:lstStyle/>
          <a:p>
            <a:r>
              <a:rPr lang="en-US" dirty="0"/>
              <a:t>Click to edit title</a:t>
            </a:r>
          </a:p>
        </p:txBody>
      </p:sp>
      <p:sp>
        <p:nvSpPr>
          <p:cNvPr id="2" name="Slide Number Placeholder 1"/>
          <p:cNvSpPr>
            <a:spLocks noGrp="1"/>
          </p:cNvSpPr>
          <p:nvPr>
            <p:ph type="sldNum" sz="quarter" idx="10"/>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9917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 dark gradient">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hasCustomPrompt="1"/>
          </p:nvPr>
        </p:nvSpPr>
        <p:spPr>
          <a:xfrm>
            <a:off x="4648201" y="1168842"/>
            <a:ext cx="414183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6"/>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6946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s - dark gradient">
    <p:spTree>
      <p:nvGrpSpPr>
        <p:cNvPr id="1" name=""/>
        <p:cNvGrpSpPr/>
        <p:nvPr/>
      </p:nvGrpSpPr>
      <p:grpSpPr>
        <a:xfrm>
          <a:off x="0" y="0"/>
          <a:ext cx="0" cy="0"/>
          <a:chOff x="0" y="0"/>
          <a:chExt cx="0" cy="0"/>
        </a:xfrm>
      </p:grpSpPr>
      <p:sp>
        <p:nvSpPr>
          <p:cNvPr id="8" name="Content Placeholder 2"/>
          <p:cNvSpPr>
            <a:spLocks noGrp="1"/>
          </p:cNvSpPr>
          <p:nvPr>
            <p:ph idx="14" hasCustomPrompt="1"/>
          </p:nvPr>
        </p:nvSpPr>
        <p:spPr>
          <a:xfrm>
            <a:off x="353962"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hasCustomPrompt="1"/>
          </p:nvPr>
        </p:nvSpPr>
        <p:spPr>
          <a:xfrm>
            <a:off x="3217362"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hasCustomPrompt="1"/>
          </p:nvPr>
        </p:nvSpPr>
        <p:spPr>
          <a:xfrm>
            <a:off x="6080761" y="1168842"/>
            <a:ext cx="2709278" cy="321018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7"/>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42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dark gradien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title</a:t>
            </a:r>
          </a:p>
        </p:txBody>
      </p:sp>
      <p:sp>
        <p:nvSpPr>
          <p:cNvPr id="2" name="Slide Number Placeholder 1"/>
          <p:cNvSpPr>
            <a:spLocks noGrp="1"/>
          </p:cNvSpPr>
          <p:nvPr>
            <p:ph type="sldNum" sz="quarter" idx="10"/>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337798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 dark gradi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343776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 dark gradi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53963" y="2633134"/>
            <a:ext cx="8436075" cy="1200329"/>
          </a:xfrm>
        </p:spPr>
        <p:txBody>
          <a:bodyPr>
            <a:spAutoFit/>
          </a:bodyPr>
          <a:lstStyle>
            <a:lvl1pPr>
              <a:spcBef>
                <a:spcPts val="0"/>
              </a:spcBef>
              <a:buClr>
                <a:schemeClr val="accent2"/>
              </a:buClr>
              <a:defRPr sz="1600">
                <a:solidFill>
                  <a:schemeClr val="tx1"/>
                </a:solidFill>
              </a:defRPr>
            </a:lvl1pPr>
            <a:lvl2pPr>
              <a:spcBef>
                <a:spcPts val="0"/>
              </a:spcBef>
              <a:buClrTx/>
              <a:defRPr sz="1400">
                <a:solidFill>
                  <a:schemeClr val="tx1"/>
                </a:solidFill>
              </a:defRPr>
            </a:lvl2pPr>
            <a:lvl3pPr>
              <a:spcBef>
                <a:spcPts val="0"/>
              </a:spcBef>
              <a:buClrTx/>
              <a:defRPr sz="1400">
                <a:solidFill>
                  <a:schemeClr val="tx1"/>
                </a:solidFill>
              </a:defRPr>
            </a:lvl3pPr>
            <a:lvl4pPr>
              <a:spcBef>
                <a:spcPts val="0"/>
              </a:spcBef>
              <a:buClrTx/>
              <a:defRPr sz="1400">
                <a:solidFill>
                  <a:schemeClr val="tx1"/>
                </a:solidFill>
              </a:defRPr>
            </a:lvl4pPr>
            <a:lvl5pPr>
              <a:spcBef>
                <a:spcPts val="0"/>
              </a:spcBef>
              <a:buClrTx/>
              <a:defRPr sz="14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53963" y="1959104"/>
            <a:ext cx="8436076" cy="674031"/>
          </a:xfrm>
        </p:spPr>
        <p:txBody>
          <a:bodyPr anchor="b" anchorCtr="0"/>
          <a:lstStyle>
            <a:lvl1pPr algn="l">
              <a:defRPr sz="5400"/>
            </a:lvl1pPr>
          </a:lstStyle>
          <a:p>
            <a:r>
              <a:rPr lang="en-US"/>
              <a:t>Click to edit Master title style</a:t>
            </a:r>
            <a:endParaRPr lang="en-US" dirty="0"/>
          </a:p>
        </p:txBody>
      </p:sp>
      <p:sp>
        <p:nvSpPr>
          <p:cNvPr id="3" name="Slide Number Placeholder 2"/>
          <p:cNvSpPr>
            <a:spLocks noGrp="1"/>
          </p:cNvSpPr>
          <p:nvPr>
            <p:ph type="sldNum" sz="quarter" idx="12"/>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36225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ection Header - dark gradient">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53963" y="3332623"/>
            <a:ext cx="8436075" cy="1200329"/>
          </a:xfrm>
        </p:spPr>
        <p:txBody>
          <a:bodyPr>
            <a:spAutoFit/>
          </a:bodyPr>
          <a:lstStyle>
            <a:lvl1pPr>
              <a:spcBef>
                <a:spcPts val="0"/>
              </a:spcBef>
              <a:buClr>
                <a:schemeClr val="accent2"/>
              </a:buClr>
              <a:defRPr sz="1600">
                <a:solidFill>
                  <a:schemeClr val="tx1"/>
                </a:solidFill>
              </a:defRPr>
            </a:lvl1pPr>
            <a:lvl2pPr>
              <a:spcBef>
                <a:spcPts val="0"/>
              </a:spcBef>
              <a:buClrTx/>
              <a:defRPr sz="1400">
                <a:solidFill>
                  <a:schemeClr val="tx1"/>
                </a:solidFill>
              </a:defRPr>
            </a:lvl2pPr>
            <a:lvl3pPr>
              <a:spcBef>
                <a:spcPts val="0"/>
              </a:spcBef>
              <a:buClrTx/>
              <a:defRPr sz="1400">
                <a:solidFill>
                  <a:schemeClr val="tx1"/>
                </a:solidFill>
              </a:defRPr>
            </a:lvl3pPr>
            <a:lvl4pPr>
              <a:spcBef>
                <a:spcPts val="0"/>
              </a:spcBef>
              <a:buClrTx/>
              <a:defRPr sz="1400">
                <a:solidFill>
                  <a:schemeClr val="tx1"/>
                </a:solidFill>
              </a:defRPr>
            </a:lvl4pPr>
            <a:lvl5pPr>
              <a:spcBef>
                <a:spcPts val="0"/>
              </a:spcBef>
              <a:buClrTx/>
              <a:defRPr sz="1400">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4"/>
          <p:cNvSpPr>
            <a:spLocks noGrp="1"/>
          </p:cNvSpPr>
          <p:nvPr>
            <p:ph type="pic" sz="quarter" idx="12"/>
          </p:nvPr>
        </p:nvSpPr>
        <p:spPr>
          <a:xfrm>
            <a:off x="0" y="0"/>
            <a:ext cx="9144000" cy="2574132"/>
          </a:xfrm>
        </p:spPr>
        <p:txBody>
          <a:bodyPr/>
          <a:lstStyle>
            <a:lvl1pPr>
              <a:defRPr>
                <a:solidFill>
                  <a:schemeClr val="tx1"/>
                </a:solidFill>
              </a:defRPr>
            </a:lvl1pPr>
          </a:lstStyle>
          <a:p>
            <a:r>
              <a:rPr lang="en-US" dirty="0"/>
              <a:t>Click icon to add picture</a:t>
            </a:r>
          </a:p>
        </p:txBody>
      </p:sp>
      <p:sp>
        <p:nvSpPr>
          <p:cNvPr id="2" name="Title 1"/>
          <p:cNvSpPr>
            <a:spLocks noGrp="1"/>
          </p:cNvSpPr>
          <p:nvPr>
            <p:ph type="title"/>
          </p:nvPr>
        </p:nvSpPr>
        <p:spPr>
          <a:xfrm>
            <a:off x="353963" y="2658593"/>
            <a:ext cx="8436076" cy="674031"/>
          </a:xfrm>
        </p:spPr>
        <p:txBody>
          <a:bodyPr/>
          <a:lstStyle>
            <a:lvl1pPr algn="l">
              <a:defRPr sz="5400"/>
            </a:lvl1pPr>
          </a:lstStyle>
          <a:p>
            <a:r>
              <a:rPr lang="en-US"/>
              <a:t>Click to edit Master title style</a:t>
            </a:r>
          </a:p>
        </p:txBody>
      </p:sp>
      <p:sp>
        <p:nvSpPr>
          <p:cNvPr id="3" name="Slide Number Placeholder 2"/>
          <p:cNvSpPr>
            <a:spLocks noGrp="1"/>
          </p:cNvSpPr>
          <p:nvPr>
            <p:ph type="sldNum" sz="quarter" idx="13"/>
          </p:nvPr>
        </p:nvSpPr>
        <p:spPr>
          <a:xfrm>
            <a:off x="353962" y="4845281"/>
            <a:ext cx="327334" cy="230832"/>
          </a:xfrm>
          <a:prstGeom prst="rect">
            <a:avLst/>
          </a:prstGeom>
        </p:spPr>
        <p:txBody>
          <a:bodyPr/>
          <a:lstStyle/>
          <a:p>
            <a:fld id="{94A19FF7-BF27-46E7-9E65-F58784D0FA33}" type="slidenum">
              <a:rPr lang="en-US" smtClean="0"/>
              <a:pPr/>
              <a:t>‹#›</a:t>
            </a:fld>
            <a:endParaRPr lang="en-US" dirty="0"/>
          </a:p>
        </p:txBody>
      </p:sp>
    </p:spTree>
    <p:extLst>
      <p:ext uri="{BB962C8B-B14F-4D97-AF65-F5344CB8AC3E}">
        <p14:creationId xmlns:p14="http://schemas.microsoft.com/office/powerpoint/2010/main" val="24523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AEFAA-12F7-487E-8651-EE2B9A5B9A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
          <a:stretch/>
        </p:blipFill>
        <p:spPr>
          <a:xfrm>
            <a:off x="0" y="0"/>
            <a:ext cx="9144000" cy="5143500"/>
          </a:xfrm>
          <a:prstGeom prst="rect">
            <a:avLst/>
          </a:prstGeom>
        </p:spPr>
      </p:pic>
      <p:sp>
        <p:nvSpPr>
          <p:cNvPr id="15" name="Oval 14"/>
          <p:cNvSpPr/>
          <p:nvPr userDrawn="1"/>
        </p:nvSpPr>
        <p:spPr>
          <a:xfrm>
            <a:off x="0" y="818149"/>
            <a:ext cx="9144000" cy="3632216"/>
          </a:xfrm>
          <a:prstGeom prst="ellipse">
            <a:avLst/>
          </a:prstGeom>
          <a:gradFill flip="none" rotWithShape="1">
            <a:gsLst>
              <a:gs pos="0">
                <a:schemeClr val="bg2">
                  <a:lumMod val="30000"/>
                  <a:alpha val="58000"/>
                </a:schemeClr>
              </a:gs>
              <a:gs pos="100000">
                <a:srgbClr val="0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grpSp>
        <p:nvGrpSpPr>
          <p:cNvPr id="11" name="Group 10"/>
          <p:cNvGrpSpPr/>
          <p:nvPr userDrawn="1"/>
        </p:nvGrpSpPr>
        <p:grpSpPr>
          <a:xfrm>
            <a:off x="2825496" y="1418991"/>
            <a:ext cx="3493008" cy="2302168"/>
            <a:chOff x="451796" y="386081"/>
            <a:chExt cx="1249194" cy="823318"/>
          </a:xfrm>
          <a:effectLst>
            <a:outerShdw blurRad="711200" dist="38100" dir="2700000" algn="tl" rotWithShape="0">
              <a:prstClr val="black"/>
            </a:outerShdw>
          </a:effectLst>
        </p:grpSpPr>
        <p:sp>
          <p:nvSpPr>
            <p:cNvPr id="12"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sp>
          <p:nvSpPr>
            <p:cNvPr id="13"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grpSp>
    </p:spTree>
    <p:extLst>
      <p:ext uri="{BB962C8B-B14F-4D97-AF65-F5344CB8AC3E}">
        <p14:creationId xmlns:p14="http://schemas.microsoft.com/office/powerpoint/2010/main" val="377566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8.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50" r:id="rId3"/>
    <p:sldLayoutId id="2147483684" r:id="rId4"/>
    <p:sldLayoutId id="2147483652" r:id="rId5"/>
    <p:sldLayoutId id="2147483660" r:id="rId6"/>
    <p:sldLayoutId id="2147483668" r:id="rId7"/>
    <p:sldLayoutId id="2147483669" r:id="rId8"/>
    <p:sldLayoutId id="2147483670" r:id="rId9"/>
    <p:sldLayoutId id="2147483672" r:id="rId10"/>
    <p:sldLayoutId id="2147483651" r:id="rId11"/>
    <p:sldLayoutId id="2147483677" r:id="rId12"/>
    <p:sldLayoutId id="2147483665" r:id="rId13"/>
    <p:sldLayoutId id="2147483654" r:id="rId14"/>
    <p:sldLayoutId id="2147483655" r:id="rId15"/>
    <p:sldLayoutId id="2147483676" r:id="rId16"/>
    <p:sldLayoutId id="2147483686" r:id="rId17"/>
    <p:sldLayoutId id="214748368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chemeClr val="tx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 name="Footer Placeholder 7">
            <a:extLst>
              <a:ext uri="{FF2B5EF4-FFF2-40B4-BE49-F238E27FC236}">
                <a16:creationId xmlns:a16="http://schemas.microsoft.com/office/drawing/2014/main" id="{A601B0AC-E7C5-C04A-B4DA-3220F44143F0}"/>
              </a:ext>
            </a:extLst>
          </p:cNvPr>
          <p:cNvSpPr>
            <a:spLocks noGrp="1"/>
          </p:cNvSpPr>
          <p:nvPr>
            <p:ph type="ftr" sz="quarter" idx="3"/>
          </p:nvPr>
        </p:nvSpPr>
        <p:spPr>
          <a:xfrm>
            <a:off x="3028950" y="4812173"/>
            <a:ext cx="3086100" cy="274637"/>
          </a:xfrm>
          <a:prstGeom prst="rect">
            <a:avLst/>
          </a:prstGeom>
        </p:spPr>
        <p:txBody>
          <a:bodyPr vert="horz" lIns="91440" tIns="45720" rIns="91440" bIns="45720" rtlCol="0" anchor="ctr"/>
          <a:lstStyle>
            <a:lvl1pPr algn="ctr">
              <a:defRPr sz="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solidFill>
                  <a:prstClr val="white"/>
                </a:solidFill>
              </a:rPr>
              <a:t>Intel Confidential – CNDA required</a:t>
            </a:r>
          </a:p>
        </p:txBody>
      </p:sp>
    </p:spTree>
    <p:extLst>
      <p:ext uri="{BB962C8B-B14F-4D97-AF65-F5344CB8AC3E}">
        <p14:creationId xmlns:p14="http://schemas.microsoft.com/office/powerpoint/2010/main" val="13590745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0" y="0"/>
            <a:ext cx="9144000" cy="4777892"/>
            <a:chOff x="0" y="0"/>
            <a:chExt cx="12192000" cy="6370522"/>
          </a:xfrm>
        </p:grpSpPr>
        <p:pic>
          <p:nvPicPr>
            <p:cNvPr id="14" name="Picture 13">
              <a:extLst>
                <a:ext uri="{FF2B5EF4-FFF2-40B4-BE49-F238E27FC236}">
                  <a16:creationId xmlns:a16="http://schemas.microsoft.com/office/drawing/2014/main" id="{E35AEFAA-12F7-487E-8651-EE2B9A5B9AC5}"/>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a:stretch/>
          </p:blipFill>
          <p:spPr>
            <a:xfrm>
              <a:off x="0" y="0"/>
              <a:ext cx="12192000" cy="6370522"/>
            </a:xfrm>
            <a:prstGeom prst="rect">
              <a:avLst/>
            </a:prstGeom>
          </p:spPr>
        </p:pic>
        <p:sp>
          <p:nvSpPr>
            <p:cNvPr id="15" name="Rectangle 14">
              <a:extLst>
                <a:ext uri="{FF2B5EF4-FFF2-40B4-BE49-F238E27FC236}">
                  <a16:creationId xmlns:a16="http://schemas.microsoft.com/office/drawing/2014/main" id="{FE1AC58C-7760-415A-81C6-D62C45948E59}"/>
                </a:ext>
              </a:extLst>
            </p:cNvPr>
            <p:cNvSpPr/>
            <p:nvPr userDrawn="1"/>
          </p:nvSpPr>
          <p:spPr>
            <a:xfrm>
              <a:off x="0" y="0"/>
              <a:ext cx="12192000" cy="6370522"/>
            </a:xfrm>
            <a:prstGeom prst="rect">
              <a:avLst/>
            </a:prstGeom>
            <a:gradFill>
              <a:gsLst>
                <a:gs pos="58000">
                  <a:srgbClr val="000910">
                    <a:alpha val="57000"/>
                  </a:srgbClr>
                </a:gs>
                <a:gs pos="0">
                  <a:schemeClr val="bg2">
                    <a:lumMod val="30000"/>
                    <a:alpha val="83000"/>
                  </a:scheme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grpSp>
      <p:sp>
        <p:nvSpPr>
          <p:cNvPr id="2" name="Title Placeholder 1"/>
          <p:cNvSpPr>
            <a:spLocks noGrp="1"/>
          </p:cNvSpPr>
          <p:nvPr>
            <p:ph type="title"/>
          </p:nvPr>
        </p:nvSpPr>
        <p:spPr>
          <a:xfrm>
            <a:off x="353963" y="296656"/>
            <a:ext cx="8436076" cy="566309"/>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53963" y="1168843"/>
            <a:ext cx="8436076" cy="321383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p:nvGrpSpPr>
        <p:grpSpPr>
          <a:xfrm>
            <a:off x="0" y="4777892"/>
            <a:ext cx="9144000" cy="365610"/>
            <a:chOff x="0" y="6370522"/>
            <a:chExt cx="12192000" cy="487480"/>
          </a:xfrm>
        </p:grpSpPr>
        <p:pic>
          <p:nvPicPr>
            <p:cNvPr id="12" name="Picture 11">
              <a:extLst>
                <a:ext uri="{FF2B5EF4-FFF2-40B4-BE49-F238E27FC236}">
                  <a16:creationId xmlns:a16="http://schemas.microsoft.com/office/drawing/2014/main" id="{E35AEFAA-12F7-487E-8651-EE2B9A5B9AC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2"/>
            <a:stretch/>
          </p:blipFill>
          <p:spPr>
            <a:xfrm>
              <a:off x="0" y="6370522"/>
              <a:ext cx="12192000" cy="487477"/>
            </a:xfrm>
            <a:prstGeom prst="rect">
              <a:avLst/>
            </a:prstGeom>
          </p:spPr>
        </p:pic>
        <p:sp>
          <p:nvSpPr>
            <p:cNvPr id="11" name="Rectangle 10">
              <a:extLst>
                <a:ext uri="{FF2B5EF4-FFF2-40B4-BE49-F238E27FC236}">
                  <a16:creationId xmlns:a16="http://schemas.microsoft.com/office/drawing/2014/main" id="{FE1AC58C-7760-415A-81C6-D62C45948E59}"/>
                </a:ext>
              </a:extLst>
            </p:cNvPr>
            <p:cNvSpPr/>
            <p:nvPr userDrawn="1"/>
          </p:nvSpPr>
          <p:spPr>
            <a:xfrm>
              <a:off x="0" y="6370522"/>
              <a:ext cx="8169835" cy="487480"/>
            </a:xfrm>
            <a:prstGeom prst="rect">
              <a:avLst/>
            </a:prstGeom>
            <a:gradFill flip="none" rotWithShape="1">
              <a:gsLst>
                <a:gs pos="0">
                  <a:schemeClr val="bg2">
                    <a:lumMod val="30000"/>
                    <a:alpha val="46000"/>
                  </a:scheme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800" dirty="0">
                <a:solidFill>
                  <a:prstClr val="white"/>
                </a:solidFill>
              </a:endParaRPr>
            </a:p>
          </p:txBody>
        </p:sp>
        <p:grpSp>
          <p:nvGrpSpPr>
            <p:cNvPr id="8" name="Group 7"/>
            <p:cNvGrpSpPr/>
            <p:nvPr userDrawn="1"/>
          </p:nvGrpSpPr>
          <p:grpSpPr>
            <a:xfrm>
              <a:off x="11652068" y="6470454"/>
              <a:ext cx="438145" cy="288772"/>
              <a:chOff x="451796" y="386081"/>
              <a:chExt cx="1249194" cy="823318"/>
            </a:xfrm>
          </p:grpSpPr>
          <p:sp>
            <p:nvSpPr>
              <p:cNvPr id="9" name="Freeform 36"/>
              <p:cNvSpPr>
                <a:spLocks noEditPoints="1"/>
              </p:cNvSpPr>
              <p:nvPr userDrawn="1"/>
            </p:nvSpPr>
            <p:spPr bwMode="auto">
              <a:xfrm>
                <a:off x="451796" y="386081"/>
                <a:ext cx="1249194" cy="823318"/>
              </a:xfrm>
              <a:custGeom>
                <a:avLst/>
                <a:gdLst>
                  <a:gd name="T0" fmla="*/ 2295 w 3777"/>
                  <a:gd name="T1" fmla="*/ 1128 h 2491"/>
                  <a:gd name="T2" fmla="*/ 2564 w 3777"/>
                  <a:gd name="T3" fmla="*/ 1149 h 2491"/>
                  <a:gd name="T4" fmla="*/ 2434 w 3777"/>
                  <a:gd name="T5" fmla="*/ 1046 h 2491"/>
                  <a:gd name="T6" fmla="*/ 1474 w 3777"/>
                  <a:gd name="T7" fmla="*/ 949 h 2491"/>
                  <a:gd name="T8" fmla="*/ 1548 w 3777"/>
                  <a:gd name="T9" fmla="*/ 1130 h 2491"/>
                  <a:gd name="T10" fmla="*/ 1326 w 3777"/>
                  <a:gd name="T11" fmla="*/ 1068 h 2491"/>
                  <a:gd name="T12" fmla="*/ 920 w 3777"/>
                  <a:gd name="T13" fmla="*/ 900 h 2491"/>
                  <a:gd name="T14" fmla="*/ 630 w 3777"/>
                  <a:gd name="T15" fmla="*/ 1637 h 2491"/>
                  <a:gd name="T16" fmla="*/ 551 w 3777"/>
                  <a:gd name="T17" fmla="*/ 1468 h 2491"/>
                  <a:gd name="T18" fmla="*/ 2646 w 3777"/>
                  <a:gd name="T19" fmla="*/ 959 h 2491"/>
                  <a:gd name="T20" fmla="*/ 2769 w 3777"/>
                  <a:gd name="T21" fmla="*/ 1272 h 2491"/>
                  <a:gd name="T22" fmla="*/ 2335 w 3777"/>
                  <a:gd name="T23" fmla="*/ 1478 h 2491"/>
                  <a:gd name="T24" fmla="*/ 2551 w 3777"/>
                  <a:gd name="T25" fmla="*/ 1496 h 2491"/>
                  <a:gd name="T26" fmla="*/ 2677 w 3777"/>
                  <a:gd name="T27" fmla="*/ 1613 h 2491"/>
                  <a:gd name="T28" fmla="*/ 2400 w 3777"/>
                  <a:gd name="T29" fmla="*/ 1677 h 2491"/>
                  <a:gd name="T30" fmla="*/ 2162 w 3777"/>
                  <a:gd name="T31" fmla="*/ 1556 h 2491"/>
                  <a:gd name="T32" fmla="*/ 2087 w 3777"/>
                  <a:gd name="T33" fmla="*/ 1215 h 2491"/>
                  <a:gd name="T34" fmla="*/ 2243 w 3777"/>
                  <a:gd name="T35" fmla="*/ 941 h 2491"/>
                  <a:gd name="T36" fmla="*/ 412 w 3777"/>
                  <a:gd name="T37" fmla="*/ 815 h 2491"/>
                  <a:gd name="T38" fmla="*/ 164 w 3777"/>
                  <a:gd name="T39" fmla="*/ 1308 h 2491"/>
                  <a:gd name="T40" fmla="*/ 246 w 3777"/>
                  <a:gd name="T41" fmla="*/ 1819 h 2491"/>
                  <a:gd name="T42" fmla="*/ 614 w 3777"/>
                  <a:gd name="T43" fmla="*/ 2109 h 2491"/>
                  <a:gd name="T44" fmla="*/ 1163 w 3777"/>
                  <a:gd name="T45" fmla="*/ 2229 h 2491"/>
                  <a:gd name="T46" fmla="*/ 1796 w 3777"/>
                  <a:gd name="T47" fmla="*/ 2220 h 2491"/>
                  <a:gd name="T48" fmla="*/ 2654 w 3777"/>
                  <a:gd name="T49" fmla="*/ 2031 h 2491"/>
                  <a:gd name="T50" fmla="*/ 3022 w 3777"/>
                  <a:gd name="T51" fmla="*/ 2160 h 2491"/>
                  <a:gd name="T52" fmla="*/ 2228 w 3777"/>
                  <a:gd name="T53" fmla="*/ 2412 h 2491"/>
                  <a:gd name="T54" fmla="*/ 1360 w 3777"/>
                  <a:gd name="T55" fmla="*/ 2489 h 2491"/>
                  <a:gd name="T56" fmla="*/ 599 w 3777"/>
                  <a:gd name="T57" fmla="*/ 2344 h 2491"/>
                  <a:gd name="T58" fmla="*/ 135 w 3777"/>
                  <a:gd name="T59" fmla="*/ 1990 h 2491"/>
                  <a:gd name="T60" fmla="*/ 2 w 3777"/>
                  <a:gd name="T61" fmla="*/ 1451 h 2491"/>
                  <a:gd name="T62" fmla="*/ 206 w 3777"/>
                  <a:gd name="T63" fmla="*/ 933 h 2491"/>
                  <a:gd name="T64" fmla="*/ 1887 w 3777"/>
                  <a:gd name="T65" fmla="*/ 900 h 2491"/>
                  <a:gd name="T66" fmla="*/ 1899 w 3777"/>
                  <a:gd name="T67" fmla="*/ 1478 h 2491"/>
                  <a:gd name="T68" fmla="*/ 1918 w 3777"/>
                  <a:gd name="T69" fmla="*/ 1665 h 2491"/>
                  <a:gd name="T70" fmla="*/ 1716 w 3777"/>
                  <a:gd name="T71" fmla="*/ 1552 h 2491"/>
                  <a:gd name="T72" fmla="*/ 745 w 3777"/>
                  <a:gd name="T73" fmla="*/ 608 h 2491"/>
                  <a:gd name="T74" fmla="*/ 3078 w 3777"/>
                  <a:gd name="T75" fmla="*/ 1659 h 2491"/>
                  <a:gd name="T76" fmla="*/ 2899 w 3777"/>
                  <a:gd name="T77" fmla="*/ 1548 h 2491"/>
                  <a:gd name="T78" fmla="*/ 2515 w 3777"/>
                  <a:gd name="T79" fmla="*/ 0 h 2491"/>
                  <a:gd name="T80" fmla="*/ 3161 w 3777"/>
                  <a:gd name="T81" fmla="*/ 109 h 2491"/>
                  <a:gd name="T82" fmla="*/ 3615 w 3777"/>
                  <a:gd name="T83" fmla="*/ 404 h 2491"/>
                  <a:gd name="T84" fmla="*/ 3777 w 3777"/>
                  <a:gd name="T85" fmla="*/ 900 h 2491"/>
                  <a:gd name="T86" fmla="*/ 3591 w 3777"/>
                  <a:gd name="T87" fmla="*/ 1385 h 2491"/>
                  <a:gd name="T88" fmla="*/ 3211 w 3777"/>
                  <a:gd name="T89" fmla="*/ 1665 h 2491"/>
                  <a:gd name="T90" fmla="*/ 3510 w 3777"/>
                  <a:gd name="T91" fmla="*/ 1151 h 2491"/>
                  <a:gd name="T92" fmla="*/ 3557 w 3777"/>
                  <a:gd name="T93" fmla="*/ 684 h 2491"/>
                  <a:gd name="T94" fmla="*/ 3258 w 3777"/>
                  <a:gd name="T95" fmla="*/ 321 h 2491"/>
                  <a:gd name="T96" fmla="*/ 2715 w 3777"/>
                  <a:gd name="T97" fmla="*/ 149 h 2491"/>
                  <a:gd name="T98" fmla="*/ 2027 w 3777"/>
                  <a:gd name="T99" fmla="*/ 153 h 2491"/>
                  <a:gd name="T100" fmla="*/ 1292 w 3777"/>
                  <a:gd name="T101" fmla="*/ 321 h 2491"/>
                  <a:gd name="T102" fmla="*/ 933 w 3777"/>
                  <a:gd name="T103" fmla="*/ 383 h 2491"/>
                  <a:gd name="T104" fmla="*/ 1651 w 3777"/>
                  <a:gd name="T105" fmla="*/ 103 h 2491"/>
                  <a:gd name="T106" fmla="*/ 2396 w 3777"/>
                  <a:gd name="T107" fmla="*/ 0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77" h="2491">
                    <a:moveTo>
                      <a:pt x="2434" y="1046"/>
                    </a:moveTo>
                    <a:lnTo>
                      <a:pt x="2396" y="1050"/>
                    </a:lnTo>
                    <a:lnTo>
                      <a:pt x="2362" y="1062"/>
                    </a:lnTo>
                    <a:lnTo>
                      <a:pt x="2335" y="1078"/>
                    </a:lnTo>
                    <a:lnTo>
                      <a:pt x="2311" y="1102"/>
                    </a:lnTo>
                    <a:lnTo>
                      <a:pt x="2295" y="1128"/>
                    </a:lnTo>
                    <a:lnTo>
                      <a:pt x="2285" y="1153"/>
                    </a:lnTo>
                    <a:lnTo>
                      <a:pt x="2279" y="1179"/>
                    </a:lnTo>
                    <a:lnTo>
                      <a:pt x="2275" y="1211"/>
                    </a:lnTo>
                    <a:lnTo>
                      <a:pt x="2574" y="1211"/>
                    </a:lnTo>
                    <a:lnTo>
                      <a:pt x="2572" y="1179"/>
                    </a:lnTo>
                    <a:lnTo>
                      <a:pt x="2564" y="1149"/>
                    </a:lnTo>
                    <a:lnTo>
                      <a:pt x="2555" y="1122"/>
                    </a:lnTo>
                    <a:lnTo>
                      <a:pt x="2541" y="1098"/>
                    </a:lnTo>
                    <a:lnTo>
                      <a:pt x="2521" y="1076"/>
                    </a:lnTo>
                    <a:lnTo>
                      <a:pt x="2497" y="1060"/>
                    </a:lnTo>
                    <a:lnTo>
                      <a:pt x="2467" y="1050"/>
                    </a:lnTo>
                    <a:lnTo>
                      <a:pt x="2434" y="1046"/>
                    </a:lnTo>
                    <a:close/>
                    <a:moveTo>
                      <a:pt x="920" y="900"/>
                    </a:moveTo>
                    <a:lnTo>
                      <a:pt x="1320" y="900"/>
                    </a:lnTo>
                    <a:lnTo>
                      <a:pt x="1367" y="904"/>
                    </a:lnTo>
                    <a:lnTo>
                      <a:pt x="1409" y="914"/>
                    </a:lnTo>
                    <a:lnTo>
                      <a:pt x="1445" y="929"/>
                    </a:lnTo>
                    <a:lnTo>
                      <a:pt x="1474" y="949"/>
                    </a:lnTo>
                    <a:lnTo>
                      <a:pt x="1498" y="973"/>
                    </a:lnTo>
                    <a:lnTo>
                      <a:pt x="1516" y="1001"/>
                    </a:lnTo>
                    <a:lnTo>
                      <a:pt x="1532" y="1031"/>
                    </a:lnTo>
                    <a:lnTo>
                      <a:pt x="1540" y="1062"/>
                    </a:lnTo>
                    <a:lnTo>
                      <a:pt x="1546" y="1096"/>
                    </a:lnTo>
                    <a:lnTo>
                      <a:pt x="1548" y="1130"/>
                    </a:lnTo>
                    <a:lnTo>
                      <a:pt x="1548" y="1667"/>
                    </a:lnTo>
                    <a:lnTo>
                      <a:pt x="1354" y="1667"/>
                    </a:lnTo>
                    <a:lnTo>
                      <a:pt x="1354" y="1130"/>
                    </a:lnTo>
                    <a:lnTo>
                      <a:pt x="1352" y="1104"/>
                    </a:lnTo>
                    <a:lnTo>
                      <a:pt x="1342" y="1084"/>
                    </a:lnTo>
                    <a:lnTo>
                      <a:pt x="1326" y="1068"/>
                    </a:lnTo>
                    <a:lnTo>
                      <a:pt x="1304" y="1060"/>
                    </a:lnTo>
                    <a:lnTo>
                      <a:pt x="1274" y="1056"/>
                    </a:lnTo>
                    <a:lnTo>
                      <a:pt x="1114" y="1056"/>
                    </a:lnTo>
                    <a:lnTo>
                      <a:pt x="1114" y="1667"/>
                    </a:lnTo>
                    <a:lnTo>
                      <a:pt x="920" y="1667"/>
                    </a:lnTo>
                    <a:lnTo>
                      <a:pt x="920" y="900"/>
                    </a:lnTo>
                    <a:close/>
                    <a:moveTo>
                      <a:pt x="551" y="900"/>
                    </a:moveTo>
                    <a:lnTo>
                      <a:pt x="747" y="900"/>
                    </a:lnTo>
                    <a:lnTo>
                      <a:pt x="747" y="1675"/>
                    </a:lnTo>
                    <a:lnTo>
                      <a:pt x="702" y="1667"/>
                    </a:lnTo>
                    <a:lnTo>
                      <a:pt x="662" y="1655"/>
                    </a:lnTo>
                    <a:lnTo>
                      <a:pt x="630" y="1637"/>
                    </a:lnTo>
                    <a:lnTo>
                      <a:pt x="604" y="1617"/>
                    </a:lnTo>
                    <a:lnTo>
                      <a:pt x="585" y="1591"/>
                    </a:lnTo>
                    <a:lnTo>
                      <a:pt x="569" y="1564"/>
                    </a:lnTo>
                    <a:lnTo>
                      <a:pt x="559" y="1534"/>
                    </a:lnTo>
                    <a:lnTo>
                      <a:pt x="553" y="1502"/>
                    </a:lnTo>
                    <a:lnTo>
                      <a:pt x="551" y="1468"/>
                    </a:lnTo>
                    <a:lnTo>
                      <a:pt x="551" y="900"/>
                    </a:lnTo>
                    <a:close/>
                    <a:moveTo>
                      <a:pt x="2442" y="886"/>
                    </a:moveTo>
                    <a:lnTo>
                      <a:pt x="2501" y="892"/>
                    </a:lnTo>
                    <a:lnTo>
                      <a:pt x="2557" y="906"/>
                    </a:lnTo>
                    <a:lnTo>
                      <a:pt x="2604" y="928"/>
                    </a:lnTo>
                    <a:lnTo>
                      <a:pt x="2646" y="959"/>
                    </a:lnTo>
                    <a:lnTo>
                      <a:pt x="2683" y="997"/>
                    </a:lnTo>
                    <a:lnTo>
                      <a:pt x="2713" y="1042"/>
                    </a:lnTo>
                    <a:lnTo>
                      <a:pt x="2737" y="1092"/>
                    </a:lnTo>
                    <a:lnTo>
                      <a:pt x="2755" y="1147"/>
                    </a:lnTo>
                    <a:lnTo>
                      <a:pt x="2765" y="1209"/>
                    </a:lnTo>
                    <a:lnTo>
                      <a:pt x="2769" y="1272"/>
                    </a:lnTo>
                    <a:lnTo>
                      <a:pt x="2769" y="1344"/>
                    </a:lnTo>
                    <a:lnTo>
                      <a:pt x="2275" y="1344"/>
                    </a:lnTo>
                    <a:lnTo>
                      <a:pt x="2279" y="1383"/>
                    </a:lnTo>
                    <a:lnTo>
                      <a:pt x="2291" y="1421"/>
                    </a:lnTo>
                    <a:lnTo>
                      <a:pt x="2309" y="1453"/>
                    </a:lnTo>
                    <a:lnTo>
                      <a:pt x="2335" y="1478"/>
                    </a:lnTo>
                    <a:lnTo>
                      <a:pt x="2366" y="1498"/>
                    </a:lnTo>
                    <a:lnTo>
                      <a:pt x="2404" y="1510"/>
                    </a:lnTo>
                    <a:lnTo>
                      <a:pt x="2448" y="1514"/>
                    </a:lnTo>
                    <a:lnTo>
                      <a:pt x="2487" y="1512"/>
                    </a:lnTo>
                    <a:lnTo>
                      <a:pt x="2521" y="1506"/>
                    </a:lnTo>
                    <a:lnTo>
                      <a:pt x="2551" y="1496"/>
                    </a:lnTo>
                    <a:lnTo>
                      <a:pt x="2576" y="1482"/>
                    </a:lnTo>
                    <a:lnTo>
                      <a:pt x="2602" y="1465"/>
                    </a:lnTo>
                    <a:lnTo>
                      <a:pt x="2626" y="1443"/>
                    </a:lnTo>
                    <a:lnTo>
                      <a:pt x="2747" y="1556"/>
                    </a:lnTo>
                    <a:lnTo>
                      <a:pt x="2713" y="1587"/>
                    </a:lnTo>
                    <a:lnTo>
                      <a:pt x="2677" y="1613"/>
                    </a:lnTo>
                    <a:lnTo>
                      <a:pt x="2640" y="1637"/>
                    </a:lnTo>
                    <a:lnTo>
                      <a:pt x="2600" y="1655"/>
                    </a:lnTo>
                    <a:lnTo>
                      <a:pt x="2555" y="1667"/>
                    </a:lnTo>
                    <a:lnTo>
                      <a:pt x="2503" y="1675"/>
                    </a:lnTo>
                    <a:lnTo>
                      <a:pt x="2446" y="1679"/>
                    </a:lnTo>
                    <a:lnTo>
                      <a:pt x="2400" y="1677"/>
                    </a:lnTo>
                    <a:lnTo>
                      <a:pt x="2354" y="1669"/>
                    </a:lnTo>
                    <a:lnTo>
                      <a:pt x="2311" y="1659"/>
                    </a:lnTo>
                    <a:lnTo>
                      <a:pt x="2269" y="1641"/>
                    </a:lnTo>
                    <a:lnTo>
                      <a:pt x="2232" y="1619"/>
                    </a:lnTo>
                    <a:lnTo>
                      <a:pt x="2194" y="1591"/>
                    </a:lnTo>
                    <a:lnTo>
                      <a:pt x="2162" y="1556"/>
                    </a:lnTo>
                    <a:lnTo>
                      <a:pt x="2136" y="1516"/>
                    </a:lnTo>
                    <a:lnTo>
                      <a:pt x="2113" y="1468"/>
                    </a:lnTo>
                    <a:lnTo>
                      <a:pt x="2097" y="1413"/>
                    </a:lnTo>
                    <a:lnTo>
                      <a:pt x="2087" y="1352"/>
                    </a:lnTo>
                    <a:lnTo>
                      <a:pt x="2083" y="1282"/>
                    </a:lnTo>
                    <a:lnTo>
                      <a:pt x="2087" y="1215"/>
                    </a:lnTo>
                    <a:lnTo>
                      <a:pt x="2097" y="1155"/>
                    </a:lnTo>
                    <a:lnTo>
                      <a:pt x="2115" y="1100"/>
                    </a:lnTo>
                    <a:lnTo>
                      <a:pt x="2138" y="1050"/>
                    </a:lnTo>
                    <a:lnTo>
                      <a:pt x="2168" y="1009"/>
                    </a:lnTo>
                    <a:lnTo>
                      <a:pt x="2204" y="971"/>
                    </a:lnTo>
                    <a:lnTo>
                      <a:pt x="2243" y="941"/>
                    </a:lnTo>
                    <a:lnTo>
                      <a:pt x="2289" y="918"/>
                    </a:lnTo>
                    <a:lnTo>
                      <a:pt x="2337" y="900"/>
                    </a:lnTo>
                    <a:lnTo>
                      <a:pt x="2388" y="890"/>
                    </a:lnTo>
                    <a:lnTo>
                      <a:pt x="2442" y="886"/>
                    </a:lnTo>
                    <a:close/>
                    <a:moveTo>
                      <a:pt x="412" y="713"/>
                    </a:moveTo>
                    <a:lnTo>
                      <a:pt x="412" y="815"/>
                    </a:lnTo>
                    <a:lnTo>
                      <a:pt x="357" y="882"/>
                    </a:lnTo>
                    <a:lnTo>
                      <a:pt x="305" y="957"/>
                    </a:lnTo>
                    <a:lnTo>
                      <a:pt x="258" y="1038"/>
                    </a:lnTo>
                    <a:lnTo>
                      <a:pt x="218" y="1124"/>
                    </a:lnTo>
                    <a:lnTo>
                      <a:pt x="186" y="1215"/>
                    </a:lnTo>
                    <a:lnTo>
                      <a:pt x="164" y="1308"/>
                    </a:lnTo>
                    <a:lnTo>
                      <a:pt x="151" y="1405"/>
                    </a:lnTo>
                    <a:lnTo>
                      <a:pt x="151" y="1500"/>
                    </a:lnTo>
                    <a:lnTo>
                      <a:pt x="161" y="1597"/>
                    </a:lnTo>
                    <a:lnTo>
                      <a:pt x="180" y="1677"/>
                    </a:lnTo>
                    <a:lnTo>
                      <a:pt x="210" y="1752"/>
                    </a:lnTo>
                    <a:lnTo>
                      <a:pt x="246" y="1819"/>
                    </a:lnTo>
                    <a:lnTo>
                      <a:pt x="291" y="1881"/>
                    </a:lnTo>
                    <a:lnTo>
                      <a:pt x="343" y="1936"/>
                    </a:lnTo>
                    <a:lnTo>
                      <a:pt x="402" y="1988"/>
                    </a:lnTo>
                    <a:lnTo>
                      <a:pt x="468" y="2033"/>
                    </a:lnTo>
                    <a:lnTo>
                      <a:pt x="539" y="2073"/>
                    </a:lnTo>
                    <a:lnTo>
                      <a:pt x="614" y="2109"/>
                    </a:lnTo>
                    <a:lnTo>
                      <a:pt x="696" y="2140"/>
                    </a:lnTo>
                    <a:lnTo>
                      <a:pt x="783" y="2166"/>
                    </a:lnTo>
                    <a:lnTo>
                      <a:pt x="872" y="2188"/>
                    </a:lnTo>
                    <a:lnTo>
                      <a:pt x="967" y="2206"/>
                    </a:lnTo>
                    <a:lnTo>
                      <a:pt x="1064" y="2220"/>
                    </a:lnTo>
                    <a:lnTo>
                      <a:pt x="1163" y="2229"/>
                    </a:lnTo>
                    <a:lnTo>
                      <a:pt x="1266" y="2235"/>
                    </a:lnTo>
                    <a:lnTo>
                      <a:pt x="1369" y="2237"/>
                    </a:lnTo>
                    <a:lnTo>
                      <a:pt x="1474" y="2237"/>
                    </a:lnTo>
                    <a:lnTo>
                      <a:pt x="1581" y="2235"/>
                    </a:lnTo>
                    <a:lnTo>
                      <a:pt x="1689" y="2229"/>
                    </a:lnTo>
                    <a:lnTo>
                      <a:pt x="1796" y="2220"/>
                    </a:lnTo>
                    <a:lnTo>
                      <a:pt x="1934" y="2204"/>
                    </a:lnTo>
                    <a:lnTo>
                      <a:pt x="2079" y="2180"/>
                    </a:lnTo>
                    <a:lnTo>
                      <a:pt x="2224" y="2152"/>
                    </a:lnTo>
                    <a:lnTo>
                      <a:pt x="2370" y="2116"/>
                    </a:lnTo>
                    <a:lnTo>
                      <a:pt x="2513" y="2077"/>
                    </a:lnTo>
                    <a:lnTo>
                      <a:pt x="2654" y="2031"/>
                    </a:lnTo>
                    <a:lnTo>
                      <a:pt x="2786" y="1982"/>
                    </a:lnTo>
                    <a:lnTo>
                      <a:pt x="2913" y="1930"/>
                    </a:lnTo>
                    <a:lnTo>
                      <a:pt x="3032" y="1873"/>
                    </a:lnTo>
                    <a:lnTo>
                      <a:pt x="3137" y="1815"/>
                    </a:lnTo>
                    <a:lnTo>
                      <a:pt x="3137" y="2101"/>
                    </a:lnTo>
                    <a:lnTo>
                      <a:pt x="3022" y="2160"/>
                    </a:lnTo>
                    <a:lnTo>
                      <a:pt x="2901" y="2214"/>
                    </a:lnTo>
                    <a:lnTo>
                      <a:pt x="2773" y="2263"/>
                    </a:lnTo>
                    <a:lnTo>
                      <a:pt x="2638" y="2307"/>
                    </a:lnTo>
                    <a:lnTo>
                      <a:pt x="2503" y="2346"/>
                    </a:lnTo>
                    <a:lnTo>
                      <a:pt x="2364" y="2382"/>
                    </a:lnTo>
                    <a:lnTo>
                      <a:pt x="2228" y="2412"/>
                    </a:lnTo>
                    <a:lnTo>
                      <a:pt x="2095" y="2438"/>
                    </a:lnTo>
                    <a:lnTo>
                      <a:pt x="1964" y="2457"/>
                    </a:lnTo>
                    <a:lnTo>
                      <a:pt x="1839" y="2471"/>
                    </a:lnTo>
                    <a:lnTo>
                      <a:pt x="1673" y="2485"/>
                    </a:lnTo>
                    <a:lnTo>
                      <a:pt x="1512" y="2491"/>
                    </a:lnTo>
                    <a:lnTo>
                      <a:pt x="1360" y="2489"/>
                    </a:lnTo>
                    <a:lnTo>
                      <a:pt x="1215" y="2481"/>
                    </a:lnTo>
                    <a:lnTo>
                      <a:pt x="1076" y="2465"/>
                    </a:lnTo>
                    <a:lnTo>
                      <a:pt x="945" y="2445"/>
                    </a:lnTo>
                    <a:lnTo>
                      <a:pt x="820" y="2418"/>
                    </a:lnTo>
                    <a:lnTo>
                      <a:pt x="706" y="2384"/>
                    </a:lnTo>
                    <a:lnTo>
                      <a:pt x="599" y="2344"/>
                    </a:lnTo>
                    <a:lnTo>
                      <a:pt x="499" y="2299"/>
                    </a:lnTo>
                    <a:lnTo>
                      <a:pt x="408" y="2247"/>
                    </a:lnTo>
                    <a:lnTo>
                      <a:pt x="327" y="2190"/>
                    </a:lnTo>
                    <a:lnTo>
                      <a:pt x="254" y="2128"/>
                    </a:lnTo>
                    <a:lnTo>
                      <a:pt x="188" y="2061"/>
                    </a:lnTo>
                    <a:lnTo>
                      <a:pt x="135" y="1990"/>
                    </a:lnTo>
                    <a:lnTo>
                      <a:pt x="89" y="1912"/>
                    </a:lnTo>
                    <a:lnTo>
                      <a:pt x="54" y="1831"/>
                    </a:lnTo>
                    <a:lnTo>
                      <a:pt x="28" y="1746"/>
                    </a:lnTo>
                    <a:lnTo>
                      <a:pt x="8" y="1645"/>
                    </a:lnTo>
                    <a:lnTo>
                      <a:pt x="0" y="1546"/>
                    </a:lnTo>
                    <a:lnTo>
                      <a:pt x="2" y="1451"/>
                    </a:lnTo>
                    <a:lnTo>
                      <a:pt x="14" y="1358"/>
                    </a:lnTo>
                    <a:lnTo>
                      <a:pt x="36" y="1266"/>
                    </a:lnTo>
                    <a:lnTo>
                      <a:pt x="65" y="1179"/>
                    </a:lnTo>
                    <a:lnTo>
                      <a:pt x="105" y="1094"/>
                    </a:lnTo>
                    <a:lnTo>
                      <a:pt x="153" y="1013"/>
                    </a:lnTo>
                    <a:lnTo>
                      <a:pt x="206" y="933"/>
                    </a:lnTo>
                    <a:lnTo>
                      <a:pt x="270" y="858"/>
                    </a:lnTo>
                    <a:lnTo>
                      <a:pt x="337" y="785"/>
                    </a:lnTo>
                    <a:lnTo>
                      <a:pt x="412" y="713"/>
                    </a:lnTo>
                    <a:close/>
                    <a:moveTo>
                      <a:pt x="1692" y="690"/>
                    </a:moveTo>
                    <a:lnTo>
                      <a:pt x="1887" y="690"/>
                    </a:lnTo>
                    <a:lnTo>
                      <a:pt x="1887" y="900"/>
                    </a:lnTo>
                    <a:lnTo>
                      <a:pt x="2033" y="900"/>
                    </a:lnTo>
                    <a:lnTo>
                      <a:pt x="2033" y="1056"/>
                    </a:lnTo>
                    <a:lnTo>
                      <a:pt x="1887" y="1056"/>
                    </a:lnTo>
                    <a:lnTo>
                      <a:pt x="1887" y="1435"/>
                    </a:lnTo>
                    <a:lnTo>
                      <a:pt x="1891" y="1459"/>
                    </a:lnTo>
                    <a:lnTo>
                      <a:pt x="1899" y="1478"/>
                    </a:lnTo>
                    <a:lnTo>
                      <a:pt x="1910" y="1492"/>
                    </a:lnTo>
                    <a:lnTo>
                      <a:pt x="1930" y="1500"/>
                    </a:lnTo>
                    <a:lnTo>
                      <a:pt x="1954" y="1504"/>
                    </a:lnTo>
                    <a:lnTo>
                      <a:pt x="2033" y="1504"/>
                    </a:lnTo>
                    <a:lnTo>
                      <a:pt x="2033" y="1665"/>
                    </a:lnTo>
                    <a:lnTo>
                      <a:pt x="1918" y="1665"/>
                    </a:lnTo>
                    <a:lnTo>
                      <a:pt x="1869" y="1661"/>
                    </a:lnTo>
                    <a:lnTo>
                      <a:pt x="1827" y="1651"/>
                    </a:lnTo>
                    <a:lnTo>
                      <a:pt x="1790" y="1633"/>
                    </a:lnTo>
                    <a:lnTo>
                      <a:pt x="1760" y="1609"/>
                    </a:lnTo>
                    <a:lnTo>
                      <a:pt x="1736" y="1581"/>
                    </a:lnTo>
                    <a:lnTo>
                      <a:pt x="1716" y="1552"/>
                    </a:lnTo>
                    <a:lnTo>
                      <a:pt x="1704" y="1518"/>
                    </a:lnTo>
                    <a:lnTo>
                      <a:pt x="1696" y="1482"/>
                    </a:lnTo>
                    <a:lnTo>
                      <a:pt x="1692" y="1447"/>
                    </a:lnTo>
                    <a:lnTo>
                      <a:pt x="1692" y="690"/>
                    </a:lnTo>
                    <a:close/>
                    <a:moveTo>
                      <a:pt x="551" y="608"/>
                    </a:moveTo>
                    <a:lnTo>
                      <a:pt x="745" y="608"/>
                    </a:lnTo>
                    <a:lnTo>
                      <a:pt x="745" y="793"/>
                    </a:lnTo>
                    <a:lnTo>
                      <a:pt x="551" y="793"/>
                    </a:lnTo>
                    <a:lnTo>
                      <a:pt x="551" y="608"/>
                    </a:lnTo>
                    <a:close/>
                    <a:moveTo>
                      <a:pt x="2882" y="581"/>
                    </a:moveTo>
                    <a:lnTo>
                      <a:pt x="3078" y="581"/>
                    </a:lnTo>
                    <a:lnTo>
                      <a:pt x="3078" y="1659"/>
                    </a:lnTo>
                    <a:lnTo>
                      <a:pt x="3032" y="1651"/>
                    </a:lnTo>
                    <a:lnTo>
                      <a:pt x="2995" y="1639"/>
                    </a:lnTo>
                    <a:lnTo>
                      <a:pt x="2961" y="1621"/>
                    </a:lnTo>
                    <a:lnTo>
                      <a:pt x="2935" y="1599"/>
                    </a:lnTo>
                    <a:lnTo>
                      <a:pt x="2915" y="1575"/>
                    </a:lnTo>
                    <a:lnTo>
                      <a:pt x="2899" y="1548"/>
                    </a:lnTo>
                    <a:lnTo>
                      <a:pt x="2889" y="1518"/>
                    </a:lnTo>
                    <a:lnTo>
                      <a:pt x="2884" y="1486"/>
                    </a:lnTo>
                    <a:lnTo>
                      <a:pt x="2882" y="1453"/>
                    </a:lnTo>
                    <a:lnTo>
                      <a:pt x="2882" y="581"/>
                    </a:lnTo>
                    <a:close/>
                    <a:moveTo>
                      <a:pt x="2396" y="0"/>
                    </a:moveTo>
                    <a:lnTo>
                      <a:pt x="2515" y="0"/>
                    </a:lnTo>
                    <a:lnTo>
                      <a:pt x="2632" y="6"/>
                    </a:lnTo>
                    <a:lnTo>
                      <a:pt x="2745" y="16"/>
                    </a:lnTo>
                    <a:lnTo>
                      <a:pt x="2856" y="32"/>
                    </a:lnTo>
                    <a:lnTo>
                      <a:pt x="2963" y="52"/>
                    </a:lnTo>
                    <a:lnTo>
                      <a:pt x="3064" y="77"/>
                    </a:lnTo>
                    <a:lnTo>
                      <a:pt x="3161" y="109"/>
                    </a:lnTo>
                    <a:lnTo>
                      <a:pt x="3252" y="145"/>
                    </a:lnTo>
                    <a:lnTo>
                      <a:pt x="3339" y="186"/>
                    </a:lnTo>
                    <a:lnTo>
                      <a:pt x="3419" y="232"/>
                    </a:lnTo>
                    <a:lnTo>
                      <a:pt x="3492" y="285"/>
                    </a:lnTo>
                    <a:lnTo>
                      <a:pt x="3557" y="341"/>
                    </a:lnTo>
                    <a:lnTo>
                      <a:pt x="3615" y="404"/>
                    </a:lnTo>
                    <a:lnTo>
                      <a:pt x="3664" y="472"/>
                    </a:lnTo>
                    <a:lnTo>
                      <a:pt x="3706" y="545"/>
                    </a:lnTo>
                    <a:lnTo>
                      <a:pt x="3740" y="622"/>
                    </a:lnTo>
                    <a:lnTo>
                      <a:pt x="3761" y="708"/>
                    </a:lnTo>
                    <a:lnTo>
                      <a:pt x="3775" y="805"/>
                    </a:lnTo>
                    <a:lnTo>
                      <a:pt x="3777" y="900"/>
                    </a:lnTo>
                    <a:lnTo>
                      <a:pt x="3769" y="991"/>
                    </a:lnTo>
                    <a:lnTo>
                      <a:pt x="3750" y="1080"/>
                    </a:lnTo>
                    <a:lnTo>
                      <a:pt x="3722" y="1163"/>
                    </a:lnTo>
                    <a:lnTo>
                      <a:pt x="3684" y="1243"/>
                    </a:lnTo>
                    <a:lnTo>
                      <a:pt x="3641" y="1316"/>
                    </a:lnTo>
                    <a:lnTo>
                      <a:pt x="3591" y="1385"/>
                    </a:lnTo>
                    <a:lnTo>
                      <a:pt x="3536" y="1449"/>
                    </a:lnTo>
                    <a:lnTo>
                      <a:pt x="3476" y="1506"/>
                    </a:lnTo>
                    <a:lnTo>
                      <a:pt x="3413" y="1556"/>
                    </a:lnTo>
                    <a:lnTo>
                      <a:pt x="3345" y="1599"/>
                    </a:lnTo>
                    <a:lnTo>
                      <a:pt x="3278" y="1637"/>
                    </a:lnTo>
                    <a:lnTo>
                      <a:pt x="3211" y="1665"/>
                    </a:lnTo>
                    <a:lnTo>
                      <a:pt x="3211" y="1459"/>
                    </a:lnTo>
                    <a:lnTo>
                      <a:pt x="3286" y="1409"/>
                    </a:lnTo>
                    <a:lnTo>
                      <a:pt x="3355" y="1352"/>
                    </a:lnTo>
                    <a:lnTo>
                      <a:pt x="3415" y="1288"/>
                    </a:lnTo>
                    <a:lnTo>
                      <a:pt x="3468" y="1221"/>
                    </a:lnTo>
                    <a:lnTo>
                      <a:pt x="3510" y="1151"/>
                    </a:lnTo>
                    <a:lnTo>
                      <a:pt x="3543" y="1076"/>
                    </a:lnTo>
                    <a:lnTo>
                      <a:pt x="3569" y="1001"/>
                    </a:lnTo>
                    <a:lnTo>
                      <a:pt x="3581" y="922"/>
                    </a:lnTo>
                    <a:lnTo>
                      <a:pt x="3585" y="842"/>
                    </a:lnTo>
                    <a:lnTo>
                      <a:pt x="3577" y="763"/>
                    </a:lnTo>
                    <a:lnTo>
                      <a:pt x="3557" y="684"/>
                    </a:lnTo>
                    <a:lnTo>
                      <a:pt x="3530" y="610"/>
                    </a:lnTo>
                    <a:lnTo>
                      <a:pt x="3490" y="541"/>
                    </a:lnTo>
                    <a:lnTo>
                      <a:pt x="3444" y="478"/>
                    </a:lnTo>
                    <a:lnTo>
                      <a:pt x="3389" y="420"/>
                    </a:lnTo>
                    <a:lnTo>
                      <a:pt x="3327" y="369"/>
                    </a:lnTo>
                    <a:lnTo>
                      <a:pt x="3258" y="321"/>
                    </a:lnTo>
                    <a:lnTo>
                      <a:pt x="3183" y="280"/>
                    </a:lnTo>
                    <a:lnTo>
                      <a:pt x="3100" y="244"/>
                    </a:lnTo>
                    <a:lnTo>
                      <a:pt x="3010" y="212"/>
                    </a:lnTo>
                    <a:lnTo>
                      <a:pt x="2917" y="186"/>
                    </a:lnTo>
                    <a:lnTo>
                      <a:pt x="2818" y="165"/>
                    </a:lnTo>
                    <a:lnTo>
                      <a:pt x="2715" y="149"/>
                    </a:lnTo>
                    <a:lnTo>
                      <a:pt x="2608" y="139"/>
                    </a:lnTo>
                    <a:lnTo>
                      <a:pt x="2497" y="131"/>
                    </a:lnTo>
                    <a:lnTo>
                      <a:pt x="2384" y="131"/>
                    </a:lnTo>
                    <a:lnTo>
                      <a:pt x="2267" y="133"/>
                    </a:lnTo>
                    <a:lnTo>
                      <a:pt x="2148" y="141"/>
                    </a:lnTo>
                    <a:lnTo>
                      <a:pt x="2027" y="153"/>
                    </a:lnTo>
                    <a:lnTo>
                      <a:pt x="1905" y="171"/>
                    </a:lnTo>
                    <a:lnTo>
                      <a:pt x="1782" y="192"/>
                    </a:lnTo>
                    <a:lnTo>
                      <a:pt x="1659" y="218"/>
                    </a:lnTo>
                    <a:lnTo>
                      <a:pt x="1536" y="248"/>
                    </a:lnTo>
                    <a:lnTo>
                      <a:pt x="1413" y="283"/>
                    </a:lnTo>
                    <a:lnTo>
                      <a:pt x="1292" y="321"/>
                    </a:lnTo>
                    <a:lnTo>
                      <a:pt x="1171" y="365"/>
                    </a:lnTo>
                    <a:lnTo>
                      <a:pt x="1052" y="412"/>
                    </a:lnTo>
                    <a:lnTo>
                      <a:pt x="937" y="464"/>
                    </a:lnTo>
                    <a:lnTo>
                      <a:pt x="824" y="519"/>
                    </a:lnTo>
                    <a:lnTo>
                      <a:pt x="824" y="446"/>
                    </a:lnTo>
                    <a:lnTo>
                      <a:pt x="933" y="383"/>
                    </a:lnTo>
                    <a:lnTo>
                      <a:pt x="1046" y="325"/>
                    </a:lnTo>
                    <a:lnTo>
                      <a:pt x="1163" y="270"/>
                    </a:lnTo>
                    <a:lnTo>
                      <a:pt x="1282" y="222"/>
                    </a:lnTo>
                    <a:lnTo>
                      <a:pt x="1405" y="176"/>
                    </a:lnTo>
                    <a:lnTo>
                      <a:pt x="1528" y="137"/>
                    </a:lnTo>
                    <a:lnTo>
                      <a:pt x="1651" y="103"/>
                    </a:lnTo>
                    <a:lnTo>
                      <a:pt x="1776" y="73"/>
                    </a:lnTo>
                    <a:lnTo>
                      <a:pt x="1903" y="50"/>
                    </a:lnTo>
                    <a:lnTo>
                      <a:pt x="2027" y="30"/>
                    </a:lnTo>
                    <a:lnTo>
                      <a:pt x="2150" y="14"/>
                    </a:lnTo>
                    <a:lnTo>
                      <a:pt x="2273" y="4"/>
                    </a:lnTo>
                    <a:lnTo>
                      <a:pt x="2396" y="0"/>
                    </a:lnTo>
                    <a:close/>
                  </a:path>
                </a:pathLst>
              </a:custGeom>
              <a:solidFill>
                <a:srgbClr val="FFFFFF"/>
              </a:solidFill>
              <a:ln w="0">
                <a:noFill/>
                <a:prstDash val="solid"/>
                <a:round/>
                <a:headEnd/>
                <a:tailEnd/>
              </a:ln>
              <a:effectLst>
                <a:outerShdw blurRad="381000" dist="38100" dir="2700000" algn="tl" rotWithShape="0">
                  <a:prstClr val="black"/>
                </a:outerShdw>
              </a:effectLst>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sp>
            <p:nvSpPr>
              <p:cNvPr id="10" name="Freeform 37"/>
              <p:cNvSpPr>
                <a:spLocks noEditPoints="1"/>
              </p:cNvSpPr>
              <p:nvPr userDrawn="1"/>
            </p:nvSpPr>
            <p:spPr bwMode="auto">
              <a:xfrm>
                <a:off x="1513181" y="577858"/>
                <a:ext cx="52243" cy="51581"/>
              </a:xfrm>
              <a:custGeom>
                <a:avLst/>
                <a:gdLst>
                  <a:gd name="T0" fmla="*/ 61 w 156"/>
                  <a:gd name="T1" fmla="*/ 73 h 156"/>
                  <a:gd name="T2" fmla="*/ 69 w 156"/>
                  <a:gd name="T3" fmla="*/ 73 h 156"/>
                  <a:gd name="T4" fmla="*/ 75 w 156"/>
                  <a:gd name="T5" fmla="*/ 73 h 156"/>
                  <a:gd name="T6" fmla="*/ 87 w 156"/>
                  <a:gd name="T7" fmla="*/ 71 h 156"/>
                  <a:gd name="T8" fmla="*/ 93 w 156"/>
                  <a:gd name="T9" fmla="*/ 65 h 156"/>
                  <a:gd name="T10" fmla="*/ 93 w 156"/>
                  <a:gd name="T11" fmla="*/ 57 h 156"/>
                  <a:gd name="T12" fmla="*/ 89 w 156"/>
                  <a:gd name="T13" fmla="*/ 49 h 156"/>
                  <a:gd name="T14" fmla="*/ 81 w 156"/>
                  <a:gd name="T15" fmla="*/ 45 h 156"/>
                  <a:gd name="T16" fmla="*/ 61 w 156"/>
                  <a:gd name="T17" fmla="*/ 45 h 156"/>
                  <a:gd name="T18" fmla="*/ 89 w 156"/>
                  <a:gd name="T19" fmla="*/ 29 h 156"/>
                  <a:gd name="T20" fmla="*/ 109 w 156"/>
                  <a:gd name="T21" fmla="*/ 43 h 156"/>
                  <a:gd name="T22" fmla="*/ 111 w 156"/>
                  <a:gd name="T23" fmla="*/ 59 h 156"/>
                  <a:gd name="T24" fmla="*/ 109 w 156"/>
                  <a:gd name="T25" fmla="*/ 73 h 156"/>
                  <a:gd name="T26" fmla="*/ 99 w 156"/>
                  <a:gd name="T27" fmla="*/ 81 h 156"/>
                  <a:gd name="T28" fmla="*/ 114 w 156"/>
                  <a:gd name="T29" fmla="*/ 119 h 156"/>
                  <a:gd name="T30" fmla="*/ 114 w 156"/>
                  <a:gd name="T31" fmla="*/ 123 h 156"/>
                  <a:gd name="T32" fmla="*/ 113 w 156"/>
                  <a:gd name="T33" fmla="*/ 125 h 156"/>
                  <a:gd name="T34" fmla="*/ 97 w 156"/>
                  <a:gd name="T35" fmla="*/ 125 h 156"/>
                  <a:gd name="T36" fmla="*/ 95 w 156"/>
                  <a:gd name="T37" fmla="*/ 123 h 156"/>
                  <a:gd name="T38" fmla="*/ 73 w 156"/>
                  <a:gd name="T39" fmla="*/ 89 h 156"/>
                  <a:gd name="T40" fmla="*/ 71 w 156"/>
                  <a:gd name="T41" fmla="*/ 87 h 156"/>
                  <a:gd name="T42" fmla="*/ 63 w 156"/>
                  <a:gd name="T43" fmla="*/ 87 h 156"/>
                  <a:gd name="T44" fmla="*/ 63 w 156"/>
                  <a:gd name="T45" fmla="*/ 123 h 156"/>
                  <a:gd name="T46" fmla="*/ 59 w 156"/>
                  <a:gd name="T47" fmla="*/ 125 h 156"/>
                  <a:gd name="T48" fmla="*/ 43 w 156"/>
                  <a:gd name="T49" fmla="*/ 123 h 156"/>
                  <a:gd name="T50" fmla="*/ 43 w 156"/>
                  <a:gd name="T51" fmla="*/ 37 h 156"/>
                  <a:gd name="T52" fmla="*/ 45 w 156"/>
                  <a:gd name="T53" fmla="*/ 31 h 156"/>
                  <a:gd name="T54" fmla="*/ 53 w 156"/>
                  <a:gd name="T55" fmla="*/ 29 h 156"/>
                  <a:gd name="T56" fmla="*/ 67 w 156"/>
                  <a:gd name="T57" fmla="*/ 27 h 156"/>
                  <a:gd name="T58" fmla="*/ 77 w 156"/>
                  <a:gd name="T59" fmla="*/ 14 h 156"/>
                  <a:gd name="T60" fmla="*/ 31 w 156"/>
                  <a:gd name="T61" fmla="*/ 31 h 156"/>
                  <a:gd name="T62" fmla="*/ 13 w 156"/>
                  <a:gd name="T63" fmla="*/ 79 h 156"/>
                  <a:gd name="T64" fmla="*/ 31 w 156"/>
                  <a:gd name="T65" fmla="*/ 123 h 156"/>
                  <a:gd name="T66" fmla="*/ 77 w 156"/>
                  <a:gd name="T67" fmla="*/ 142 h 156"/>
                  <a:gd name="T68" fmla="*/ 122 w 156"/>
                  <a:gd name="T69" fmla="*/ 123 h 156"/>
                  <a:gd name="T70" fmla="*/ 142 w 156"/>
                  <a:gd name="T71" fmla="*/ 79 h 156"/>
                  <a:gd name="T72" fmla="*/ 122 w 156"/>
                  <a:gd name="T73" fmla="*/ 31 h 156"/>
                  <a:gd name="T74" fmla="*/ 77 w 156"/>
                  <a:gd name="T75" fmla="*/ 14 h 156"/>
                  <a:gd name="T76" fmla="*/ 103 w 156"/>
                  <a:gd name="T77" fmla="*/ 4 h 156"/>
                  <a:gd name="T78" fmla="*/ 140 w 156"/>
                  <a:gd name="T79" fmla="*/ 31 h 156"/>
                  <a:gd name="T80" fmla="*/ 156 w 156"/>
                  <a:gd name="T81" fmla="*/ 79 h 156"/>
                  <a:gd name="T82" fmla="*/ 140 w 156"/>
                  <a:gd name="T83" fmla="*/ 125 h 156"/>
                  <a:gd name="T84" fmla="*/ 103 w 156"/>
                  <a:gd name="T85" fmla="*/ 152 h 156"/>
                  <a:gd name="T86" fmla="*/ 53 w 156"/>
                  <a:gd name="T87" fmla="*/ 152 h 156"/>
                  <a:gd name="T88" fmla="*/ 13 w 156"/>
                  <a:gd name="T89" fmla="*/ 125 h 156"/>
                  <a:gd name="T90" fmla="*/ 0 w 156"/>
                  <a:gd name="T91" fmla="*/ 79 h 156"/>
                  <a:gd name="T92" fmla="*/ 13 w 156"/>
                  <a:gd name="T93" fmla="*/ 31 h 156"/>
                  <a:gd name="T94" fmla="*/ 53 w 156"/>
                  <a:gd name="T95"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156">
                    <a:moveTo>
                      <a:pt x="61" y="45"/>
                    </a:moveTo>
                    <a:lnTo>
                      <a:pt x="61" y="73"/>
                    </a:lnTo>
                    <a:lnTo>
                      <a:pt x="65" y="73"/>
                    </a:lnTo>
                    <a:lnTo>
                      <a:pt x="69" y="73"/>
                    </a:lnTo>
                    <a:lnTo>
                      <a:pt x="73" y="73"/>
                    </a:lnTo>
                    <a:lnTo>
                      <a:pt x="75" y="73"/>
                    </a:lnTo>
                    <a:lnTo>
                      <a:pt x="81" y="73"/>
                    </a:lnTo>
                    <a:lnTo>
                      <a:pt x="87" y="71"/>
                    </a:lnTo>
                    <a:lnTo>
                      <a:pt x="89" y="67"/>
                    </a:lnTo>
                    <a:lnTo>
                      <a:pt x="93" y="65"/>
                    </a:lnTo>
                    <a:lnTo>
                      <a:pt x="93" y="59"/>
                    </a:lnTo>
                    <a:lnTo>
                      <a:pt x="93" y="57"/>
                    </a:lnTo>
                    <a:lnTo>
                      <a:pt x="93" y="53"/>
                    </a:lnTo>
                    <a:lnTo>
                      <a:pt x="89" y="49"/>
                    </a:lnTo>
                    <a:lnTo>
                      <a:pt x="87" y="47"/>
                    </a:lnTo>
                    <a:lnTo>
                      <a:pt x="81" y="45"/>
                    </a:lnTo>
                    <a:lnTo>
                      <a:pt x="75" y="45"/>
                    </a:lnTo>
                    <a:lnTo>
                      <a:pt x="61" y="45"/>
                    </a:lnTo>
                    <a:close/>
                    <a:moveTo>
                      <a:pt x="73" y="27"/>
                    </a:moveTo>
                    <a:lnTo>
                      <a:pt x="89" y="29"/>
                    </a:lnTo>
                    <a:lnTo>
                      <a:pt x="101" y="35"/>
                    </a:lnTo>
                    <a:lnTo>
                      <a:pt x="109" y="43"/>
                    </a:lnTo>
                    <a:lnTo>
                      <a:pt x="111" y="57"/>
                    </a:lnTo>
                    <a:lnTo>
                      <a:pt x="111" y="59"/>
                    </a:lnTo>
                    <a:lnTo>
                      <a:pt x="111" y="67"/>
                    </a:lnTo>
                    <a:lnTo>
                      <a:pt x="109" y="73"/>
                    </a:lnTo>
                    <a:lnTo>
                      <a:pt x="105" y="79"/>
                    </a:lnTo>
                    <a:lnTo>
                      <a:pt x="99" y="81"/>
                    </a:lnTo>
                    <a:lnTo>
                      <a:pt x="93" y="85"/>
                    </a:lnTo>
                    <a:lnTo>
                      <a:pt x="114" y="119"/>
                    </a:lnTo>
                    <a:lnTo>
                      <a:pt x="114" y="121"/>
                    </a:lnTo>
                    <a:lnTo>
                      <a:pt x="114" y="123"/>
                    </a:lnTo>
                    <a:lnTo>
                      <a:pt x="114" y="123"/>
                    </a:lnTo>
                    <a:lnTo>
                      <a:pt x="113" y="125"/>
                    </a:lnTo>
                    <a:lnTo>
                      <a:pt x="111" y="125"/>
                    </a:lnTo>
                    <a:lnTo>
                      <a:pt x="97" y="125"/>
                    </a:lnTo>
                    <a:lnTo>
                      <a:pt x="95" y="125"/>
                    </a:lnTo>
                    <a:lnTo>
                      <a:pt x="95" y="123"/>
                    </a:lnTo>
                    <a:lnTo>
                      <a:pt x="75" y="89"/>
                    </a:lnTo>
                    <a:lnTo>
                      <a:pt x="73" y="89"/>
                    </a:lnTo>
                    <a:lnTo>
                      <a:pt x="71" y="87"/>
                    </a:lnTo>
                    <a:lnTo>
                      <a:pt x="71" y="87"/>
                    </a:lnTo>
                    <a:lnTo>
                      <a:pt x="69" y="87"/>
                    </a:lnTo>
                    <a:lnTo>
                      <a:pt x="63" y="87"/>
                    </a:lnTo>
                    <a:lnTo>
                      <a:pt x="63" y="121"/>
                    </a:lnTo>
                    <a:lnTo>
                      <a:pt x="63" y="123"/>
                    </a:lnTo>
                    <a:lnTo>
                      <a:pt x="61" y="125"/>
                    </a:lnTo>
                    <a:lnTo>
                      <a:pt x="59" y="125"/>
                    </a:lnTo>
                    <a:lnTo>
                      <a:pt x="45" y="125"/>
                    </a:lnTo>
                    <a:lnTo>
                      <a:pt x="43" y="123"/>
                    </a:lnTo>
                    <a:lnTo>
                      <a:pt x="43" y="121"/>
                    </a:lnTo>
                    <a:lnTo>
                      <a:pt x="43" y="37"/>
                    </a:lnTo>
                    <a:lnTo>
                      <a:pt x="43" y="33"/>
                    </a:lnTo>
                    <a:lnTo>
                      <a:pt x="45" y="31"/>
                    </a:lnTo>
                    <a:lnTo>
                      <a:pt x="49" y="29"/>
                    </a:lnTo>
                    <a:lnTo>
                      <a:pt x="53" y="29"/>
                    </a:lnTo>
                    <a:lnTo>
                      <a:pt x="59" y="29"/>
                    </a:lnTo>
                    <a:lnTo>
                      <a:pt x="67" y="27"/>
                    </a:lnTo>
                    <a:lnTo>
                      <a:pt x="73" y="27"/>
                    </a:lnTo>
                    <a:close/>
                    <a:moveTo>
                      <a:pt x="77" y="14"/>
                    </a:moveTo>
                    <a:lnTo>
                      <a:pt x="51" y="18"/>
                    </a:lnTo>
                    <a:lnTo>
                      <a:pt x="31" y="31"/>
                    </a:lnTo>
                    <a:lnTo>
                      <a:pt x="17" y="53"/>
                    </a:lnTo>
                    <a:lnTo>
                      <a:pt x="13" y="79"/>
                    </a:lnTo>
                    <a:lnTo>
                      <a:pt x="17" y="103"/>
                    </a:lnTo>
                    <a:lnTo>
                      <a:pt x="31" y="123"/>
                    </a:lnTo>
                    <a:lnTo>
                      <a:pt x="51" y="136"/>
                    </a:lnTo>
                    <a:lnTo>
                      <a:pt x="77" y="142"/>
                    </a:lnTo>
                    <a:lnTo>
                      <a:pt x="103" y="136"/>
                    </a:lnTo>
                    <a:lnTo>
                      <a:pt x="122" y="123"/>
                    </a:lnTo>
                    <a:lnTo>
                      <a:pt x="136" y="103"/>
                    </a:lnTo>
                    <a:lnTo>
                      <a:pt x="142" y="79"/>
                    </a:lnTo>
                    <a:lnTo>
                      <a:pt x="136" y="53"/>
                    </a:lnTo>
                    <a:lnTo>
                      <a:pt x="122" y="31"/>
                    </a:lnTo>
                    <a:lnTo>
                      <a:pt x="103" y="18"/>
                    </a:lnTo>
                    <a:lnTo>
                      <a:pt x="77" y="14"/>
                    </a:lnTo>
                    <a:close/>
                    <a:moveTo>
                      <a:pt x="77" y="0"/>
                    </a:moveTo>
                    <a:lnTo>
                      <a:pt x="103" y="4"/>
                    </a:lnTo>
                    <a:lnTo>
                      <a:pt x="122" y="16"/>
                    </a:lnTo>
                    <a:lnTo>
                      <a:pt x="140" y="31"/>
                    </a:lnTo>
                    <a:lnTo>
                      <a:pt x="152" y="53"/>
                    </a:lnTo>
                    <a:lnTo>
                      <a:pt x="156" y="79"/>
                    </a:lnTo>
                    <a:lnTo>
                      <a:pt x="152" y="103"/>
                    </a:lnTo>
                    <a:lnTo>
                      <a:pt x="140" y="125"/>
                    </a:lnTo>
                    <a:lnTo>
                      <a:pt x="122" y="140"/>
                    </a:lnTo>
                    <a:lnTo>
                      <a:pt x="103" y="152"/>
                    </a:lnTo>
                    <a:lnTo>
                      <a:pt x="77" y="156"/>
                    </a:lnTo>
                    <a:lnTo>
                      <a:pt x="53" y="152"/>
                    </a:lnTo>
                    <a:lnTo>
                      <a:pt x="31" y="140"/>
                    </a:lnTo>
                    <a:lnTo>
                      <a:pt x="13" y="125"/>
                    </a:lnTo>
                    <a:lnTo>
                      <a:pt x="4" y="103"/>
                    </a:lnTo>
                    <a:lnTo>
                      <a:pt x="0" y="79"/>
                    </a:lnTo>
                    <a:lnTo>
                      <a:pt x="4" y="53"/>
                    </a:lnTo>
                    <a:lnTo>
                      <a:pt x="13" y="31"/>
                    </a:lnTo>
                    <a:lnTo>
                      <a:pt x="31" y="16"/>
                    </a:lnTo>
                    <a:lnTo>
                      <a:pt x="53" y="4"/>
                    </a:lnTo>
                    <a:lnTo>
                      <a:pt x="77" y="0"/>
                    </a:lnTo>
                    <a:close/>
                  </a:path>
                </a:pathLst>
              </a:custGeom>
              <a:solidFill>
                <a:srgbClr val="FFFFFF"/>
              </a:solidFill>
              <a:ln w="0">
                <a:noFill/>
                <a:prstDash val="solid"/>
                <a:round/>
                <a:headEnd/>
                <a:tailEnd/>
              </a:ln>
              <a:effectLst>
                <a:outerShdw blurRad="381000" dist="38100" dir="2700000" algn="tl" rotWithShape="0">
                  <a:prstClr val="black"/>
                </a:outerShdw>
              </a:effectLst>
            </p:spPr>
            <p:txBody>
              <a:bodyPr vert="horz" wrap="square" lIns="91440" tIns="45720" rIns="91440" bIns="45720" numCol="1" anchor="t" anchorCtr="0" compatLnSpc="1">
                <a:prstTxWarp prst="textNoShape">
                  <a:avLst/>
                </a:prstTxWarp>
              </a:bodyPr>
              <a:lstStyle/>
              <a:p>
                <a:pPr defTabSz="685800"/>
                <a:endParaRPr lang="en-US" sz="1800" dirty="0">
                  <a:solidFill>
                    <a:prstClr val="white"/>
                  </a:solidFill>
                </a:endParaRPr>
              </a:p>
            </p:txBody>
          </p:sp>
        </p:grpSp>
      </p:grpSp>
    </p:spTree>
    <p:extLst>
      <p:ext uri="{BB962C8B-B14F-4D97-AF65-F5344CB8AC3E}">
        <p14:creationId xmlns:p14="http://schemas.microsoft.com/office/powerpoint/2010/main" val="3289123612"/>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8" rtl="0" eaLnBrk="1" latinLnBrk="0" hangingPunct="1">
        <a:lnSpc>
          <a:spcPct val="70000"/>
        </a:lnSpc>
        <a:spcBef>
          <a:spcPct val="0"/>
        </a:spcBef>
        <a:buNone/>
        <a:defRPr kumimoji="0" lang="en-US" sz="4400" b="0" i="0" u="none" strike="noStrike" kern="0" cap="none" spc="0" normalizeH="0" baseline="0" dirty="0">
          <a:ln>
            <a:noFill/>
          </a:ln>
          <a:solidFill>
            <a:schemeClr val="tx1">
              <a:alpha val="90000"/>
            </a:schemeClr>
          </a:solidFill>
          <a:effectLst/>
          <a:uLnTx/>
          <a:uFillTx/>
          <a:latin typeface="Intel Clear Pro"/>
          <a:ea typeface="+mj-ea"/>
          <a:cs typeface="+mj-cs"/>
        </a:defRPr>
      </a:lvl1pPr>
    </p:titleStyle>
    <p:bodyStyle>
      <a:lvl1pPr marL="0" indent="0" algn="l" defTabSz="914378" rtl="0" eaLnBrk="1" latinLnBrk="0" hangingPunct="1">
        <a:spcBef>
          <a:spcPts val="600"/>
        </a:spcBef>
        <a:buClr>
          <a:schemeClr val="tx1"/>
        </a:buClr>
        <a:buFont typeface="Wingdings" panose="05000000000000000000" pitchFamily="2" charset="2"/>
        <a:buNone/>
        <a:defRPr sz="1800" kern="1200">
          <a:solidFill>
            <a:schemeClr val="tx1"/>
          </a:solidFill>
          <a:latin typeface="+mn-lt"/>
          <a:ea typeface="+mn-ea"/>
          <a:cs typeface="+mn-cs"/>
        </a:defRPr>
      </a:lvl1pPr>
      <a:lvl2pPr marL="171446" indent="-171446" algn="l" defTabSz="914378" rtl="0" eaLnBrk="1" latinLnBrk="0" hangingPunct="1">
        <a:spcBef>
          <a:spcPts val="600"/>
        </a:spcBef>
        <a:buClr>
          <a:schemeClr val="tx1"/>
        </a:buClr>
        <a:buFont typeface="Wingdings" panose="05000000000000000000" pitchFamily="2" charset="2"/>
        <a:buChar char="§"/>
        <a:defRPr sz="1800" kern="1200">
          <a:solidFill>
            <a:schemeClr val="tx1"/>
          </a:solidFill>
          <a:latin typeface="+mn-lt"/>
          <a:ea typeface="+mn-ea"/>
          <a:cs typeface="+mn-cs"/>
        </a:defRPr>
      </a:lvl2pPr>
      <a:lvl3pPr marL="347654" indent="-171446" algn="l" defTabSz="914378" rtl="0" eaLnBrk="1" latinLnBrk="0" hangingPunct="1">
        <a:spcBef>
          <a:spcPts val="600"/>
        </a:spcBef>
        <a:buClr>
          <a:schemeClr val="tx1"/>
        </a:buClr>
        <a:buFont typeface="Intel Clear" panose="020B0604020203020204" pitchFamily="34" charset="0"/>
        <a:buChar char="–"/>
        <a:defRPr sz="1800" kern="1200">
          <a:solidFill>
            <a:schemeClr val="tx1"/>
          </a:solidFill>
          <a:latin typeface="+mn-lt"/>
          <a:ea typeface="+mn-ea"/>
          <a:cs typeface="+mn-cs"/>
        </a:defRPr>
      </a:lvl3pPr>
      <a:lvl4pPr marL="511163" indent="-171446" algn="l" defTabSz="914378" rtl="0" eaLnBrk="1" latinLnBrk="0" hangingPunct="1">
        <a:spcBef>
          <a:spcPts val="600"/>
        </a:spcBef>
        <a:buClr>
          <a:schemeClr val="tx1"/>
        </a:buClr>
        <a:buFont typeface="Intel Clear" panose="020B0604020203020204" pitchFamily="34" charset="0"/>
        <a:buChar char="–"/>
        <a:defRPr sz="1600" kern="1200">
          <a:solidFill>
            <a:schemeClr val="tx1"/>
          </a:solidFill>
          <a:latin typeface="+mn-lt"/>
          <a:ea typeface="+mn-ea"/>
          <a:cs typeface="+mn-cs"/>
        </a:defRPr>
      </a:lvl4pPr>
      <a:lvl5pPr marL="688958" indent="-168271" algn="l" defTabSz="914378" rtl="0" eaLnBrk="1" latinLnBrk="0" hangingPunct="1">
        <a:spcBef>
          <a:spcPts val="600"/>
        </a:spcBef>
        <a:buClr>
          <a:schemeClr val="tx1"/>
        </a:buClr>
        <a:buFont typeface="Intel Clear" panose="020B0604020203020204" pitchFamily="34" charset="0"/>
        <a:buChar char="–"/>
        <a:defRPr sz="14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go/turbo" TargetMode="External"/><Relationship Id="rId2" Type="http://schemas.openxmlformats.org/officeDocument/2006/relationships/hyperlink" Target="http://www.intel.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497" y="1893171"/>
            <a:ext cx="8212886" cy="1102519"/>
          </a:xfrm>
          <a:prstGeom prst="rect">
            <a:avLst/>
          </a:prstGeom>
        </p:spPr>
        <p:txBody>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en-US" sz="6500" dirty="0">
                <a:solidFill>
                  <a:schemeClr val="tx2">
                    <a:alpha val="90000"/>
                  </a:schemeClr>
                </a:solidFill>
                <a:latin typeface="Intel Clear Pro" panose="020B0804020202060201" pitchFamily="34" charset="0"/>
                <a:ea typeface="Intel Clear Pro" panose="020B0804020202060201" pitchFamily="34" charset="0"/>
                <a:cs typeface="Intel Clear Pro" panose="020B0804020202060201" pitchFamily="34" charset="0"/>
              </a:rPr>
              <a:t>IPRDM 2019 Panel Q&amp;A</a:t>
            </a:r>
          </a:p>
          <a:p>
            <a:pPr lvl="0">
              <a:spcBef>
                <a:spcPts val="1200"/>
              </a:spcBef>
            </a:pPr>
            <a:r>
              <a:rPr lang="en-US" sz="2000" b="1" dirty="0">
                <a:solidFill>
                  <a:schemeClr val="accent1">
                    <a:lumMod val="60000"/>
                    <a:lumOff val="40000"/>
                  </a:schemeClr>
                </a:solidFill>
                <a:ea typeface="+mn-ea"/>
              </a:rPr>
              <a:t>Dr. Jai Dayal</a:t>
            </a:r>
            <a:br>
              <a:rPr lang="en-US" sz="1800" b="1" dirty="0">
                <a:solidFill>
                  <a:schemeClr val="accent1">
                    <a:lumMod val="60000"/>
                    <a:lumOff val="40000"/>
                  </a:schemeClr>
                </a:solidFill>
                <a:ea typeface="+mn-ea"/>
              </a:rPr>
            </a:br>
            <a:r>
              <a:rPr lang="en-US" sz="1800" b="1" dirty="0">
                <a:solidFill>
                  <a:schemeClr val="accent1">
                    <a:lumMod val="60000"/>
                    <a:lumOff val="40000"/>
                  </a:schemeClr>
                </a:solidFill>
                <a:ea typeface="+mn-ea"/>
              </a:rPr>
              <a:t>   Software Engineer, Intel Corporation</a:t>
            </a:r>
          </a:p>
          <a:p>
            <a:endParaRPr lang="en-US" sz="6500" dirty="0">
              <a:solidFill>
                <a:schemeClr val="tx2">
                  <a:alpha val="90000"/>
                </a:schemeClr>
              </a:solidFill>
              <a:latin typeface="Intel Clear Pro" panose="020B0804020202060201" pitchFamily="34" charset="0"/>
              <a:ea typeface="Intel Clear Pro" panose="020B0804020202060201" pitchFamily="34" charset="0"/>
              <a:cs typeface="Intel Clear Pro" panose="020B0804020202060201" pitchFamily="34" charset="0"/>
            </a:endParaRPr>
          </a:p>
        </p:txBody>
      </p:sp>
      <p:pic>
        <p:nvPicPr>
          <p:cNvPr id="4" name="Picture 3"/>
          <p:cNvPicPr>
            <a:picLocks noChangeAspect="1"/>
          </p:cNvPicPr>
          <p:nvPr/>
        </p:nvPicPr>
        <p:blipFill>
          <a:blip r:embed="rId2"/>
          <a:stretch>
            <a:fillRect/>
          </a:stretch>
        </p:blipFill>
        <p:spPr>
          <a:xfrm>
            <a:off x="7315200" y="268684"/>
            <a:ext cx="1251284" cy="1930635"/>
          </a:xfrm>
          <a:prstGeom prst="rect">
            <a:avLst/>
          </a:prstGeom>
        </p:spPr>
      </p:pic>
    </p:spTree>
    <p:extLst>
      <p:ext uri="{BB962C8B-B14F-4D97-AF65-F5344CB8AC3E}">
        <p14:creationId xmlns:p14="http://schemas.microsoft.com/office/powerpoint/2010/main" val="38771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0DC94-0B29-4F2D-9FB1-18FB52198DF4}" type="slidenum">
              <a:rPr lang="en-US" smtClean="0"/>
              <a:t>2</a:t>
            </a:fld>
            <a:endParaRPr lang="en-US" dirty="0"/>
          </a:p>
        </p:txBody>
      </p:sp>
      <p:sp>
        <p:nvSpPr>
          <p:cNvPr id="3" name="Title 2"/>
          <p:cNvSpPr>
            <a:spLocks noGrp="1"/>
          </p:cNvSpPr>
          <p:nvPr>
            <p:ph type="title"/>
          </p:nvPr>
        </p:nvSpPr>
        <p:spPr>
          <a:xfrm>
            <a:off x="214981" y="134446"/>
            <a:ext cx="8229600" cy="868680"/>
          </a:xfrm>
        </p:spPr>
        <p:txBody>
          <a:bodyPr/>
          <a:lstStyle/>
          <a:p>
            <a:r>
              <a:rPr lang="en-US" sz="4800" dirty="0">
                <a:latin typeface="Intel Clear Pro" panose="020B0804020202060201" pitchFamily="34" charset="0"/>
                <a:ea typeface="Intel Clear Pro" panose="020B0804020202060201" pitchFamily="34" charset="0"/>
                <a:cs typeface="Intel Clear Pro" panose="020B0804020202060201" pitchFamily="34" charset="0"/>
              </a:rPr>
              <a:t>notices and disclaimers</a:t>
            </a:r>
            <a:endParaRPr lang="en-US" sz="4800" dirty="0"/>
          </a:p>
        </p:txBody>
      </p:sp>
      <p:sp>
        <p:nvSpPr>
          <p:cNvPr id="4" name="Content Placeholder 3"/>
          <p:cNvSpPr>
            <a:spLocks noGrp="1"/>
          </p:cNvSpPr>
          <p:nvPr>
            <p:ph sz="quarter" idx="13"/>
          </p:nvPr>
        </p:nvSpPr>
        <p:spPr>
          <a:xfrm>
            <a:off x="214981" y="760555"/>
            <a:ext cx="8629567" cy="4003950"/>
          </a:xfrm>
        </p:spPr>
        <p:txBody>
          <a:bodyPr/>
          <a:lstStyle/>
          <a:p>
            <a:pPr>
              <a:defRPr/>
            </a:pPr>
            <a:r>
              <a:rPr lang="en-US" sz="750" dirty="0">
                <a:solidFill>
                  <a:schemeClr val="tx2"/>
                </a:solidFill>
                <a:ea typeface="Intel Clear" panose="020B0604020203020204" pitchFamily="34" charset="0"/>
              </a:rPr>
              <a:t>Intel technologies’ features and benefits depend on system configuration and may require enabled hardware, software or service activation. Performance varies depending on system configuration. </a:t>
            </a:r>
          </a:p>
          <a:p>
            <a:pPr>
              <a:defRPr/>
            </a:pPr>
            <a:r>
              <a:rPr lang="en-US" sz="750" dirty="0">
                <a:solidFill>
                  <a:schemeClr val="tx2"/>
                </a:solidFill>
                <a:ea typeface="Intel Clear" panose="020B0604020203020204" pitchFamily="34" charset="0"/>
              </a:rPr>
              <a:t>No product or component can be absolutely secure. </a:t>
            </a:r>
          </a:p>
          <a:p>
            <a:pPr>
              <a:defRPr/>
            </a:pPr>
            <a:r>
              <a:rPr lang="en-US" sz="750" dirty="0">
                <a:solidFill>
                  <a:schemeClr val="tx2"/>
                </a:solidFill>
                <a:ea typeface="Intel Clear" panose="020B0604020203020204" pitchFamily="34" charset="0"/>
              </a:rPr>
              <a:t>Tests document performance of components on a particular test, in specific systems. Differences in hardware, software, or configuration will affect actual performance. For more complete information about performance and benchmark results, visit </a:t>
            </a:r>
            <a:r>
              <a:rPr lang="en-US" sz="750" dirty="0">
                <a:solidFill>
                  <a:schemeClr val="tx2"/>
                </a:solidFill>
                <a:ea typeface="Intel Clear" panose="020B0604020203020204" pitchFamily="34" charset="0"/>
                <a:hlinkClick r:id="rId2"/>
              </a:rPr>
              <a:t>http://www.intel.com/benchmarks . </a:t>
            </a:r>
            <a:endParaRPr lang="en-US" sz="750" dirty="0">
              <a:solidFill>
                <a:schemeClr val="tx2"/>
              </a:solidFill>
              <a:ea typeface="Intel Clear" panose="020B0604020203020204" pitchFamily="34" charset="0"/>
            </a:endParaRPr>
          </a:p>
          <a:p>
            <a:pPr>
              <a:defRPr/>
            </a:pPr>
            <a:r>
              <a:rPr lang="en-US" sz="750" dirty="0">
                <a:solidFill>
                  <a:schemeClr val="tx2"/>
                </a:solidFill>
                <a:ea typeface="Intel Clear" panose="020B0604020203020204" pitchFamily="34" charset="0"/>
              </a:rPr>
              <a:t>Software and workloads used in performance tests may have been optimized for performance only on Intel microprocessors. Performance tests, such as </a:t>
            </a:r>
            <a:r>
              <a:rPr lang="en-US" sz="750" dirty="0" err="1">
                <a:solidFill>
                  <a:schemeClr val="tx2"/>
                </a:solidFill>
                <a:ea typeface="Intel Clear" panose="020B0604020203020204" pitchFamily="34" charset="0"/>
              </a:rPr>
              <a:t>SYSmark</a:t>
            </a:r>
            <a:r>
              <a:rPr lang="en-US" sz="750" dirty="0">
                <a:solidFill>
                  <a:schemeClr val="tx2"/>
                </a:solidFill>
                <a:ea typeface="Intel Clear" panose="020B0604020203020204" pitchFamily="34" charset="0"/>
              </a:rPr>
              <a:t> and </a:t>
            </a:r>
            <a:r>
              <a:rPr lang="en-US" sz="750" dirty="0" err="1">
                <a:solidFill>
                  <a:schemeClr val="tx2"/>
                </a:solidFill>
                <a:ea typeface="Intel Clear" panose="020B0604020203020204" pitchFamily="34" charset="0"/>
              </a:rPr>
              <a:t>MobileMark</a:t>
            </a:r>
            <a:r>
              <a:rPr lang="en-US" sz="750" dirty="0">
                <a:solidFill>
                  <a:schemeClr val="tx2"/>
                </a:solidFill>
                <a:ea typeface="Intel Clear" panose="020B0604020203020204"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750" dirty="0">
                <a:solidFill>
                  <a:schemeClr val="tx2"/>
                </a:solidFill>
                <a:ea typeface="Intel Clear" panose="020B0604020203020204" pitchFamily="34" charset="0"/>
                <a:hlinkClick r:id="rId2"/>
              </a:rPr>
              <a:t>http://www.intel.com/benchmarks . </a:t>
            </a:r>
            <a:endParaRPr lang="en-US" sz="750" dirty="0">
              <a:solidFill>
                <a:schemeClr val="tx2"/>
              </a:solidFill>
              <a:ea typeface="Intel Clear" panose="020B0604020203020204" pitchFamily="34" charset="0"/>
            </a:endParaRPr>
          </a:p>
          <a:p>
            <a:pPr>
              <a:defRPr/>
            </a:pPr>
            <a:r>
              <a:rPr lang="en-US" sz="750" dirty="0">
                <a:solidFill>
                  <a:schemeClr val="tx2"/>
                </a:solidFill>
                <a:ea typeface="Intel Clear" panose="020B0604020203020204" pitchFamily="34" charset="0"/>
              </a:rPr>
              <a:t>Intel® Advanced Vector Extensions (Intel® AVX)* provides higher throughput to certain processor operations. Due to varying processor power characteristics, utilizing AVX instructions may cause a) some parts to operate at less than the rated frequency and b) some parts with Intel® Turbo Boost Technology 2.0 to not achieve any or maximum turbo frequencies. Performance varies depending on hardware, software, and system configuration and you can learn more at </a:t>
            </a:r>
            <a:r>
              <a:rPr lang="en-US" sz="750" dirty="0">
                <a:solidFill>
                  <a:schemeClr val="tx2"/>
                </a:solidFill>
                <a:ea typeface="Intel Clear" panose="020B0604020203020204" pitchFamily="34" charset="0"/>
                <a:hlinkClick r:id="rId3"/>
              </a:rPr>
              <a:t>http://www.intel.com/go/turbo</a:t>
            </a:r>
            <a:r>
              <a:rPr lang="en-US" sz="750" dirty="0">
                <a:solidFill>
                  <a:schemeClr val="tx2"/>
                </a:solidFill>
                <a:ea typeface="Intel Clear" panose="020B0604020203020204" pitchFamily="34" charset="0"/>
              </a:rPr>
              <a:t>.</a:t>
            </a:r>
          </a:p>
          <a:p>
            <a:pPr>
              <a:defRPr/>
            </a:pPr>
            <a:r>
              <a:rPr lang="en-US" sz="750" dirty="0">
                <a:solidFill>
                  <a:schemeClr val="tx2"/>
                </a:solidFill>
                <a:ea typeface="Intel Clear" panose="020B0604020203020204" pitchFamily="34" charset="0"/>
              </a:rPr>
              <a:t>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p>
          <a:p>
            <a:pPr>
              <a:defRPr/>
            </a:pPr>
            <a:r>
              <a:rPr lang="en-US" sz="750" dirty="0">
                <a:solidFill>
                  <a:schemeClr val="tx2"/>
                </a:solidFill>
                <a:ea typeface="Intel Clear" panose="020B0604020203020204" pitchFamily="34" charset="0"/>
              </a:rPr>
              <a:t>Cost reduction scenarios described are intended as examples of how a given Intel-based product, in the specified circumstances and configurations, may affect future costs and provide cost savings.  Circumstances will vary.  Intel does not guarantee any costs or cost reduction. </a:t>
            </a:r>
          </a:p>
          <a:p>
            <a:pPr>
              <a:defRPr/>
            </a:pPr>
            <a:r>
              <a:rPr lang="en-US" sz="750" dirty="0">
                <a:solidFill>
                  <a:schemeClr val="tx2"/>
                </a:solidFill>
                <a:ea typeface="Intel Clear" panose="020B0604020203020204" pitchFamily="34" charset="0"/>
              </a:rPr>
              <a:t>Intel does not control or audit third-party benchmark data or the web sites referenced in this document. You should visit the referenced web site and confirm whether referenced data are accurate. </a:t>
            </a:r>
          </a:p>
          <a:p>
            <a:pPr>
              <a:defRPr/>
            </a:pPr>
            <a:r>
              <a:rPr lang="en-US" sz="750" dirty="0">
                <a:solidFill>
                  <a:schemeClr val="tx2"/>
                </a:solidFill>
                <a:ea typeface="Intel Clear" panose="020B0604020203020204" pitchFamily="34" charset="0"/>
              </a:rPr>
              <a:t>Intel, the Intel logo, and Intel Xeon are trademarks of Intel Corporation in the U.S. and/or other countries. </a:t>
            </a:r>
          </a:p>
          <a:p>
            <a:pPr>
              <a:defRPr/>
            </a:pPr>
            <a:r>
              <a:rPr lang="en-US" sz="750" dirty="0">
                <a:solidFill>
                  <a:schemeClr val="tx2"/>
                </a:solidFill>
                <a:ea typeface="Intel Clear" panose="020B0604020203020204" pitchFamily="34" charset="0"/>
              </a:rPr>
              <a:t>*Other names and brands may be claimed as property of others.</a:t>
            </a:r>
          </a:p>
          <a:p>
            <a:pPr>
              <a:defRPr/>
            </a:pPr>
            <a:r>
              <a:rPr lang="en-US" sz="750" dirty="0">
                <a:solidFill>
                  <a:schemeClr val="tx2"/>
                </a:solidFill>
                <a:ea typeface="Intel Clear" panose="020B0604020203020204" pitchFamily="34" charset="0"/>
              </a:rPr>
              <a:t>© 2019 Intel Corporation. </a:t>
            </a:r>
          </a:p>
          <a:p>
            <a:pPr>
              <a:defRPr/>
            </a:pPr>
            <a:r>
              <a:rPr lang="en-US" sz="750" dirty="0">
                <a:solidFill>
                  <a:schemeClr val="tx2"/>
                </a:solidFill>
                <a:ea typeface="Intel Clear" panose="020B0604020203020204" pitchFamily="34" charset="0"/>
              </a:rPr>
              <a:t> </a:t>
            </a:r>
          </a:p>
          <a:p>
            <a:endParaRPr lang="en-US" dirty="0"/>
          </a:p>
        </p:txBody>
      </p:sp>
      <p:sp>
        <p:nvSpPr>
          <p:cNvPr id="5" name="Rectangle 4"/>
          <p:cNvSpPr/>
          <p:nvPr/>
        </p:nvSpPr>
        <p:spPr>
          <a:xfrm>
            <a:off x="4230" y="3198"/>
            <a:ext cx="9135541" cy="262497"/>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183"/>
            <a:r>
              <a:rPr lang="en-US" sz="1400" b="1">
                <a:solidFill>
                  <a:prstClr val="white"/>
                </a:solidFill>
              </a:rPr>
              <a:t>THIS SLIDE MUST BE USED WITH ANY SLIDES REMOVED FROM THIS PRESENTATION</a:t>
            </a:r>
            <a:endParaRPr lang="en-US" sz="1400" b="1" dirty="0">
              <a:solidFill>
                <a:prstClr val="white"/>
              </a:solidFill>
            </a:endParaRPr>
          </a:p>
        </p:txBody>
      </p:sp>
    </p:spTree>
    <p:extLst>
      <p:ext uri="{BB962C8B-B14F-4D97-AF65-F5344CB8AC3E}">
        <p14:creationId xmlns:p14="http://schemas.microsoft.com/office/powerpoint/2010/main" val="21320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EF4FA-C7CC-4DE6-921B-112E12F398F0}"/>
              </a:ext>
            </a:extLst>
          </p:cNvPr>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a:extLst>
              <a:ext uri="{FF2B5EF4-FFF2-40B4-BE49-F238E27FC236}">
                <a16:creationId xmlns:a16="http://schemas.microsoft.com/office/drawing/2014/main" id="{D0401A41-CA61-4766-9383-37CFBFF72C30}"/>
              </a:ext>
            </a:extLst>
          </p:cNvPr>
          <p:cNvSpPr>
            <a:spLocks noGrp="1"/>
          </p:cNvSpPr>
          <p:nvPr>
            <p:ph type="title"/>
          </p:nvPr>
        </p:nvSpPr>
        <p:spPr>
          <a:xfrm>
            <a:off x="455613" y="281139"/>
            <a:ext cx="8229600" cy="372455"/>
          </a:xfrm>
        </p:spPr>
        <p:txBody>
          <a:bodyPr/>
          <a:lstStyle/>
          <a:p>
            <a:r>
              <a:rPr lang="en-US" dirty="0"/>
              <a:t>Question 1</a:t>
            </a:r>
          </a:p>
        </p:txBody>
      </p:sp>
      <p:sp>
        <p:nvSpPr>
          <p:cNvPr id="14" name="TextBox 13">
            <a:extLst>
              <a:ext uri="{FF2B5EF4-FFF2-40B4-BE49-F238E27FC236}">
                <a16:creationId xmlns:a16="http://schemas.microsoft.com/office/drawing/2014/main" id="{86ACF5A6-2341-420E-8BDC-F1EF162FB347}"/>
              </a:ext>
            </a:extLst>
          </p:cNvPr>
          <p:cNvSpPr txBox="1"/>
          <p:nvPr/>
        </p:nvSpPr>
        <p:spPr>
          <a:xfrm>
            <a:off x="124127" y="775854"/>
            <a:ext cx="8687363" cy="2769989"/>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sz="2000" dirty="0">
                <a:solidFill>
                  <a:srgbClr val="003C71"/>
                </a:solidFill>
              </a:rPr>
              <a:t>Artificial General Intelligence is a lot harder than AI we see today</a:t>
            </a:r>
          </a:p>
          <a:p>
            <a:pPr marL="742950" lvl="1" indent="-285750">
              <a:buFont typeface="Arial" panose="020B0604020202020204" pitchFamily="34" charset="0"/>
              <a:buChar char="•"/>
            </a:pPr>
            <a:r>
              <a:rPr lang="en-US" sz="2000" dirty="0">
                <a:solidFill>
                  <a:srgbClr val="003C71"/>
                </a:solidFill>
              </a:rPr>
              <a:t>Mostly pattern recognition</a:t>
            </a:r>
          </a:p>
          <a:p>
            <a:pPr marL="285750" indent="-285750">
              <a:buFont typeface="Arial" panose="020B0604020202020204" pitchFamily="34" charset="0"/>
              <a:buChar char="•"/>
            </a:pPr>
            <a:r>
              <a:rPr lang="en-US" sz="2000" dirty="0">
                <a:solidFill>
                  <a:srgbClr val="003C71"/>
                </a:solidFill>
              </a:rPr>
              <a:t>Not convinced we can get to AGI anytime soon</a:t>
            </a:r>
          </a:p>
          <a:p>
            <a:pPr marL="285750" indent="-285750">
              <a:buFont typeface="Arial" panose="020B0604020202020204" pitchFamily="34" charset="0"/>
              <a:buChar char="•"/>
            </a:pPr>
            <a:r>
              <a:rPr lang="en-US" sz="2000" dirty="0">
                <a:solidFill>
                  <a:srgbClr val="003C71"/>
                </a:solidFill>
              </a:rPr>
              <a:t>That said, AI has come a long way due to accelerators</a:t>
            </a:r>
          </a:p>
          <a:p>
            <a:pPr marL="742950" lvl="1" indent="-285750">
              <a:buFont typeface="Arial" panose="020B0604020202020204" pitchFamily="34" charset="0"/>
              <a:buChar char="•"/>
            </a:pPr>
            <a:r>
              <a:rPr lang="en-US" sz="2000" dirty="0">
                <a:solidFill>
                  <a:srgbClr val="003C71"/>
                </a:solidFill>
              </a:rPr>
              <a:t>GPUs, Neuromorphic computing</a:t>
            </a:r>
          </a:p>
          <a:p>
            <a:pPr marL="285750" indent="-285750">
              <a:buFont typeface="Arial" panose="020B0604020202020204" pitchFamily="34" charset="0"/>
              <a:buChar char="•"/>
            </a:pPr>
            <a:r>
              <a:rPr lang="en-US" sz="2000" dirty="0">
                <a:solidFill>
                  <a:srgbClr val="003C71"/>
                </a:solidFill>
              </a:rPr>
              <a:t>Favorite chips</a:t>
            </a:r>
          </a:p>
          <a:p>
            <a:pPr marL="742950" lvl="1" indent="-285750">
              <a:buFont typeface="Arial" panose="020B0604020202020204" pitchFamily="34" charset="0"/>
              <a:buChar char="•"/>
            </a:pPr>
            <a:r>
              <a:rPr lang="en-US" sz="2000" dirty="0">
                <a:solidFill>
                  <a:srgbClr val="003C71"/>
                </a:solidFill>
              </a:rPr>
              <a:t>Reconfigurable dataflow chips</a:t>
            </a:r>
          </a:p>
          <a:p>
            <a:pPr marL="742950" lvl="1" indent="-285750">
              <a:buFont typeface="Arial" panose="020B0604020202020204" pitchFamily="34" charset="0"/>
              <a:buChar char="•"/>
            </a:pPr>
            <a:r>
              <a:rPr lang="en-US" sz="2000" dirty="0">
                <a:solidFill>
                  <a:srgbClr val="003C71"/>
                </a:solidFill>
              </a:rPr>
              <a:t>Good for training and inference</a:t>
            </a:r>
          </a:p>
          <a:p>
            <a:pPr marL="742950" lvl="1" indent="-285750">
              <a:buFont typeface="Arial" panose="020B0604020202020204" pitchFamily="34" charset="0"/>
              <a:buChar char="•"/>
            </a:pPr>
            <a:r>
              <a:rPr lang="en-US" sz="2000" dirty="0">
                <a:solidFill>
                  <a:srgbClr val="003C71"/>
                </a:solidFill>
              </a:rPr>
              <a:t>Also good for other parts of AI workflow (data processing/prep)</a:t>
            </a:r>
          </a:p>
        </p:txBody>
      </p:sp>
    </p:spTree>
    <p:extLst>
      <p:ext uri="{BB962C8B-B14F-4D97-AF65-F5344CB8AC3E}">
        <p14:creationId xmlns:p14="http://schemas.microsoft.com/office/powerpoint/2010/main" val="384099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EF4FA-C7CC-4DE6-921B-112E12F398F0}"/>
              </a:ext>
            </a:extLst>
          </p:cNvPr>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a:extLst>
              <a:ext uri="{FF2B5EF4-FFF2-40B4-BE49-F238E27FC236}">
                <a16:creationId xmlns:a16="http://schemas.microsoft.com/office/drawing/2014/main" id="{D0401A41-CA61-4766-9383-37CFBFF72C30}"/>
              </a:ext>
            </a:extLst>
          </p:cNvPr>
          <p:cNvSpPr>
            <a:spLocks noGrp="1"/>
          </p:cNvSpPr>
          <p:nvPr>
            <p:ph type="title"/>
          </p:nvPr>
        </p:nvSpPr>
        <p:spPr>
          <a:xfrm>
            <a:off x="455613" y="281139"/>
            <a:ext cx="8229600" cy="372455"/>
          </a:xfrm>
        </p:spPr>
        <p:txBody>
          <a:bodyPr/>
          <a:lstStyle/>
          <a:p>
            <a:r>
              <a:rPr lang="en-US" dirty="0"/>
              <a:t>Question 2</a:t>
            </a:r>
          </a:p>
        </p:txBody>
      </p:sp>
      <p:pic>
        <p:nvPicPr>
          <p:cNvPr id="10" name="Picture 9">
            <a:extLst>
              <a:ext uri="{FF2B5EF4-FFF2-40B4-BE49-F238E27FC236}">
                <a16:creationId xmlns:a16="http://schemas.microsoft.com/office/drawing/2014/main" id="{50732717-FF0D-41E5-AEE8-2CBDD2804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154" y="653594"/>
            <a:ext cx="5308798" cy="2578559"/>
          </a:xfrm>
          <a:prstGeom prst="rect">
            <a:avLst/>
          </a:prstGeom>
        </p:spPr>
      </p:pic>
      <p:pic>
        <p:nvPicPr>
          <p:cNvPr id="11" name="Picture 10">
            <a:extLst>
              <a:ext uri="{FF2B5EF4-FFF2-40B4-BE49-F238E27FC236}">
                <a16:creationId xmlns:a16="http://schemas.microsoft.com/office/drawing/2014/main" id="{AE5151D0-AF73-4924-937E-AAB5AA085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261" y="2727363"/>
            <a:ext cx="1912691" cy="1912691"/>
          </a:xfrm>
          <a:prstGeom prst="rect">
            <a:avLst/>
          </a:prstGeom>
        </p:spPr>
      </p:pic>
      <p:sp>
        <p:nvSpPr>
          <p:cNvPr id="12" name="TextBox 11">
            <a:extLst>
              <a:ext uri="{FF2B5EF4-FFF2-40B4-BE49-F238E27FC236}">
                <a16:creationId xmlns:a16="http://schemas.microsoft.com/office/drawing/2014/main" id="{F0371DA9-B03B-4DAA-A1C4-C50CAEC9AB5C}"/>
              </a:ext>
            </a:extLst>
          </p:cNvPr>
          <p:cNvSpPr txBox="1"/>
          <p:nvPr/>
        </p:nvSpPr>
        <p:spPr>
          <a:xfrm>
            <a:off x="5778457" y="3232153"/>
            <a:ext cx="973023" cy="169277"/>
          </a:xfrm>
          <a:prstGeom prst="rect">
            <a:avLst/>
          </a:prstGeom>
          <a:noFill/>
        </p:spPr>
        <p:txBody>
          <a:bodyPr vert="horz" wrap="none" lIns="0" tIns="0" rIns="0" bIns="0" rtlCol="0">
            <a:spAutoFit/>
          </a:bodyPr>
          <a:lstStyle/>
          <a:p>
            <a:r>
              <a:rPr lang="en-US" sz="1100" dirty="0">
                <a:solidFill>
                  <a:srgbClr val="003C71"/>
                </a:solidFill>
              </a:rPr>
              <a:t>Source: lsst.org</a:t>
            </a:r>
          </a:p>
        </p:txBody>
      </p:sp>
      <p:sp>
        <p:nvSpPr>
          <p:cNvPr id="14" name="TextBox 13">
            <a:extLst>
              <a:ext uri="{FF2B5EF4-FFF2-40B4-BE49-F238E27FC236}">
                <a16:creationId xmlns:a16="http://schemas.microsoft.com/office/drawing/2014/main" id="{86ACF5A6-2341-420E-8BDC-F1EF162FB347}"/>
              </a:ext>
            </a:extLst>
          </p:cNvPr>
          <p:cNvSpPr txBox="1"/>
          <p:nvPr/>
        </p:nvSpPr>
        <p:spPr>
          <a:xfrm>
            <a:off x="124128" y="775854"/>
            <a:ext cx="3573026" cy="2585323"/>
          </a:xfrm>
          <a:prstGeom prst="rect">
            <a:avLst/>
          </a:prstGeom>
          <a:noFill/>
        </p:spPr>
        <p:txBody>
          <a:bodyPr vert="horz" wrap="square" lIns="0" tIns="0" rIns="0" bIns="0" rtlCol="0">
            <a:spAutoFit/>
          </a:bodyPr>
          <a:lstStyle/>
          <a:p>
            <a:pPr marL="285750" indent="-285750">
              <a:buFont typeface="Arial" panose="020B0604020202020204" pitchFamily="34" charset="0"/>
              <a:buChar char="•"/>
            </a:pPr>
            <a:r>
              <a:rPr lang="en-US" sz="1400" dirty="0">
                <a:solidFill>
                  <a:srgbClr val="003C71"/>
                </a:solidFill>
              </a:rPr>
              <a:t>Concerns over productivity and programmability are justified</a:t>
            </a:r>
          </a:p>
          <a:p>
            <a:pPr marL="285750" indent="-285750">
              <a:buFont typeface="Arial" panose="020B0604020202020204" pitchFamily="34" charset="0"/>
              <a:buChar char="•"/>
            </a:pPr>
            <a:r>
              <a:rPr lang="en-US" sz="1400" dirty="0">
                <a:solidFill>
                  <a:srgbClr val="003C71"/>
                </a:solidFill>
              </a:rPr>
              <a:t>Heterogeneity has enabled new scales and new science processes</a:t>
            </a:r>
          </a:p>
          <a:p>
            <a:pPr marL="742950" lvl="1" indent="-285750">
              <a:buFont typeface="Arial" panose="020B0604020202020204" pitchFamily="34" charset="0"/>
              <a:buChar char="•"/>
            </a:pPr>
            <a:r>
              <a:rPr lang="en-US" sz="1400" dirty="0" err="1">
                <a:solidFill>
                  <a:srgbClr val="003C71"/>
                </a:solidFill>
              </a:rPr>
              <a:t>Xloop</a:t>
            </a:r>
            <a:r>
              <a:rPr lang="en-US" sz="1400" dirty="0">
                <a:solidFill>
                  <a:srgbClr val="003C71"/>
                </a:solidFill>
              </a:rPr>
              <a:t>, urgent HPC, </a:t>
            </a:r>
            <a:r>
              <a:rPr lang="en-US" sz="1400" dirty="0" err="1">
                <a:solidFill>
                  <a:srgbClr val="003C71"/>
                </a:solidFill>
              </a:rPr>
              <a:t>etc</a:t>
            </a:r>
            <a:endParaRPr lang="en-US" sz="1400" dirty="0">
              <a:solidFill>
                <a:srgbClr val="003C71"/>
              </a:solidFill>
            </a:endParaRPr>
          </a:p>
          <a:p>
            <a:pPr marL="742950" lvl="1" indent="-285750">
              <a:buFont typeface="Arial" panose="020B0604020202020204" pitchFamily="34" charset="0"/>
              <a:buChar char="•"/>
            </a:pPr>
            <a:r>
              <a:rPr lang="en-US" sz="1400" dirty="0">
                <a:solidFill>
                  <a:srgbClr val="003C71"/>
                </a:solidFill>
              </a:rPr>
              <a:t>New application models</a:t>
            </a:r>
          </a:p>
          <a:p>
            <a:pPr marL="285750" indent="-285750">
              <a:buFont typeface="Arial" panose="020B0604020202020204" pitchFamily="34" charset="0"/>
              <a:buChar char="•"/>
            </a:pPr>
            <a:r>
              <a:rPr lang="en-US" sz="1400" dirty="0">
                <a:solidFill>
                  <a:srgbClr val="003C71"/>
                </a:solidFill>
              </a:rPr>
              <a:t>Need to understand how AI fits into science discovery process</a:t>
            </a:r>
          </a:p>
          <a:p>
            <a:pPr marL="742950" lvl="1" indent="-285750">
              <a:buFont typeface="Arial" panose="020B0604020202020204" pitchFamily="34" charset="0"/>
              <a:buChar char="•"/>
            </a:pPr>
            <a:r>
              <a:rPr lang="en-US" sz="1400" dirty="0">
                <a:solidFill>
                  <a:srgbClr val="003C71"/>
                </a:solidFill>
              </a:rPr>
              <a:t>Insufficient to say they’re going to run specific algorithm</a:t>
            </a:r>
          </a:p>
          <a:p>
            <a:pPr marL="742950" lvl="1" indent="-285750">
              <a:buFont typeface="Arial" panose="020B0604020202020204" pitchFamily="34" charset="0"/>
              <a:buChar char="•"/>
            </a:pPr>
            <a:r>
              <a:rPr lang="en-US" sz="1400" dirty="0">
                <a:solidFill>
                  <a:srgbClr val="003C71"/>
                </a:solidFill>
              </a:rPr>
              <a:t>Need to understand the overall problem they’re trying to solve</a:t>
            </a:r>
          </a:p>
        </p:txBody>
      </p:sp>
      <p:sp>
        <p:nvSpPr>
          <p:cNvPr id="4" name="TextBox 3">
            <a:extLst>
              <a:ext uri="{FF2B5EF4-FFF2-40B4-BE49-F238E27FC236}">
                <a16:creationId xmlns:a16="http://schemas.microsoft.com/office/drawing/2014/main" id="{20728996-2558-4C05-98BC-537489D045CF}"/>
              </a:ext>
            </a:extLst>
          </p:cNvPr>
          <p:cNvSpPr txBox="1"/>
          <p:nvPr/>
        </p:nvSpPr>
        <p:spPr>
          <a:xfrm>
            <a:off x="124128" y="3403617"/>
            <a:ext cx="5860579" cy="815608"/>
          </a:xfrm>
          <a:prstGeom prst="rect">
            <a:avLst/>
          </a:prstGeom>
          <a:noFill/>
        </p:spPr>
        <p:txBody>
          <a:bodyPr vert="horz" wrap="none" lIns="0" tIns="0" rIns="0" bIns="0" rtlCol="0">
            <a:spAutoFit/>
          </a:bodyPr>
          <a:lstStyle/>
          <a:p>
            <a:pPr marL="285750" indent="-285750">
              <a:buFont typeface="Arial" panose="020B0604020202020204" pitchFamily="34" charset="0"/>
              <a:buChar char="•"/>
            </a:pPr>
            <a:r>
              <a:rPr lang="en-US" sz="1400" dirty="0">
                <a:solidFill>
                  <a:srgbClr val="003C71"/>
                </a:solidFill>
              </a:rPr>
              <a:t>It matters how we deploy heterogeneity and application components</a:t>
            </a:r>
          </a:p>
          <a:p>
            <a:pPr marL="285750" indent="-285750">
              <a:buFont typeface="Arial" panose="020B0604020202020204" pitchFamily="34" charset="0"/>
              <a:buChar char="•"/>
            </a:pPr>
            <a:r>
              <a:rPr lang="en-US" sz="1400" dirty="0">
                <a:solidFill>
                  <a:srgbClr val="003C71"/>
                </a:solidFill>
              </a:rPr>
              <a:t>This complicates productivity</a:t>
            </a:r>
          </a:p>
          <a:p>
            <a:pPr marL="742950" lvl="1" indent="-285750">
              <a:buFont typeface="Arial" panose="020B0604020202020204" pitchFamily="34" charset="0"/>
              <a:buChar char="•"/>
            </a:pPr>
            <a:r>
              <a:rPr lang="en-US" sz="1400" dirty="0">
                <a:solidFill>
                  <a:srgbClr val="003C71"/>
                </a:solidFill>
              </a:rPr>
              <a:t>Many more things to consider, especially in data plane</a:t>
            </a:r>
          </a:p>
          <a:p>
            <a:endParaRPr lang="en-US" sz="1100" dirty="0" err="1">
              <a:solidFill>
                <a:srgbClr val="003C71"/>
              </a:solidFill>
            </a:endParaRPr>
          </a:p>
        </p:txBody>
      </p:sp>
    </p:spTree>
    <p:extLst>
      <p:ext uri="{BB962C8B-B14F-4D97-AF65-F5344CB8AC3E}">
        <p14:creationId xmlns:p14="http://schemas.microsoft.com/office/powerpoint/2010/main" val="37204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49E8-95FF-4B80-AF01-97DEB68788A9}"/>
              </a:ext>
            </a:extLst>
          </p:cNvPr>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Title 2">
            <a:extLst>
              <a:ext uri="{FF2B5EF4-FFF2-40B4-BE49-F238E27FC236}">
                <a16:creationId xmlns:a16="http://schemas.microsoft.com/office/drawing/2014/main" id="{4AE62DAC-50F9-418E-B61D-02B735ABDCE6}"/>
              </a:ext>
            </a:extLst>
          </p:cNvPr>
          <p:cNvSpPr>
            <a:spLocks noGrp="1"/>
          </p:cNvSpPr>
          <p:nvPr>
            <p:ph type="title"/>
          </p:nvPr>
        </p:nvSpPr>
        <p:spPr>
          <a:xfrm>
            <a:off x="457200" y="160817"/>
            <a:ext cx="8229600" cy="868680"/>
          </a:xfrm>
        </p:spPr>
        <p:txBody>
          <a:bodyPr/>
          <a:lstStyle/>
          <a:p>
            <a:r>
              <a:rPr lang="en-US" dirty="0"/>
              <a:t>Question 3 </a:t>
            </a:r>
          </a:p>
        </p:txBody>
      </p:sp>
      <p:sp>
        <p:nvSpPr>
          <p:cNvPr id="4" name="Content Placeholder 3">
            <a:extLst>
              <a:ext uri="{FF2B5EF4-FFF2-40B4-BE49-F238E27FC236}">
                <a16:creationId xmlns:a16="http://schemas.microsoft.com/office/drawing/2014/main" id="{9BCDDDAC-6F10-40EE-A85C-CCE899F2AA67}"/>
              </a:ext>
            </a:extLst>
          </p:cNvPr>
          <p:cNvSpPr>
            <a:spLocks noGrp="1"/>
          </p:cNvSpPr>
          <p:nvPr>
            <p:ph sz="quarter" idx="13"/>
          </p:nvPr>
        </p:nvSpPr>
        <p:spPr>
          <a:xfrm>
            <a:off x="134874" y="647072"/>
            <a:ext cx="8551926" cy="3223170"/>
          </a:xfrm>
        </p:spPr>
        <p:txBody>
          <a:bodyPr/>
          <a:lstStyle/>
          <a:p>
            <a:pPr marL="285750" indent="-285750">
              <a:buFont typeface="Arial" panose="020B0604020202020204" pitchFamily="34" charset="0"/>
              <a:buChar char="•"/>
            </a:pPr>
            <a:r>
              <a:rPr lang="en-US" sz="1400" dirty="0">
                <a:solidFill>
                  <a:schemeClr val="accent1">
                    <a:lumMod val="75000"/>
                  </a:schemeClr>
                </a:solidFill>
              </a:rPr>
              <a:t>Want to let users focus on algorithmic correctness</a:t>
            </a:r>
          </a:p>
          <a:p>
            <a:pPr marL="511175" lvl="1" indent="-285750">
              <a:buFont typeface="Arial" panose="020B0604020202020204" pitchFamily="34" charset="0"/>
              <a:buChar char="•"/>
            </a:pPr>
            <a:r>
              <a:rPr lang="en-US" sz="1400" dirty="0">
                <a:solidFill>
                  <a:schemeClr val="accent1">
                    <a:lumMod val="75000"/>
                  </a:schemeClr>
                </a:solidFill>
              </a:rPr>
              <a:t>Fine tuning takes a long time and generally improves performance on the margins</a:t>
            </a:r>
          </a:p>
          <a:p>
            <a:pPr marL="285750" indent="-285750">
              <a:buFont typeface="Arial" panose="020B0604020202020204" pitchFamily="34" charset="0"/>
              <a:buChar char="•"/>
            </a:pPr>
            <a:r>
              <a:rPr lang="en-US" sz="1400" dirty="0">
                <a:solidFill>
                  <a:schemeClr val="accent1">
                    <a:lumMod val="75000"/>
                  </a:schemeClr>
                </a:solidFill>
              </a:rPr>
              <a:t>Need modernized way of mapping apps and hardware</a:t>
            </a:r>
          </a:p>
          <a:p>
            <a:pPr marL="511175" lvl="1" indent="-285750">
              <a:buFont typeface="Arial" panose="020B0604020202020204" pitchFamily="34" charset="0"/>
              <a:buChar char="•"/>
            </a:pPr>
            <a:r>
              <a:rPr lang="en-US" sz="1400" dirty="0">
                <a:solidFill>
                  <a:schemeClr val="accent1">
                    <a:lumMod val="75000"/>
                  </a:schemeClr>
                </a:solidFill>
              </a:rPr>
              <a:t>Becomes intractable for end users to map so many app and hardware components</a:t>
            </a:r>
          </a:p>
          <a:p>
            <a:pPr marL="511175" lvl="1" indent="-285750">
              <a:buFont typeface="Arial" panose="020B0604020202020204" pitchFamily="34" charset="0"/>
              <a:buChar char="•"/>
            </a:pPr>
            <a:r>
              <a:rPr lang="en-US" sz="1400" dirty="0">
                <a:solidFill>
                  <a:schemeClr val="accent1">
                    <a:lumMod val="75000"/>
                  </a:schemeClr>
                </a:solidFill>
              </a:rPr>
              <a:t>Compute resource balance based on discovery of resources vs. problem space</a:t>
            </a:r>
          </a:p>
          <a:p>
            <a:pPr marL="857250" lvl="2" indent="-285750">
              <a:buFont typeface="Arial" panose="020B0604020202020204" pitchFamily="34" charset="0"/>
              <a:buChar char="•"/>
            </a:pPr>
            <a:r>
              <a:rPr lang="en-US" sz="1400" dirty="0">
                <a:solidFill>
                  <a:schemeClr val="accent1">
                    <a:lumMod val="75000"/>
                  </a:schemeClr>
                </a:solidFill>
              </a:rPr>
              <a:t>Adjust as needed</a:t>
            </a:r>
          </a:p>
          <a:p>
            <a:pPr marL="285750" indent="-285750">
              <a:buFont typeface="Arial" panose="020B0604020202020204" pitchFamily="34" charset="0"/>
              <a:buChar char="•"/>
            </a:pPr>
            <a:r>
              <a:rPr lang="en-US" sz="1400" dirty="0">
                <a:solidFill>
                  <a:schemeClr val="accent1">
                    <a:lumMod val="75000"/>
                  </a:schemeClr>
                </a:solidFill>
              </a:rPr>
              <a:t>Opportunities for co-design around understanding intent and goals, and using middleware/runtimes to address complicated mappings between app and hardware components </a:t>
            </a:r>
          </a:p>
          <a:p>
            <a:pPr lvl="1" indent="0">
              <a:buNone/>
            </a:pPr>
            <a:endParaRPr lang="en-US" sz="1400" dirty="0">
              <a:solidFill>
                <a:schemeClr val="accent1">
                  <a:lumMod val="75000"/>
                </a:schemeClr>
              </a:solidFill>
            </a:endParaRPr>
          </a:p>
        </p:txBody>
      </p:sp>
      <p:sp>
        <p:nvSpPr>
          <p:cNvPr id="5" name="Slide Number Placeholder 3">
            <a:extLst>
              <a:ext uri="{FF2B5EF4-FFF2-40B4-BE49-F238E27FC236}">
                <a16:creationId xmlns:a16="http://schemas.microsoft.com/office/drawing/2014/main" id="{4A8731BE-E216-47F7-95BA-5C7D5386978B}"/>
              </a:ext>
            </a:extLst>
          </p:cNvPr>
          <p:cNvSpPr txBox="1">
            <a:spLocks/>
          </p:cNvSpPr>
          <p:nvPr/>
        </p:nvSpPr>
        <p:spPr>
          <a:xfrm>
            <a:off x="6751480" y="4824387"/>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chemeClr val="bg1"/>
                </a:solidFill>
                <a:latin typeface="+mn-lt"/>
                <a:ea typeface="+mn-ea"/>
                <a:cs typeface="Intel Cle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5</a:t>
            </a:fld>
            <a:endParaRPr lang="en-US" dirty="0"/>
          </a:p>
        </p:txBody>
      </p:sp>
      <p:sp>
        <p:nvSpPr>
          <p:cNvPr id="9" name="TextBox 8">
            <a:extLst>
              <a:ext uri="{FF2B5EF4-FFF2-40B4-BE49-F238E27FC236}">
                <a16:creationId xmlns:a16="http://schemas.microsoft.com/office/drawing/2014/main" id="{1EE4E68A-DF3A-42C9-9C03-82FCC00779E2}"/>
              </a:ext>
            </a:extLst>
          </p:cNvPr>
          <p:cNvSpPr txBox="1"/>
          <p:nvPr/>
        </p:nvSpPr>
        <p:spPr>
          <a:xfrm>
            <a:off x="6165493" y="4380145"/>
            <a:ext cx="690895" cy="338554"/>
          </a:xfrm>
          <a:prstGeom prst="rect">
            <a:avLst/>
          </a:prstGeom>
          <a:noFill/>
        </p:spPr>
        <p:txBody>
          <a:bodyPr vert="horz" wrap="none" lIns="0" tIns="0" rIns="0" bIns="0" rtlCol="0">
            <a:spAutoFit/>
          </a:bodyPr>
          <a:lstStyle/>
          <a:p>
            <a:r>
              <a:rPr lang="en-US" sz="1100" dirty="0">
                <a:solidFill>
                  <a:srgbClr val="003C71"/>
                </a:solidFill>
              </a:rPr>
              <a:t>Source:</a:t>
            </a:r>
          </a:p>
          <a:p>
            <a:r>
              <a:rPr lang="en-US" sz="1100" dirty="0">
                <a:solidFill>
                  <a:srgbClr val="003C71"/>
                </a:solidFill>
              </a:rPr>
              <a:t>Illinois.edu</a:t>
            </a:r>
          </a:p>
        </p:txBody>
      </p:sp>
    </p:spTree>
    <p:extLst>
      <p:ext uri="{BB962C8B-B14F-4D97-AF65-F5344CB8AC3E}">
        <p14:creationId xmlns:p14="http://schemas.microsoft.com/office/powerpoint/2010/main" val="5131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077" y="290384"/>
            <a:ext cx="4384214" cy="1107996"/>
          </a:xfrm>
          <a:prstGeom prst="rect">
            <a:avLst/>
          </a:prstGeom>
          <a:noFill/>
        </p:spPr>
        <p:txBody>
          <a:bodyPr vert="horz" wrap="none" lIns="0" tIns="0" rIns="0" bIns="0" rtlCol="0">
            <a:spAutoFit/>
          </a:bodyPr>
          <a:lstStyle/>
          <a:p>
            <a:r>
              <a:rPr lang="en-US" sz="7200" dirty="0">
                <a:solidFill>
                  <a:schemeClr val="bg1"/>
                </a:solidFill>
              </a:rPr>
              <a:t>Thank you</a:t>
            </a:r>
          </a:p>
        </p:txBody>
      </p:sp>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1_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3.xml><?xml version="1.0" encoding="utf-8"?>
<a:theme xmlns:a="http://schemas.openxmlformats.org/drawingml/2006/main" name="DSG_ExecSummit_Template_20190927">
  <a:themeElements>
    <a:clrScheme name="Custom 28">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AEEF"/>
      </a:hlink>
      <a:folHlink>
        <a:srgbClr val="B1BABF"/>
      </a:folHlink>
    </a:clrScheme>
    <a:fontScheme name="Custom 47">
      <a:majorFont>
        <a:latin typeface="Intel Clear Pro"/>
        <a:ea typeface=""/>
        <a:cs typeface=""/>
      </a:majorFont>
      <a:minorFont>
        <a:latin typeface="Intel Clear"/>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2"/>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latin typeface="+mn-lt"/>
          </a:defRPr>
        </a:defPPr>
      </a:lstStyle>
    </a:txDef>
  </a:objectDefaults>
  <a:extraClrSchemeLst/>
  <a:extLst>
    <a:ext uri="{05A4C25C-085E-4340-85A3-A5531E510DB2}">
      <thm15:themeFamily xmlns:thm15="http://schemas.microsoft.com/office/thememl/2012/main" name="DSG_ExecSummit_Template_20190927_0950_aaps [Read-Only]" id="{65D08A7E-84AF-43EF-A361-BC0F9779744F}" vid="{76804277-A33D-4229-B373-3BC4359354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355</Words>
  <Application>Microsoft Office PowerPoint</Application>
  <PresentationFormat>On-screen Show (16:9)</PresentationFormat>
  <Paragraphs>56</Paragraphs>
  <Slides>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Intel Clear</vt:lpstr>
      <vt:lpstr>Intel Clear Pro</vt:lpstr>
      <vt:lpstr>Intel Clear Pro Bold</vt:lpstr>
      <vt:lpstr>Wingdings</vt:lpstr>
      <vt:lpstr>Int_PPT Template_ClearPro_16x9</vt:lpstr>
      <vt:lpstr>1_Int_PPT Template_ClearPro_16x9</vt:lpstr>
      <vt:lpstr>DSG_ExecSummit_Template_20190927</vt:lpstr>
      <vt:lpstr>PowerPoint Presentation</vt:lpstr>
      <vt:lpstr>notices and disclaimers</vt:lpstr>
      <vt:lpstr>Question 1</vt:lpstr>
      <vt:lpstr>Question 2</vt:lpstr>
      <vt:lpstr>Question 3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CTPClassification=CTP_NT</cp:keywords>
  <cp:lastModifiedBy/>
  <cp:revision>1</cp:revision>
  <dcterms:created xsi:type="dcterms:W3CDTF">2015-05-06T16:36:39Z</dcterms:created>
  <dcterms:modified xsi:type="dcterms:W3CDTF">2019-11-22T15:02:12Z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b2a5419f-a7fb-42f1-87a1-cc475f8785b2</vt:lpwstr>
  </property>
  <property fmtid="{D5CDD505-2E9C-101B-9397-08002B2CF9AE}" pid="3" name="CTP_TimeStamp">
    <vt:lpwstr>2019-11-22 15:02:12Z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