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8" r:id="rId3"/>
    <p:sldId id="260" r:id="rId4"/>
    <p:sldId id="261" r:id="rId5"/>
    <p:sldId id="325" r:id="rId6"/>
    <p:sldId id="263" r:id="rId7"/>
    <p:sldId id="264" r:id="rId8"/>
    <p:sldId id="332" r:id="rId9"/>
    <p:sldId id="265" r:id="rId10"/>
    <p:sldId id="324" r:id="rId11"/>
    <p:sldId id="323" r:id="rId12"/>
    <p:sldId id="266" r:id="rId13"/>
    <p:sldId id="267" r:id="rId14"/>
    <p:sldId id="268" r:id="rId15"/>
    <p:sldId id="299" r:id="rId16"/>
    <p:sldId id="270" r:id="rId17"/>
    <p:sldId id="271" r:id="rId18"/>
    <p:sldId id="272" r:id="rId19"/>
    <p:sldId id="273" r:id="rId20"/>
    <p:sldId id="300" r:id="rId21"/>
    <p:sldId id="311" r:id="rId22"/>
    <p:sldId id="276" r:id="rId23"/>
    <p:sldId id="274" r:id="rId24"/>
    <p:sldId id="310" r:id="rId25"/>
    <p:sldId id="278" r:id="rId26"/>
    <p:sldId id="279" r:id="rId27"/>
    <p:sldId id="280" r:id="rId28"/>
    <p:sldId id="281" r:id="rId29"/>
    <p:sldId id="282" r:id="rId30"/>
    <p:sldId id="326" r:id="rId31"/>
    <p:sldId id="312" r:id="rId32"/>
    <p:sldId id="283" r:id="rId33"/>
    <p:sldId id="284" r:id="rId34"/>
    <p:sldId id="304" r:id="rId35"/>
    <p:sldId id="305" r:id="rId36"/>
    <p:sldId id="327" r:id="rId37"/>
    <p:sldId id="313" r:id="rId38"/>
    <p:sldId id="306" r:id="rId39"/>
    <p:sldId id="308" r:id="rId40"/>
    <p:sldId id="320" r:id="rId41"/>
    <p:sldId id="321" r:id="rId42"/>
    <p:sldId id="322" r:id="rId43"/>
    <p:sldId id="331" r:id="rId44"/>
    <p:sldId id="329" r:id="rId45"/>
    <p:sldId id="319" r:id="rId46"/>
    <p:sldId id="334" r:id="rId47"/>
    <p:sldId id="333" r:id="rId48"/>
    <p:sldId id="314" r:id="rId49"/>
    <p:sldId id="315" r:id="rId50"/>
    <p:sldId id="316" r:id="rId51"/>
    <p:sldId id="317" r:id="rId52"/>
    <p:sldId id="318" r:id="rId53"/>
    <p:sldId id="297" r:id="rId54"/>
    <p:sldId id="330" r:id="rId55"/>
    <p:sldId id="298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24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F0D93D8-0453-40D5-B690-7D3A54E26B7C}" type="datetimeFigureOut">
              <a:rPr lang="en-US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00D0088-3A47-46C2-BCB3-27B247BC7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E769306-0E3B-43C8-AF27-C9EDAD639A2F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04AB026-4F10-491F-BB34-0C8082DA007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zh-CN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F61C73-A493-4D65-B848-95B6B78D3BEE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zh-CN"/>
          </a:p>
        </p:txBody>
      </p:sp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3789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0EF7472-FBE7-46AD-A888-2FC20E12B74F}" type="slidenum">
              <a:rPr lang="en-US" altLang="zh-CN" sz="1200"/>
              <a:pPr algn="r"/>
              <a:t>18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27691E-3A1C-4FDA-A60E-6FA5A22A8850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zh-CN"/>
          </a:p>
        </p:txBody>
      </p:sp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D12EF3AB-869D-403A-9033-DA140EC4B83C}" type="slidenum">
              <a:rPr lang="en-US" altLang="zh-CN" sz="1200"/>
              <a:pPr algn="r"/>
              <a:t>19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F261E6-2617-4A0F-B790-05443C0BE70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zh-CN"/>
          </a:p>
        </p:txBody>
      </p:sp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CA6B07-7101-4633-9B4B-E2B64B02BCCC}" type="slidenum">
              <a:rPr lang="en-US" altLang="zh-CN" sz="1200"/>
              <a:pPr algn="r"/>
              <a:t>22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D2807DA-7815-47DF-A52B-FD6B0AEFB3B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32</a:t>
            </a:fld>
            <a:endParaRPr lang="en-US" altLang="zh-CN"/>
          </a:p>
        </p:txBody>
      </p:sp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5300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0173AC1-1C71-483C-A3D5-416D2F4BD1DA}" type="slidenum">
              <a:rPr lang="en-US" altLang="zh-CN" sz="1200"/>
              <a:pPr algn="r"/>
              <a:t>32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263D73-3D85-4CBA-9AE2-39BB6D307204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33</a:t>
            </a:fld>
            <a:endParaRPr lang="en-US" altLang="zh-CN"/>
          </a:p>
        </p:txBody>
      </p:sp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573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23F60FB-D230-448C-A78C-5304D01E98FB}" type="slidenum">
              <a:rPr lang="en-US" altLang="zh-CN" sz="1200"/>
              <a:pPr algn="r"/>
              <a:t>33</a:t>
            </a:fld>
            <a:endParaRPr lang="en-US" altLang="zh-CN" sz="12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F20624-4D74-43AB-AE73-F512CF159EF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 altLang="zh-CN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CF6238-0B6B-455D-B1C8-7797592744EF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en-US" altLang="zh-CN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32E9CC-4137-4118-99AB-BABC3059C2C1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 altLang="zh-CN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BED87CB-34B0-4F71-B067-A06474BFE948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6593D6-64B6-476D-9256-7689C517A559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88A48F-2271-423E-B223-5326DFA02D9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8512B4-833D-43B9-A1C4-03257623B8DB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42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CF4B8F-E192-4629-8505-5A32DB77D415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F31B68-30D5-496E-A0B4-166B3C2DE1D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 altLang="zh-CN"/>
          </a:p>
        </p:txBody>
      </p:sp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83D190F-E4E0-43C6-890D-5808EA6707D5}" type="slidenum">
              <a:rPr lang="en-US" altLang="zh-CN" sz="1200"/>
              <a:pPr algn="r"/>
              <a:t>52</a:t>
            </a:fld>
            <a:endParaRPr lang="en-US" altLang="zh-CN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0563"/>
            <a:ext cx="4557712" cy="34178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1225" y="4343400"/>
            <a:ext cx="5033963" cy="4114800"/>
          </a:xfrm>
          <a:noFill/>
        </p:spPr>
        <p:txBody>
          <a:bodyPr wrap="square" lIns="90055" tIns="45028" rIns="90055" bIns="45028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62CB9B-464C-44BA-A41F-8D14873CD072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en-US" altLang="zh-CN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0D0088-3A47-46C2-BCB3-27B247BC70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5B65DD-CF9A-46DD-A57E-7F9806331F33}" type="slidenum">
              <a:rPr lang="en-US" altLang="zh-CN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zh-CN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1C3CD-A5E8-44EC-AFE7-E6168676A059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CF170-37BD-49C0-AE94-05E496C8D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B88C9-4B05-4FA6-A467-F20849047642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CD28B-D76D-46A4-AF36-CC24D2BC3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531C-8566-4847-96A5-F6B78F9799A0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022CD-A7F7-49DA-BE22-C29F21151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4E2F18-77CF-454C-ADC9-64DBFFC6E70F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1F205-FD8D-4492-8AF7-30DFC59F7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82FE-5134-4B99-BB65-E9E245CD50F0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57225-765D-482C-B1FA-13ED316D9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BAFF-BF50-417E-A2BF-98FF6159AF2D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12A5-A87F-4549-82D4-B3E74EC4D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C43F-BFB6-4C6E-8938-78E1DA636E1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40809-5682-4875-8D33-7EE92D4DF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3440B-CEF1-4EBD-9BC2-F2070DAD651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CF652-775D-4807-AD8A-D1323C3F4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0C25-0720-45CC-8DF3-960AFC24BE7F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0E53-5292-4857-BCAE-2835A4E7C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1E2E6-267A-4E14-8E1D-E1701B9AD042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3771-8811-401C-9622-D2A77A40C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ADD90-21FE-4E3E-87B7-381095B55CAB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F732D-5199-4980-9E04-93C327BD7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B315-5041-46C5-B0C5-E1DED9E38118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774D4-1A24-4359-8655-F60E6FCB3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A44AAE-2B02-4445-AB6B-5C00D7E0A1C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226DD59-649E-46BE-A9B2-3B87199C0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pplications_(computing)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omputer_hardware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pplication_programming_interfac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System_call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FF069-D3EA-4AA9-AEE7-0902E0F63163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9088" y="841375"/>
            <a:ext cx="8472487" cy="2660650"/>
          </a:xfrm>
        </p:spPr>
        <p:txBody>
          <a:bodyPr/>
          <a:lstStyle/>
          <a:p>
            <a:r>
              <a:rPr lang="en-US" altLang="zh-CN" sz="3600" b="1" dirty="0" smtClean="0"/>
              <a:t>Topic 3 – II 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>Program Execution Model vs. OS Model –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>Fine-Grain Case </a:t>
            </a:r>
            <a:r>
              <a:rPr lang="en-US" altLang="zh-CN" sz="3600" b="1" dirty="0" smtClean="0"/>
              <a:t>Studies</a:t>
            </a:r>
            <a:endParaRPr lang="en-US" altLang="zh-CN" sz="4000" b="1" i="1" dirty="0" smtClean="0">
              <a:solidFill>
                <a:srgbClr val="0044A8"/>
              </a:solidFill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2209800"/>
          </a:xfrm>
        </p:spPr>
        <p:txBody>
          <a:bodyPr/>
          <a:lstStyle/>
          <a:p>
            <a:r>
              <a:rPr lang="en-US" altLang="zh-CN" sz="2800" b="1" dirty="0" err="1" smtClean="0">
                <a:solidFill>
                  <a:schemeClr val="tx2"/>
                </a:solidFill>
                <a:latin typeface="Arial" charset="0"/>
              </a:rPr>
              <a:t>Guang</a:t>
            </a:r>
            <a:r>
              <a:rPr lang="en-US" altLang="zh-CN" sz="2800" b="1" dirty="0" smtClean="0">
                <a:solidFill>
                  <a:schemeClr val="tx2"/>
                </a:solidFill>
                <a:latin typeface="Arial" charset="0"/>
              </a:rPr>
              <a:t> R. </a:t>
            </a:r>
            <a:r>
              <a:rPr lang="en-US" altLang="zh-CN" sz="2800" b="1" dirty="0" err="1" smtClean="0">
                <a:solidFill>
                  <a:schemeClr val="tx2"/>
                </a:solidFill>
                <a:latin typeface="Arial" charset="0"/>
              </a:rPr>
              <a:t>Gao</a:t>
            </a:r>
            <a:endParaRPr lang="en-US" altLang="zh-CN" sz="2800" b="1" dirty="0" smtClean="0">
              <a:solidFill>
                <a:schemeClr val="tx2"/>
              </a:solidFill>
              <a:latin typeface="Arial" charset="0"/>
            </a:endParaRPr>
          </a:p>
          <a:p>
            <a:r>
              <a:rPr lang="en-US" altLang="zh-CN" sz="2000" b="1" dirty="0" smtClean="0">
                <a:solidFill>
                  <a:schemeClr val="tx2"/>
                </a:solidFill>
                <a:latin typeface="Arial" charset="0"/>
              </a:rPr>
              <a:t>ACM Fellow and IEEE Fellow</a:t>
            </a:r>
          </a:p>
          <a:p>
            <a:r>
              <a:rPr lang="en-US" altLang="zh-CN" sz="1800" b="1" dirty="0" smtClean="0">
                <a:solidFill>
                  <a:schemeClr val="tx2"/>
                </a:solidFill>
                <a:latin typeface="Arial" charset="0"/>
              </a:rPr>
              <a:t>Endowed Distinguished Professor</a:t>
            </a:r>
          </a:p>
          <a:p>
            <a:r>
              <a:rPr lang="en-US" altLang="zh-CN" sz="1800" b="1" dirty="0" smtClean="0">
                <a:solidFill>
                  <a:schemeClr val="tx2"/>
                </a:solidFill>
                <a:latin typeface="Arial" charset="0"/>
              </a:rPr>
              <a:t>Electrical &amp; Computer Engineering</a:t>
            </a:r>
          </a:p>
          <a:p>
            <a:r>
              <a:rPr lang="en-US" altLang="zh-CN" sz="1800" b="1" dirty="0" smtClean="0">
                <a:solidFill>
                  <a:schemeClr val="tx2"/>
                </a:solidFill>
                <a:latin typeface="Arial" charset="0"/>
              </a:rPr>
              <a:t>University of Delaware</a:t>
            </a:r>
          </a:p>
          <a:p>
            <a:r>
              <a:rPr lang="en-US" altLang="zh-CN" sz="1800" u="sng" dirty="0" smtClean="0">
                <a:solidFill>
                  <a:schemeClr val="tx2"/>
                </a:solidFill>
                <a:latin typeface="Arial" charset="0"/>
              </a:rPr>
              <a:t>ggao@capsl.udel.edu</a:t>
            </a:r>
          </a:p>
          <a:p>
            <a:endParaRPr lang="en-US" altLang="zh-CN" sz="18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5D4314B-1CDC-4F92-8501-641FAD7C9F08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Two Basic Functions of Modern OS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zh-CN" b="1" smtClean="0"/>
              <a:t>Function 1</a:t>
            </a:r>
            <a:r>
              <a:rPr lang="en-US" altLang="zh-CN" smtClean="0"/>
              <a:t>:  Extending the Machine (or virtual machine)  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    Purpose: Make the machine </a:t>
            </a:r>
            <a:r>
              <a:rPr lang="en-US" altLang="zh-CN" i="1" smtClean="0">
                <a:solidFill>
                  <a:srgbClr val="FF0000"/>
                </a:solidFill>
              </a:rPr>
              <a:t>easier</a:t>
            </a:r>
            <a:r>
              <a:rPr lang="en-US" altLang="zh-CN" i="1" smtClean="0"/>
              <a:t> </a:t>
            </a:r>
            <a:r>
              <a:rPr lang="en-US" altLang="zh-CN" smtClean="0"/>
              <a:t>to program (e.g. through </a:t>
            </a:r>
            <a:r>
              <a:rPr lang="en-US" altLang="zh-CN" i="1" smtClean="0"/>
              <a:t>system calls</a:t>
            </a:r>
            <a:r>
              <a:rPr lang="en-US" altLang="zh-CN" smtClean="0"/>
              <a:t>)               </a:t>
            </a:r>
          </a:p>
          <a:p>
            <a:r>
              <a:rPr lang="en-US" altLang="zh-CN" b="1" smtClean="0"/>
              <a:t>Function 2</a:t>
            </a:r>
            <a:r>
              <a:rPr lang="en-US" altLang="zh-CN" smtClean="0"/>
              <a:t>:  Managing the Resources</a:t>
            </a:r>
          </a:p>
          <a:p>
            <a:pPr>
              <a:buFont typeface="Arial" charset="0"/>
              <a:buNone/>
            </a:pPr>
            <a:r>
              <a:rPr lang="en-US" altLang="zh-CN" smtClean="0"/>
              <a:t>    Purpose: Provide an </a:t>
            </a:r>
            <a:r>
              <a:rPr lang="en-US" altLang="zh-CN" i="1" smtClean="0">
                <a:solidFill>
                  <a:srgbClr val="FF0000"/>
                </a:solidFill>
              </a:rPr>
              <a:t>orderly and controlled </a:t>
            </a:r>
            <a:r>
              <a:rPr lang="en-US" altLang="zh-CN" smtClean="0"/>
              <a:t>allocation of resources to various programs competing for them.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7C39A6D-CD1C-4ED9-BA3C-BE575D5C903B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86D792-387F-4870-BE7F-D699E151B8F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3733800" y="5791200"/>
            <a:ext cx="49895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buFontTx/>
              <a:buAutoNum type="alphaUcPeriod"/>
            </a:pPr>
            <a:r>
              <a:rPr lang="en-US" altLang="zh-CN" sz="2000" b="1" dirty="0" err="1">
                <a:latin typeface="Calibri" pitchFamily="34" charset="0"/>
              </a:rPr>
              <a:t>Tanenbaum</a:t>
            </a:r>
            <a:r>
              <a:rPr lang="en-US" altLang="zh-CN" sz="2000" b="1" dirty="0">
                <a:latin typeface="Calibri" pitchFamily="34" charset="0"/>
              </a:rPr>
              <a:t>: Modern Operating Systems,</a:t>
            </a:r>
          </a:p>
          <a:p>
            <a:pPr marL="457200" indent="-457200"/>
            <a:r>
              <a:rPr lang="en-US" altLang="zh-CN" sz="2000" b="1" dirty="0">
                <a:latin typeface="Calibri" pitchFamily="34" charset="0"/>
              </a:rPr>
              <a:t>      second ed.,  2002]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 rot="5400000">
            <a:off x="1293813" y="3733800"/>
            <a:ext cx="6249988" cy="1587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43275" y="3144838"/>
            <a:ext cx="2295525" cy="4048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Instruction Scheduling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2800" y="1609725"/>
            <a:ext cx="2290763" cy="40481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Register allocation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352800" y="4516438"/>
            <a:ext cx="2286000" cy="404812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>
                <a:latin typeface="Calibri" pitchFamily="34" charset="0"/>
              </a:rPr>
              <a:t>Branch Prediction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76600" y="5659438"/>
            <a:ext cx="2362200" cy="40481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>
                <a:latin typeface="Calibri" pitchFamily="34" charset="0"/>
              </a:rPr>
              <a:t>Control Speculation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95600" y="771525"/>
            <a:ext cx="3124200" cy="6794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Process Management &amp; Services (e.g. CPU Scheduling)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95600" y="2219325"/>
            <a:ext cx="3124200" cy="6794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Memory Management &amp; Services (e.g. Virtual Memory)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95600" y="3743325"/>
            <a:ext cx="3124200" cy="67945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I/O Management &amp; Services (e.g. Device Drivers)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67138" y="6269038"/>
            <a:ext cx="1357312" cy="4048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File Systems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65450" y="5049838"/>
            <a:ext cx="3011488" cy="404812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Protection &amp; Security Services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28600" y="685800"/>
            <a:ext cx="2362200" cy="9413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/>
              <a:t>Which services / functions a traditional OS has 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72200" y="5495925"/>
            <a:ext cx="2819400" cy="941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/>
              <a:t>Which services / functions do not belong to traditional OS ?</a:t>
            </a:r>
          </a:p>
        </p:txBody>
      </p:sp>
      <p:sp>
        <p:nvSpPr>
          <p:cNvPr id="28688" name="WordArt 16"/>
          <p:cNvSpPr>
            <a:spLocks noChangeArrowheads="1" noChangeShapeType="1" noTextEdit="1"/>
          </p:cNvSpPr>
          <p:nvPr/>
        </p:nvSpPr>
        <p:spPr bwMode="auto">
          <a:xfrm>
            <a:off x="1905000" y="152400"/>
            <a:ext cx="5334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Traditional </a:t>
            </a:r>
            <a:r>
              <a:rPr lang="en-US" altLang="zh-CN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宋体"/>
                <a:ea typeface="宋体"/>
              </a:rPr>
              <a:t>OS Functions</a:t>
            </a:r>
            <a:endParaRPr lang="zh-CN" altLang="en-US" sz="3600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宋体"/>
              <a:ea typeface="宋体"/>
            </a:endParaRP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326728-1616-4EFB-B459-2BF6F004E96D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CC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FF99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-0.29583 0.16412 " pathEditMode="relative" rAng="0" ptsTypes="AA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8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48148E-6 L -0.29948 0.08634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4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296 -0.00116 " pathEditMode="relative" rAng="0" ptsTypes="AA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-1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L -0.29722 -0.03958 " pathEditMode="relative" rAng="0" ptsTypes="AA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9" y="-20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28611 -0.07292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3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0.33316 0.07315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" y="37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33333E-6 L 0.33403 -0.03958 " pathEditMode="relative" rAng="0" ptsTypes="AA">
                                      <p:cBhvr>
                                        <p:cTn id="7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-20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33333 -0.13958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-7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75 -0.19514 " pathEditMode="relative" rAng="0" ptsTypes="AA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Operating System Services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Process management/services</a:t>
            </a:r>
          </a:p>
          <a:p>
            <a:pPr lvl="1"/>
            <a:r>
              <a:rPr lang="en-US" altLang="zh-CN" smtClean="0"/>
              <a:t>CPU scheduling</a:t>
            </a:r>
          </a:p>
          <a:p>
            <a:r>
              <a:rPr lang="en-US" altLang="zh-CN" smtClean="0"/>
              <a:t>Memory management/services</a:t>
            </a:r>
          </a:p>
          <a:p>
            <a:pPr lvl="1"/>
            <a:r>
              <a:rPr lang="en-US" altLang="zh-CN" smtClean="0"/>
              <a:t>Virtual memory </a:t>
            </a:r>
          </a:p>
          <a:p>
            <a:r>
              <a:rPr lang="en-US" altLang="zh-CN" smtClean="0"/>
              <a:t>I/O management/services</a:t>
            </a:r>
          </a:p>
          <a:p>
            <a:pPr lvl="1"/>
            <a:r>
              <a:rPr lang="en-US" altLang="zh-CN" smtClean="0"/>
              <a:t>Device drivers</a:t>
            </a:r>
          </a:p>
          <a:p>
            <a:r>
              <a:rPr lang="en-US" altLang="zh-CN" smtClean="0"/>
              <a:t>File Systems</a:t>
            </a:r>
          </a:p>
          <a:p>
            <a:r>
              <a:rPr lang="en-US" altLang="zh-CN" smtClean="0"/>
              <a:t>Protection/security services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905CC5-ACBF-423B-AFFC-3656726E9FE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42F508-C80D-48D0-AAA6-0879981C5F0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512175" cy="1139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Functions Do Not Belong To A Classical OS?</a:t>
            </a:r>
            <a:endParaRPr lang="en-US" sz="4000" b="1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In sequential processors/cores, the OS does not do (or interfere with) </a:t>
            </a:r>
          </a:p>
          <a:p>
            <a:pPr lvl="1"/>
            <a:r>
              <a:rPr lang="en-US" altLang="zh-CN" smtClean="0"/>
              <a:t>Instruction scheduling</a:t>
            </a:r>
          </a:p>
          <a:p>
            <a:pPr lvl="1"/>
            <a:r>
              <a:rPr lang="en-US" altLang="zh-CN" smtClean="0"/>
              <a:t>Register allocation</a:t>
            </a:r>
          </a:p>
          <a:p>
            <a:pPr lvl="1"/>
            <a:r>
              <a:rPr lang="en-US" altLang="zh-CN" smtClean="0"/>
              <a:t>Branch prediction</a:t>
            </a:r>
          </a:p>
          <a:p>
            <a:pPr lvl="1"/>
            <a:r>
              <a:rPr lang="en-US" altLang="zh-CN" smtClean="0"/>
              <a:t>Control speculation</a:t>
            </a:r>
          </a:p>
          <a:p>
            <a:pPr lvl="1"/>
            <a:r>
              <a:rPr lang="en-US" altLang="zh-CN" smtClean="0"/>
              <a:t>Etc …</a:t>
            </a:r>
          </a:p>
          <a:p>
            <a:r>
              <a:rPr lang="en-US" altLang="zh-CN" smtClean="0"/>
              <a:t>But Why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0328DED-645B-4511-9927-3F2E82B1326E}" type="datetime1">
              <a:rPr lang="en-US" smtClean="0"/>
              <a:pPr>
                <a:defRPr/>
              </a:pPr>
              <a:t>11/9/2010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DE3ED-AB6E-42C0-835D-98BE549B534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261938" y="277813"/>
            <a:ext cx="8678862" cy="5586412"/>
          </a:xfrm>
        </p:spPr>
        <p:txBody>
          <a:bodyPr/>
          <a:lstStyle/>
          <a:p>
            <a:r>
              <a:rPr lang="en-US" altLang="zh-CN" sz="6000" b="1" smtClean="0"/>
              <a:t>How About OS in </a:t>
            </a:r>
            <a:br>
              <a:rPr lang="en-US" altLang="zh-CN" sz="6000" b="1" smtClean="0"/>
            </a:br>
            <a:r>
              <a:rPr lang="en-US" altLang="zh-CN" sz="6000" b="1" smtClean="0"/>
              <a:t>Many-Core Era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CA4DD4B-F2F9-4038-BC65-6A3F86B7870E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05B3FB-3FF3-49CC-B479-686C549E0D4D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26043-7A64-4A20-8E6E-2A8ED957685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Outline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Introduction: Multi-Core Era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Role of  Traditional OS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solidFill>
                  <a:srgbClr val="FF0000"/>
                </a:solidFill>
                <a:latin typeface="Arial" charset="0"/>
                <a:ea typeface="PMingLiU" pitchFamily="18" charset="-120"/>
              </a:rPr>
              <a:t>The New Era:  Challenges and Opportunities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Go Beyond the Traditional OS Shadow – Exploitation of Parallel Execution Models 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Case Studies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Remarks on Related Work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Summary</a:t>
            </a:r>
            <a:endParaRPr lang="zh-TW" altLang="en-US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BAEB3AA-80A5-4BBA-A052-2A5CAC4948D3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 descr="250px-Operating_system_place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25" y="1495425"/>
            <a:ext cx="334645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TextBox 2"/>
          <p:cNvSpPr txBox="1">
            <a:spLocks noChangeArrowheads="1"/>
          </p:cNvSpPr>
          <p:nvPr/>
        </p:nvSpPr>
        <p:spPr bwMode="auto">
          <a:xfrm>
            <a:off x="1219200" y="392113"/>
            <a:ext cx="7686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i="1">
                <a:latin typeface="Calibri" pitchFamily="34" charset="0"/>
              </a:rPr>
              <a:t>Conceptual Role of OS – Revist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A104E16-6B9E-4955-A642-0D168655A15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D4BE90-3066-4383-9EA6-4B6FE32749C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Questions ?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r>
              <a:rPr lang="en-US" altLang="zh-CN" smtClean="0"/>
              <a:t>Should OS directly manage user threads ?</a:t>
            </a:r>
          </a:p>
          <a:p>
            <a:r>
              <a:rPr lang="en-US" altLang="zh-CN" smtClean="0"/>
              <a:t>Should OS directly manage  inter-thread synchronization/communication ?</a:t>
            </a:r>
          </a:p>
          <a:p>
            <a:r>
              <a:rPr lang="en-US" altLang="zh-CN" smtClean="0"/>
              <a:t>Should OS dictates shared memory semantics of a multi-thread programs ? (consistency model, etc.)</a:t>
            </a:r>
          </a:p>
          <a:p>
            <a:r>
              <a:rPr lang="en-US" altLang="zh-CN" smtClean="0"/>
              <a:t>Should OS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2E6D337-61A6-48AB-8B88-E2E1822442F9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C1CE0-7F64-43EE-9CAB-2F77049AAA6F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5D849C-47DF-4244-B66C-027F336DF53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6867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Times New Roman" pitchFamily="18" charset="0"/>
              </a:rPr>
              <a:t>I</a:t>
            </a:r>
          </a:p>
        </p:txBody>
      </p:sp>
      <p:sp>
        <p:nvSpPr>
          <p:cNvPr id="36868" name="Slide Number Placeholder 5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4903C5BF-4C3C-4DBD-9A1D-E14ED84ABA21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18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8229600" cy="1139825"/>
          </a:xfrm>
        </p:spPr>
        <p:txBody>
          <a:bodyPr lIns="91380" tIns="45692" rIns="91380" bIns="45692"/>
          <a:lstStyle/>
          <a:p>
            <a:r>
              <a:rPr lang="en-US" altLang="zh-CN" sz="4000" b="1" smtClean="0"/>
              <a:t>Terminology Clarification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14550"/>
            <a:ext cx="8229600" cy="3581400"/>
          </a:xfrm>
        </p:spPr>
        <p:txBody>
          <a:bodyPr lIns="91380" tIns="45692" rIns="91380" bIns="45692"/>
          <a:lstStyle/>
          <a:p>
            <a:r>
              <a:rPr lang="en-US" altLang="zh-CN" sz="2800" smtClean="0"/>
              <a:t>Parallel Model of Computation</a:t>
            </a:r>
          </a:p>
          <a:p>
            <a:pPr lvl="1"/>
            <a:r>
              <a:rPr lang="en-US" altLang="zh-CN" smtClean="0"/>
              <a:t>Parallel Models for Algorithm Designers</a:t>
            </a:r>
          </a:p>
          <a:p>
            <a:pPr lvl="1"/>
            <a:r>
              <a:rPr lang="en-US" altLang="zh-CN" smtClean="0">
                <a:solidFill>
                  <a:srgbClr val="FF0000"/>
                </a:solidFill>
              </a:rPr>
              <a:t>Parallel Models for System Designers</a:t>
            </a:r>
          </a:p>
          <a:p>
            <a:pPr lvl="2"/>
            <a:r>
              <a:rPr lang="en-US" altLang="zh-CN" sz="2800" smtClean="0"/>
              <a:t>Parallel Programming Models</a:t>
            </a:r>
          </a:p>
          <a:p>
            <a:pPr lvl="2"/>
            <a:r>
              <a:rPr lang="en-US" altLang="zh-CN" sz="2800" smtClean="0">
                <a:solidFill>
                  <a:srgbClr val="033AEB"/>
                </a:solidFill>
              </a:rPr>
              <a:t>Parallel Execution Models</a:t>
            </a:r>
          </a:p>
          <a:p>
            <a:pPr lvl="2"/>
            <a:r>
              <a:rPr lang="en-US" altLang="zh-CN" sz="2800" smtClean="0"/>
              <a:t>Parallel Architecture Models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33E6A94-8A50-4E73-A5E3-1CD2793F126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AA33D-4528-4528-B720-492F27F37D35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8915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endParaRPr lang="en-US" altLang="zh-CN" sz="1200">
              <a:solidFill>
                <a:srgbClr val="3399FF"/>
              </a:solidFill>
              <a:latin typeface="Times New Roman" pitchFamily="18" charset="0"/>
            </a:endParaRPr>
          </a:p>
        </p:txBody>
      </p:sp>
      <p:sp>
        <p:nvSpPr>
          <p:cNvPr id="38916" name="Slide Number Placeholder 5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68873723-F4BF-400F-869D-8988DB572E1A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19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1853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1380" tIns="45692" rIns="91380" bIns="45692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/>
              <a:t>What Does Program Execution Model (PXM) Mean ?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lIns="91380" tIns="45692" rIns="91380" bIns="45692"/>
          <a:lstStyle/>
          <a:p>
            <a:r>
              <a:rPr lang="en-US" altLang="zh-CN" sz="2800" smtClean="0"/>
              <a:t>In the context of this talk, </a:t>
            </a:r>
          </a:p>
          <a:p>
            <a:pPr>
              <a:buFont typeface="Wingdings" pitchFamily="2" charset="2"/>
              <a:buNone/>
            </a:pPr>
            <a:r>
              <a:rPr lang="en-US" altLang="zh-CN" sz="2800" i="1" smtClean="0"/>
              <a:t>    The program execution model (PXM) is the </a:t>
            </a:r>
            <a:r>
              <a:rPr lang="en-US" altLang="zh-CN" sz="2800" i="1" smtClean="0">
                <a:solidFill>
                  <a:srgbClr val="0070C0"/>
                </a:solidFill>
              </a:rPr>
              <a:t>basic abstraction of the underlying system architecture upon which our programming model, compilation strategy, runtime system, and other software components are developed</a:t>
            </a:r>
            <a:r>
              <a:rPr lang="en-US" altLang="zh-CN" sz="2800" smtClean="0">
                <a:solidFill>
                  <a:srgbClr val="0070C0"/>
                </a:solidFill>
              </a:rPr>
              <a:t>. </a:t>
            </a:r>
            <a:r>
              <a:rPr lang="en-US" altLang="zh-CN" sz="2800" smtClean="0"/>
              <a:t> The PXM (and its API) serves as </a:t>
            </a:r>
            <a:r>
              <a:rPr lang="en-US" altLang="zh-CN" sz="2800" i="1" smtClean="0"/>
              <a:t>an interface between the architecture and the software</a:t>
            </a:r>
            <a:r>
              <a:rPr lang="en-US" altLang="zh-CN" sz="2800" smtClean="0"/>
              <a:t>.</a:t>
            </a:r>
          </a:p>
          <a:p>
            <a:endParaRPr lang="en-US" altLang="zh-CN" sz="2400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719D292-A72C-4C80-8E1A-D7DFEA93B453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A5C79-EC09-4FCA-A1FF-8803238B6A0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Outline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solidFill>
                  <a:srgbClr val="FF0000"/>
                </a:solidFill>
                <a:latin typeface="Arial" charset="0"/>
                <a:ea typeface="PMingLiU" pitchFamily="18" charset="-120"/>
              </a:rPr>
              <a:t>Introduction: Multit-Core Era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Role of  Traditional OS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New Era:  Challenges and Opportunities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Go Beyond the Traditional OS Shadow – Exploitation of Parallel Execution Models 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Case Studies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Remarks on Related Work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Summary</a:t>
            </a:r>
            <a:endParaRPr lang="zh-TW" altLang="en-US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3F2FFF3-CF59-434E-8CA8-41D9565FC70D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Overall Statements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A challenge with current parallel compuing systems is that they are developed based on sequential models of computation that cannot utilize parallelism. </a:t>
            </a:r>
            <a:r>
              <a:rPr lang="en-US" altLang="zh-CN" i="1" smtClean="0">
                <a:solidFill>
                  <a:srgbClr val="FF0000"/>
                </a:solidFill>
              </a:rPr>
              <a:t>An execution model is needed that enables the programmer to perceive the system as a unified and naturally parallel computer system.</a:t>
            </a:r>
            <a:endParaRPr lang="en-US" altLang="zh-CN" i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D2ACC5-8D3C-4645-892B-F148605E425F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645DF5-41BE-4B00-A26B-016866264E3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Outline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Introduction: Multi-Core Era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Role of  Traditional OS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New Era:  Challenges and Opportunities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Go Beyond the Traditional OS Shadow – Exploitation of Parallel Execution Models 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solidFill>
                  <a:srgbClr val="FF0000"/>
                </a:solidFill>
                <a:latin typeface="Arial" charset="0"/>
              </a:rPr>
              <a:t>Case Studies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Remarks on Related Work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Summary</a:t>
            </a:r>
            <a:endParaRPr lang="zh-TW" altLang="en-US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195B0E2-9E98-47E5-AAE0-2C50E9844C0A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38AE8-BCE3-41E4-81A9-99ED6A913CDC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189442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What is A Shared Memory Execution Model?</a:t>
            </a:r>
          </a:p>
        </p:txBody>
      </p:sp>
      <p:sp>
        <p:nvSpPr>
          <p:cNvPr id="43012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endParaRPr lang="en-US" altLang="zh-CN" sz="1200">
              <a:solidFill>
                <a:srgbClr val="3399FF"/>
              </a:solidFill>
              <a:latin typeface="Times New Roman" pitchFamily="18" charset="0"/>
            </a:endParaRPr>
          </a:p>
        </p:txBody>
      </p:sp>
      <p:sp>
        <p:nvSpPr>
          <p:cNvPr id="43013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4B63E5D8-D9B3-4C77-BC36-C1B7DF7EB9EE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22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43014" name="Group 22"/>
          <p:cNvGrpSpPr>
            <a:grpSpLocks/>
          </p:cNvGrpSpPr>
          <p:nvPr/>
        </p:nvGrpSpPr>
        <p:grpSpPr bwMode="auto">
          <a:xfrm>
            <a:off x="381000" y="2286000"/>
            <a:ext cx="8382000" cy="3276600"/>
            <a:chOff x="228600" y="2590800"/>
            <a:chExt cx="8991600" cy="3276600"/>
          </a:xfrm>
        </p:grpSpPr>
        <p:grpSp>
          <p:nvGrpSpPr>
            <p:cNvPr id="43018" name="Group 18"/>
            <p:cNvGrpSpPr>
              <a:grpSpLocks/>
            </p:cNvGrpSpPr>
            <p:nvPr/>
          </p:nvGrpSpPr>
          <p:grpSpPr bwMode="auto">
            <a:xfrm>
              <a:off x="3581400" y="3276600"/>
              <a:ext cx="2262819" cy="2133600"/>
              <a:chOff x="3614988" y="2819400"/>
              <a:chExt cx="2262819" cy="2133600"/>
            </a:xfrm>
          </p:grpSpPr>
          <p:sp>
            <p:nvSpPr>
              <p:cNvPr id="43022" name="Rectangle 15"/>
              <p:cNvSpPr>
                <a:spLocks noChangeArrowheads="1"/>
              </p:cNvSpPr>
              <p:nvPr/>
            </p:nvSpPr>
            <p:spPr bwMode="auto">
              <a:xfrm rot="-2261238">
                <a:off x="3614988" y="4187497"/>
                <a:ext cx="1295400" cy="152400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/>
              </a:p>
            </p:txBody>
          </p:sp>
          <p:sp>
            <p:nvSpPr>
              <p:cNvPr id="43023" name="Rectangle 16"/>
              <p:cNvSpPr>
                <a:spLocks noChangeArrowheads="1"/>
              </p:cNvSpPr>
              <p:nvPr/>
            </p:nvSpPr>
            <p:spPr bwMode="auto">
              <a:xfrm rot="-8786972">
                <a:off x="4582407" y="4155271"/>
                <a:ext cx="1295400" cy="152400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/>
              </a:p>
            </p:txBody>
          </p:sp>
          <p:sp>
            <p:nvSpPr>
              <p:cNvPr id="43024" name="Rectangle 17"/>
              <p:cNvSpPr>
                <a:spLocks noChangeArrowheads="1"/>
              </p:cNvSpPr>
              <p:nvPr/>
            </p:nvSpPr>
            <p:spPr bwMode="auto">
              <a:xfrm rot="5400000">
                <a:off x="4076700" y="3390900"/>
                <a:ext cx="1295400" cy="152400"/>
              </a:xfrm>
              <a:prstGeom prst="rect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/>
              </a:p>
            </p:txBody>
          </p:sp>
          <p:sp>
            <p:nvSpPr>
              <p:cNvPr id="43025" name="Flowchart: Merge 14"/>
              <p:cNvSpPr>
                <a:spLocks noChangeArrowheads="1"/>
              </p:cNvSpPr>
              <p:nvPr/>
            </p:nvSpPr>
            <p:spPr bwMode="auto">
              <a:xfrm>
                <a:off x="3810000" y="3505200"/>
                <a:ext cx="1828800" cy="1447800"/>
              </a:xfrm>
              <a:prstGeom prst="flowChartMerg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altLang="zh-CN"/>
              </a:p>
            </p:txBody>
          </p:sp>
        </p:grpSp>
        <p:sp>
          <p:nvSpPr>
            <p:cNvPr id="20" name="Rectangle 19"/>
            <p:cNvSpPr/>
            <p:nvPr/>
          </p:nvSpPr>
          <p:spPr bwMode="auto">
            <a:xfrm>
              <a:off x="2793250" y="2590800"/>
              <a:ext cx="3811212" cy="990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i="1">
                  <a:solidFill>
                    <a:schemeClr val="tx1"/>
                  </a:solidFill>
                  <a:latin typeface="Arial" charset="0"/>
                </a:rPr>
                <a:t>Thread Model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A set of rules for creating, destroying and managing threads</a:t>
              </a:r>
              <a:endParaRPr lang="en-US" sz="10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228600" y="4876800"/>
              <a:ext cx="3809510" cy="990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Memory Model</a:t>
              </a:r>
              <a:endParaRPr lang="en-US" sz="2400" b="1">
                <a:solidFill>
                  <a:schemeClr val="tx1"/>
                </a:solidFill>
                <a:latin typeface="Arial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Dictate the ordering of memory operations</a:t>
              </a:r>
              <a:endParaRPr lang="en-US" sz="1000">
                <a:solidFill>
                  <a:schemeClr val="tx1"/>
                </a:solidFill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10691" y="4800600"/>
              <a:ext cx="3809509" cy="990600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i="1">
                  <a:solidFill>
                    <a:schemeClr val="tx1"/>
                  </a:solidFill>
                  <a:latin typeface="Arial" charset="0"/>
                </a:rPr>
                <a:t>Synchronization Model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>
                  <a:solidFill>
                    <a:srgbClr val="000000"/>
                  </a:solidFill>
                  <a:latin typeface="Times New Roman" pitchFamily="18" charset="0"/>
                </a:rPr>
                <a:t>Provide a set of mechanisms to protect from data races</a:t>
              </a:r>
              <a:endParaRPr lang="en-US" sz="100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886200" y="3810000"/>
            <a:ext cx="13509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</a:rPr>
              <a:t>Execution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ea typeface="+mn-ea"/>
              </a:rPr>
              <a:t>Model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143000" y="5867400"/>
            <a:ext cx="6629400" cy="457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solidFill>
                  <a:schemeClr val="tx1"/>
                </a:solidFill>
                <a:latin typeface="Arial" pitchFamily="34" charset="0"/>
              </a:rPr>
              <a:t>The Thread Virtual Machine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DEAAA4B-9747-4648-A593-247395FED77C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738313"/>
          </a:xfrm>
        </p:spPr>
        <p:txBody>
          <a:bodyPr/>
          <a:lstStyle/>
          <a:p>
            <a:r>
              <a:rPr lang="en-US" altLang="zh-CN" sz="3600" b="1" smtClean="0"/>
              <a:t>Case Studies of PXM</a:t>
            </a:r>
            <a:br>
              <a:rPr lang="en-US" altLang="zh-CN" sz="3600" b="1" smtClean="0"/>
            </a:br>
            <a:r>
              <a:rPr lang="en-US" altLang="zh-CN" sz="3600" b="1" smtClean="0"/>
              <a:t>for Parallel Computing Systems</a:t>
            </a:r>
            <a:endParaRPr lang="en-US" altLang="zh-CN" b="1" smtClean="0"/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558800" y="2438400"/>
            <a:ext cx="8229600" cy="4157663"/>
          </a:xfrm>
        </p:spPr>
        <p:txBody>
          <a:bodyPr/>
          <a:lstStyle/>
          <a:p>
            <a:r>
              <a:rPr lang="en-US" altLang="zh-CN" smtClean="0"/>
              <a:t>Dataflow Model  (1970s - )</a:t>
            </a:r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r>
              <a:rPr lang="en-US" altLang="zh-CN" smtClean="0"/>
              <a:t>EARTH Model (1988 - )</a:t>
            </a:r>
          </a:p>
          <a:p>
            <a:pPr>
              <a:buFont typeface="Wingdings" pitchFamily="2" charset="2"/>
              <a:buNone/>
            </a:pPr>
            <a:endParaRPr lang="en-US" altLang="zh-CN" smtClean="0"/>
          </a:p>
          <a:p>
            <a:r>
              <a:rPr lang="en-US" altLang="zh-CN" smtClean="0"/>
              <a:t>HTVM Model  (2000 - )</a:t>
            </a:r>
          </a:p>
          <a:p>
            <a:endParaRPr lang="en-US" altLang="zh-C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A10B41-BE03-411A-BB7E-E90E7EF44323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C8149-2798-4B03-A377-BDA703459323}" type="slidenum">
              <a:rPr lang="en-US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686800" cy="1143000"/>
          </a:xfrm>
        </p:spPr>
        <p:txBody>
          <a:bodyPr/>
          <a:lstStyle/>
          <a:p>
            <a:r>
              <a:rPr lang="en-US" altLang="zh-CN" sz="4800" b="1" smtClean="0"/>
              <a:t>CASE I:  </a:t>
            </a:r>
            <a:br>
              <a:rPr lang="en-US" altLang="zh-CN" sz="4800" b="1" smtClean="0"/>
            </a:br>
            <a:r>
              <a:rPr lang="en-US" altLang="zh-CN" sz="4800" b="1" smtClean="0"/>
              <a:t>The Dataflow Execution Model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8591F3E-EDB1-4BC3-88AF-2CE00D884B23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85546-173E-4E61-9ACA-4DB9D76DE56A}" type="slidenum">
              <a:rPr lang="en-US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3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6E038E-2129-4876-8840-0C5797789C86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47107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/>
          <a:lstStyle/>
          <a:p>
            <a:r>
              <a:rPr lang="en-US" altLang="zh-CN" sz="4000" b="1" smtClean="0"/>
              <a:t>Dataflow Model of Computation</a:t>
            </a:r>
          </a:p>
        </p:txBody>
      </p:sp>
      <p:sp>
        <p:nvSpPr>
          <p:cNvPr id="47108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47109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BCD8D05D-9CE6-4AEA-8197-30B612A154F7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25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47110" name="Group 24"/>
          <p:cNvGrpSpPr>
            <a:grpSpLocks/>
          </p:cNvGrpSpPr>
          <p:nvPr/>
        </p:nvGrpSpPr>
        <p:grpSpPr bwMode="auto">
          <a:xfrm>
            <a:off x="2971800" y="2819400"/>
            <a:ext cx="3505200" cy="2514600"/>
            <a:chOff x="2209800" y="2590800"/>
            <a:chExt cx="3505200" cy="2514600"/>
          </a:xfrm>
        </p:grpSpPr>
        <p:sp>
          <p:nvSpPr>
            <p:cNvPr id="6" name="Oval 5"/>
            <p:cNvSpPr/>
            <p:nvPr/>
          </p:nvSpPr>
          <p:spPr bwMode="auto">
            <a:xfrm>
              <a:off x="2743200" y="28194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47126" name="Straight Arrow Connector 9"/>
            <p:cNvCxnSpPr>
              <a:cxnSpLocks noChangeShapeType="1"/>
              <a:endCxn id="6" idx="1"/>
            </p:cNvCxnSpPr>
            <p:nvPr/>
          </p:nvCxnSpPr>
          <p:spPr bwMode="auto">
            <a:xfrm>
              <a:off x="2209800" y="25908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7127" name="Straight Arrow Connector 11"/>
            <p:cNvCxnSpPr>
              <a:cxnSpLocks noChangeShapeType="1"/>
              <a:endCxn id="6" idx="3"/>
            </p:cNvCxnSpPr>
            <p:nvPr/>
          </p:nvCxnSpPr>
          <p:spPr bwMode="auto">
            <a:xfrm flipV="1">
              <a:off x="2209800" y="33397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5" name="Oval 14"/>
            <p:cNvSpPr/>
            <p:nvPr/>
          </p:nvSpPr>
          <p:spPr bwMode="auto">
            <a:xfrm>
              <a:off x="2743200" y="42672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47129" name="Straight Arrow Connector 15"/>
            <p:cNvCxnSpPr>
              <a:cxnSpLocks noChangeShapeType="1"/>
              <a:endCxn id="15" idx="1"/>
            </p:cNvCxnSpPr>
            <p:nvPr/>
          </p:nvCxnSpPr>
          <p:spPr bwMode="auto">
            <a:xfrm>
              <a:off x="2209800" y="40386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7130" name="Straight Arrow Connector 16"/>
            <p:cNvCxnSpPr>
              <a:cxnSpLocks noChangeShapeType="1"/>
              <a:endCxn id="15" idx="3"/>
            </p:cNvCxnSpPr>
            <p:nvPr/>
          </p:nvCxnSpPr>
          <p:spPr bwMode="auto">
            <a:xfrm flipV="1">
              <a:off x="2209800" y="47875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8" name="Oval 17"/>
            <p:cNvSpPr/>
            <p:nvPr/>
          </p:nvSpPr>
          <p:spPr bwMode="auto">
            <a:xfrm>
              <a:off x="4114800" y="3571875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*</a:t>
              </a:r>
            </a:p>
          </p:txBody>
        </p:sp>
        <p:cxnSp>
          <p:nvCxnSpPr>
            <p:cNvPr id="47132" name="Straight Arrow Connector 18"/>
            <p:cNvCxnSpPr>
              <a:cxnSpLocks noChangeShapeType="1"/>
              <a:stCxn id="6" idx="6"/>
              <a:endCxn id="18" idx="1"/>
            </p:cNvCxnSpPr>
            <p:nvPr/>
          </p:nvCxnSpPr>
          <p:spPr bwMode="auto">
            <a:xfrm>
              <a:off x="3429000" y="3124200"/>
              <a:ext cx="786233" cy="5375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7133" name="Straight Arrow Connector 19"/>
            <p:cNvCxnSpPr>
              <a:cxnSpLocks noChangeShapeType="1"/>
              <a:stCxn id="15" idx="6"/>
              <a:endCxn id="18" idx="3"/>
            </p:cNvCxnSpPr>
            <p:nvPr/>
          </p:nvCxnSpPr>
          <p:spPr bwMode="auto">
            <a:xfrm flipV="1">
              <a:off x="3429000" y="4092761"/>
              <a:ext cx="786233" cy="47923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7134" name="Straight Arrow Connector 23"/>
            <p:cNvCxnSpPr>
              <a:cxnSpLocks noChangeShapeType="1"/>
              <a:stCxn id="18" idx="6"/>
            </p:cNvCxnSpPr>
            <p:nvPr/>
          </p:nvCxnSpPr>
          <p:spPr bwMode="auto">
            <a:xfrm>
              <a:off x="4800600" y="3877235"/>
              <a:ext cx="914400" cy="896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6" name="TextBox 25"/>
          <p:cNvSpPr txBox="1"/>
          <p:nvPr/>
        </p:nvSpPr>
        <p:spPr>
          <a:xfrm>
            <a:off x="3421063" y="1752600"/>
            <a:ext cx="312737" cy="3698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2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5763" y="1752600"/>
            <a:ext cx="3000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4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5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048000" y="28194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048000" y="37338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048000" y="42672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48000" y="5181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20" name="TextBox 37"/>
          <p:cNvSpPr txBox="1">
            <a:spLocks noChangeArrowheads="1"/>
          </p:cNvSpPr>
          <p:nvPr/>
        </p:nvSpPr>
        <p:spPr bwMode="auto">
          <a:xfrm>
            <a:off x="2971800" y="24495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1</a:t>
            </a:r>
          </a:p>
        </p:txBody>
      </p:sp>
      <p:sp>
        <p:nvSpPr>
          <p:cNvPr id="47121" name="TextBox 38"/>
          <p:cNvSpPr txBox="1">
            <a:spLocks noChangeArrowheads="1"/>
          </p:cNvSpPr>
          <p:nvPr/>
        </p:nvSpPr>
        <p:spPr bwMode="auto">
          <a:xfrm>
            <a:off x="2971800" y="32877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47122" name="TextBox 39"/>
          <p:cNvSpPr txBox="1">
            <a:spLocks noChangeArrowheads="1"/>
          </p:cNvSpPr>
          <p:nvPr/>
        </p:nvSpPr>
        <p:spPr bwMode="auto">
          <a:xfrm>
            <a:off x="29718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4</a:t>
            </a:r>
          </a:p>
        </p:txBody>
      </p:sp>
      <p:sp>
        <p:nvSpPr>
          <p:cNvPr id="47123" name="TextBox 40"/>
          <p:cNvSpPr txBox="1">
            <a:spLocks noChangeArrowheads="1"/>
          </p:cNvSpPr>
          <p:nvPr/>
        </p:nvSpPr>
        <p:spPr bwMode="auto">
          <a:xfrm>
            <a:off x="2971800" y="48006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35" name="Date Placeholder 3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EA5EB53-2D1E-4A7F-8F02-E8E622F2B63C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63166D-6F16-46BF-83E3-F377834BDAB5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48131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/>
          <a:lstStyle/>
          <a:p>
            <a:r>
              <a:rPr lang="en-US" altLang="zh-CN" sz="4000" b="1" smtClean="0"/>
              <a:t>Dataflow Model of Computation</a:t>
            </a:r>
          </a:p>
        </p:txBody>
      </p:sp>
      <p:sp>
        <p:nvSpPr>
          <p:cNvPr id="48132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48133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75F645B7-6C43-4E79-B524-0D86770E25A8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26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48134" name="Group 24"/>
          <p:cNvGrpSpPr>
            <a:grpSpLocks/>
          </p:cNvGrpSpPr>
          <p:nvPr/>
        </p:nvGrpSpPr>
        <p:grpSpPr bwMode="auto">
          <a:xfrm>
            <a:off x="2971800" y="2819400"/>
            <a:ext cx="3505200" cy="2514600"/>
            <a:chOff x="2209800" y="2590800"/>
            <a:chExt cx="3505200" cy="2514600"/>
          </a:xfrm>
        </p:grpSpPr>
        <p:sp>
          <p:nvSpPr>
            <p:cNvPr id="6" name="Oval 5"/>
            <p:cNvSpPr/>
            <p:nvPr/>
          </p:nvSpPr>
          <p:spPr bwMode="auto">
            <a:xfrm>
              <a:off x="2743200" y="28194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48148" name="Straight Arrow Connector 9"/>
            <p:cNvCxnSpPr>
              <a:cxnSpLocks noChangeShapeType="1"/>
              <a:endCxn id="6" idx="1"/>
            </p:cNvCxnSpPr>
            <p:nvPr/>
          </p:nvCxnSpPr>
          <p:spPr bwMode="auto">
            <a:xfrm>
              <a:off x="2209800" y="25908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149" name="Straight Arrow Connector 11"/>
            <p:cNvCxnSpPr>
              <a:cxnSpLocks noChangeShapeType="1"/>
              <a:endCxn id="6" idx="3"/>
            </p:cNvCxnSpPr>
            <p:nvPr/>
          </p:nvCxnSpPr>
          <p:spPr bwMode="auto">
            <a:xfrm flipV="1">
              <a:off x="2209800" y="33397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5" name="Oval 14"/>
            <p:cNvSpPr/>
            <p:nvPr/>
          </p:nvSpPr>
          <p:spPr bwMode="auto">
            <a:xfrm>
              <a:off x="2743200" y="42672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48151" name="Straight Arrow Connector 15"/>
            <p:cNvCxnSpPr>
              <a:cxnSpLocks noChangeShapeType="1"/>
              <a:endCxn id="15" idx="1"/>
            </p:cNvCxnSpPr>
            <p:nvPr/>
          </p:nvCxnSpPr>
          <p:spPr bwMode="auto">
            <a:xfrm>
              <a:off x="2209800" y="40386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152" name="Straight Arrow Connector 16"/>
            <p:cNvCxnSpPr>
              <a:cxnSpLocks noChangeShapeType="1"/>
              <a:endCxn id="15" idx="3"/>
            </p:cNvCxnSpPr>
            <p:nvPr/>
          </p:nvCxnSpPr>
          <p:spPr bwMode="auto">
            <a:xfrm flipV="1">
              <a:off x="2209800" y="47875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8" name="Oval 17"/>
            <p:cNvSpPr/>
            <p:nvPr/>
          </p:nvSpPr>
          <p:spPr bwMode="auto">
            <a:xfrm>
              <a:off x="4114800" y="3571875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*</a:t>
              </a:r>
            </a:p>
          </p:txBody>
        </p:sp>
        <p:cxnSp>
          <p:nvCxnSpPr>
            <p:cNvPr id="48154" name="Straight Arrow Connector 18"/>
            <p:cNvCxnSpPr>
              <a:cxnSpLocks noChangeShapeType="1"/>
              <a:stCxn id="6" idx="6"/>
              <a:endCxn id="18" idx="1"/>
            </p:cNvCxnSpPr>
            <p:nvPr/>
          </p:nvCxnSpPr>
          <p:spPr bwMode="auto">
            <a:xfrm>
              <a:off x="3429000" y="3124200"/>
              <a:ext cx="786233" cy="5375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155" name="Straight Arrow Connector 19"/>
            <p:cNvCxnSpPr>
              <a:cxnSpLocks noChangeShapeType="1"/>
              <a:stCxn id="15" idx="6"/>
              <a:endCxn id="18" idx="3"/>
            </p:cNvCxnSpPr>
            <p:nvPr/>
          </p:nvCxnSpPr>
          <p:spPr bwMode="auto">
            <a:xfrm flipV="1">
              <a:off x="3429000" y="4092761"/>
              <a:ext cx="786233" cy="47923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8156" name="Straight Arrow Connector 23"/>
            <p:cNvCxnSpPr>
              <a:cxnSpLocks noChangeShapeType="1"/>
              <a:stCxn id="18" idx="6"/>
            </p:cNvCxnSpPr>
            <p:nvPr/>
          </p:nvCxnSpPr>
          <p:spPr bwMode="auto">
            <a:xfrm>
              <a:off x="4800600" y="3877235"/>
              <a:ext cx="914400" cy="896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6" name="TextBox 25"/>
          <p:cNvSpPr txBox="1"/>
          <p:nvPr/>
        </p:nvSpPr>
        <p:spPr>
          <a:xfrm>
            <a:off x="3421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2063" y="1752600"/>
            <a:ext cx="312737" cy="36988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5763" y="1752600"/>
            <a:ext cx="3000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4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5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3048000" y="42672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48000" y="5181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4572000" y="35814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8143" name="TextBox 39"/>
          <p:cNvSpPr txBox="1">
            <a:spLocks noChangeArrowheads="1"/>
          </p:cNvSpPr>
          <p:nvPr/>
        </p:nvSpPr>
        <p:spPr bwMode="auto">
          <a:xfrm>
            <a:off x="29718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4</a:t>
            </a:r>
          </a:p>
        </p:txBody>
      </p:sp>
      <p:sp>
        <p:nvSpPr>
          <p:cNvPr id="48144" name="TextBox 40"/>
          <p:cNvSpPr txBox="1">
            <a:spLocks noChangeArrowheads="1"/>
          </p:cNvSpPr>
          <p:nvPr/>
        </p:nvSpPr>
        <p:spPr bwMode="auto">
          <a:xfrm>
            <a:off x="2971800" y="48006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48145" name="TextBox 42"/>
          <p:cNvSpPr txBox="1">
            <a:spLocks noChangeArrowheads="1"/>
          </p:cNvSpPr>
          <p:nvPr/>
        </p:nvSpPr>
        <p:spPr bwMode="auto">
          <a:xfrm>
            <a:off x="4495800" y="3200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4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2E340C7-C5C2-481D-A058-1595CF541C4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178E08-220D-4E57-8E4D-BC0CA56D51B2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9155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/>
          <a:lstStyle/>
          <a:p>
            <a:r>
              <a:rPr lang="en-US" altLang="zh-CN" sz="4000" b="1" smtClean="0"/>
              <a:t>Dataflow Model of Computation</a:t>
            </a:r>
          </a:p>
        </p:txBody>
      </p:sp>
      <p:sp>
        <p:nvSpPr>
          <p:cNvPr id="49156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49157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97E183EE-6EB2-4285-8C11-4E57C077853B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27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49158" name="Group 24"/>
          <p:cNvGrpSpPr>
            <a:grpSpLocks/>
          </p:cNvGrpSpPr>
          <p:nvPr/>
        </p:nvGrpSpPr>
        <p:grpSpPr bwMode="auto">
          <a:xfrm>
            <a:off x="2971800" y="2819400"/>
            <a:ext cx="3505200" cy="2514600"/>
            <a:chOff x="2209800" y="2590800"/>
            <a:chExt cx="3505200" cy="2514600"/>
          </a:xfrm>
        </p:grpSpPr>
        <p:sp>
          <p:nvSpPr>
            <p:cNvPr id="6" name="Oval 5"/>
            <p:cNvSpPr/>
            <p:nvPr/>
          </p:nvSpPr>
          <p:spPr bwMode="auto">
            <a:xfrm>
              <a:off x="2743200" y="28194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49170" name="Straight Arrow Connector 9"/>
            <p:cNvCxnSpPr>
              <a:cxnSpLocks noChangeShapeType="1"/>
              <a:endCxn id="6" idx="1"/>
            </p:cNvCxnSpPr>
            <p:nvPr/>
          </p:nvCxnSpPr>
          <p:spPr bwMode="auto">
            <a:xfrm>
              <a:off x="2209800" y="25908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9171" name="Straight Arrow Connector 11"/>
            <p:cNvCxnSpPr>
              <a:cxnSpLocks noChangeShapeType="1"/>
              <a:endCxn id="6" idx="3"/>
            </p:cNvCxnSpPr>
            <p:nvPr/>
          </p:nvCxnSpPr>
          <p:spPr bwMode="auto">
            <a:xfrm flipV="1">
              <a:off x="2209800" y="33397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5" name="Oval 14"/>
            <p:cNvSpPr/>
            <p:nvPr/>
          </p:nvSpPr>
          <p:spPr bwMode="auto">
            <a:xfrm>
              <a:off x="2743200" y="42672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49173" name="Straight Arrow Connector 15"/>
            <p:cNvCxnSpPr>
              <a:cxnSpLocks noChangeShapeType="1"/>
              <a:endCxn id="15" idx="1"/>
            </p:cNvCxnSpPr>
            <p:nvPr/>
          </p:nvCxnSpPr>
          <p:spPr bwMode="auto">
            <a:xfrm>
              <a:off x="2209800" y="40386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9174" name="Straight Arrow Connector 16"/>
            <p:cNvCxnSpPr>
              <a:cxnSpLocks noChangeShapeType="1"/>
              <a:endCxn id="15" idx="3"/>
            </p:cNvCxnSpPr>
            <p:nvPr/>
          </p:nvCxnSpPr>
          <p:spPr bwMode="auto">
            <a:xfrm flipV="1">
              <a:off x="2209800" y="47875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8" name="Oval 17"/>
            <p:cNvSpPr/>
            <p:nvPr/>
          </p:nvSpPr>
          <p:spPr bwMode="auto">
            <a:xfrm>
              <a:off x="4114800" y="3571875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*</a:t>
              </a:r>
            </a:p>
          </p:txBody>
        </p:sp>
        <p:cxnSp>
          <p:nvCxnSpPr>
            <p:cNvPr id="49176" name="Straight Arrow Connector 18"/>
            <p:cNvCxnSpPr>
              <a:cxnSpLocks noChangeShapeType="1"/>
              <a:stCxn id="6" idx="6"/>
              <a:endCxn id="18" idx="1"/>
            </p:cNvCxnSpPr>
            <p:nvPr/>
          </p:nvCxnSpPr>
          <p:spPr bwMode="auto">
            <a:xfrm>
              <a:off x="3429000" y="3124200"/>
              <a:ext cx="786233" cy="5375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9177" name="Straight Arrow Connector 19"/>
            <p:cNvCxnSpPr>
              <a:cxnSpLocks noChangeShapeType="1"/>
              <a:stCxn id="15" idx="6"/>
              <a:endCxn id="18" idx="3"/>
            </p:cNvCxnSpPr>
            <p:nvPr/>
          </p:nvCxnSpPr>
          <p:spPr bwMode="auto">
            <a:xfrm flipV="1">
              <a:off x="3429000" y="4092761"/>
              <a:ext cx="786233" cy="47923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49178" name="Straight Arrow Connector 23"/>
            <p:cNvCxnSpPr>
              <a:cxnSpLocks noChangeShapeType="1"/>
              <a:stCxn id="18" idx="6"/>
            </p:cNvCxnSpPr>
            <p:nvPr/>
          </p:nvCxnSpPr>
          <p:spPr bwMode="auto">
            <a:xfrm>
              <a:off x="4800600" y="3877235"/>
              <a:ext cx="914400" cy="896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6" name="TextBox 25"/>
          <p:cNvSpPr txBox="1"/>
          <p:nvPr/>
        </p:nvSpPr>
        <p:spPr>
          <a:xfrm>
            <a:off x="3421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2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5763" y="1752600"/>
            <a:ext cx="300037" cy="3698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4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5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35" name="Oval 34"/>
          <p:cNvSpPr/>
          <p:nvPr/>
        </p:nvSpPr>
        <p:spPr bwMode="auto">
          <a:xfrm>
            <a:off x="4572000" y="35814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4572000" y="4441825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9166" name="TextBox 41"/>
          <p:cNvSpPr txBox="1">
            <a:spLocks noChangeArrowheads="1"/>
          </p:cNvSpPr>
          <p:nvPr/>
        </p:nvSpPr>
        <p:spPr bwMode="auto">
          <a:xfrm>
            <a:off x="4487863" y="41148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7</a:t>
            </a:r>
          </a:p>
        </p:txBody>
      </p:sp>
      <p:sp>
        <p:nvSpPr>
          <p:cNvPr id="49167" name="TextBox 42"/>
          <p:cNvSpPr txBox="1">
            <a:spLocks noChangeArrowheads="1"/>
          </p:cNvSpPr>
          <p:nvPr/>
        </p:nvSpPr>
        <p:spPr bwMode="auto">
          <a:xfrm>
            <a:off x="4495800" y="3200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4</a:t>
            </a:r>
          </a:p>
        </p:txBody>
      </p:sp>
      <p:sp>
        <p:nvSpPr>
          <p:cNvPr id="33" name="Date Placeholder 3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41705C6-0DF5-44BA-BA7B-BC57FB0A84D1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84A1B-F41D-4F35-AB57-8AF09B88C1E7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50179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/>
          <a:lstStyle/>
          <a:p>
            <a:r>
              <a:rPr lang="en-US" altLang="zh-CN" sz="4000" b="1" smtClean="0"/>
              <a:t>Dataflow Model of Computation</a:t>
            </a:r>
          </a:p>
        </p:txBody>
      </p:sp>
      <p:sp>
        <p:nvSpPr>
          <p:cNvPr id="50180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50181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08AF09C3-3E64-401F-A6E9-5AE500E58742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28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50182" name="Group 24"/>
          <p:cNvGrpSpPr>
            <a:grpSpLocks/>
          </p:cNvGrpSpPr>
          <p:nvPr/>
        </p:nvGrpSpPr>
        <p:grpSpPr bwMode="auto">
          <a:xfrm>
            <a:off x="2971800" y="2819400"/>
            <a:ext cx="3505200" cy="2514600"/>
            <a:chOff x="2209800" y="2590800"/>
            <a:chExt cx="3505200" cy="2514600"/>
          </a:xfrm>
        </p:grpSpPr>
        <p:sp>
          <p:nvSpPr>
            <p:cNvPr id="6" name="Oval 5"/>
            <p:cNvSpPr/>
            <p:nvPr/>
          </p:nvSpPr>
          <p:spPr bwMode="auto">
            <a:xfrm>
              <a:off x="2743200" y="28194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50192" name="Straight Arrow Connector 9"/>
            <p:cNvCxnSpPr>
              <a:cxnSpLocks noChangeShapeType="1"/>
              <a:endCxn id="6" idx="1"/>
            </p:cNvCxnSpPr>
            <p:nvPr/>
          </p:nvCxnSpPr>
          <p:spPr bwMode="auto">
            <a:xfrm>
              <a:off x="2209800" y="25908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0193" name="Straight Arrow Connector 11"/>
            <p:cNvCxnSpPr>
              <a:cxnSpLocks noChangeShapeType="1"/>
              <a:endCxn id="6" idx="3"/>
            </p:cNvCxnSpPr>
            <p:nvPr/>
          </p:nvCxnSpPr>
          <p:spPr bwMode="auto">
            <a:xfrm flipV="1">
              <a:off x="2209800" y="33397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5" name="Oval 14"/>
            <p:cNvSpPr/>
            <p:nvPr/>
          </p:nvSpPr>
          <p:spPr bwMode="auto">
            <a:xfrm>
              <a:off x="2743200" y="42672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50195" name="Straight Arrow Connector 15"/>
            <p:cNvCxnSpPr>
              <a:cxnSpLocks noChangeShapeType="1"/>
              <a:endCxn id="15" idx="1"/>
            </p:cNvCxnSpPr>
            <p:nvPr/>
          </p:nvCxnSpPr>
          <p:spPr bwMode="auto">
            <a:xfrm>
              <a:off x="2209800" y="40386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0196" name="Straight Arrow Connector 16"/>
            <p:cNvCxnSpPr>
              <a:cxnSpLocks noChangeShapeType="1"/>
              <a:endCxn id="15" idx="3"/>
            </p:cNvCxnSpPr>
            <p:nvPr/>
          </p:nvCxnSpPr>
          <p:spPr bwMode="auto">
            <a:xfrm flipV="1">
              <a:off x="2209800" y="47875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8" name="Oval 17"/>
            <p:cNvSpPr/>
            <p:nvPr/>
          </p:nvSpPr>
          <p:spPr bwMode="auto">
            <a:xfrm>
              <a:off x="4114800" y="3571875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*</a:t>
              </a:r>
            </a:p>
          </p:txBody>
        </p:sp>
        <p:cxnSp>
          <p:nvCxnSpPr>
            <p:cNvPr id="50198" name="Straight Arrow Connector 18"/>
            <p:cNvCxnSpPr>
              <a:cxnSpLocks noChangeShapeType="1"/>
              <a:stCxn id="6" idx="6"/>
              <a:endCxn id="18" idx="1"/>
            </p:cNvCxnSpPr>
            <p:nvPr/>
          </p:nvCxnSpPr>
          <p:spPr bwMode="auto">
            <a:xfrm>
              <a:off x="3429000" y="3124200"/>
              <a:ext cx="786233" cy="5375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0199" name="Straight Arrow Connector 19"/>
            <p:cNvCxnSpPr>
              <a:cxnSpLocks noChangeShapeType="1"/>
              <a:stCxn id="15" idx="6"/>
              <a:endCxn id="18" idx="3"/>
            </p:cNvCxnSpPr>
            <p:nvPr/>
          </p:nvCxnSpPr>
          <p:spPr bwMode="auto">
            <a:xfrm flipV="1">
              <a:off x="3429000" y="4092761"/>
              <a:ext cx="786233" cy="47923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0200" name="Straight Arrow Connector 23"/>
            <p:cNvCxnSpPr>
              <a:cxnSpLocks noChangeShapeType="1"/>
              <a:stCxn id="18" idx="6"/>
            </p:cNvCxnSpPr>
            <p:nvPr/>
          </p:nvCxnSpPr>
          <p:spPr bwMode="auto">
            <a:xfrm>
              <a:off x="4800600" y="3877235"/>
              <a:ext cx="914400" cy="896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6" name="TextBox 25"/>
          <p:cNvSpPr txBox="1"/>
          <p:nvPr/>
        </p:nvSpPr>
        <p:spPr>
          <a:xfrm>
            <a:off x="3421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2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5763" y="1752600"/>
            <a:ext cx="3000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4063" y="1752600"/>
            <a:ext cx="312737" cy="36988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5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5867400" y="4038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189" name="TextBox 43"/>
          <p:cNvSpPr txBox="1">
            <a:spLocks noChangeArrowheads="1"/>
          </p:cNvSpPr>
          <p:nvPr/>
        </p:nvSpPr>
        <p:spPr bwMode="auto">
          <a:xfrm>
            <a:off x="5732463" y="3657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28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E975CB9-D0B4-40F3-848C-35D72AED7E9A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3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A6EF3-25CC-4476-A341-5A14E244471A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51203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/>
          <a:lstStyle/>
          <a:p>
            <a:r>
              <a:rPr lang="en-US" altLang="zh-CN" sz="4000" b="1" smtClean="0"/>
              <a:t>Dataflow Model of Computation</a:t>
            </a:r>
          </a:p>
        </p:txBody>
      </p:sp>
      <p:sp>
        <p:nvSpPr>
          <p:cNvPr id="51204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51205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0762ECD3-2970-4AF1-A012-E97C878E127C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29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51206" name="Group 24"/>
          <p:cNvGrpSpPr>
            <a:grpSpLocks/>
          </p:cNvGrpSpPr>
          <p:nvPr/>
        </p:nvGrpSpPr>
        <p:grpSpPr bwMode="auto">
          <a:xfrm>
            <a:off x="2971800" y="2819400"/>
            <a:ext cx="3505200" cy="2514600"/>
            <a:chOff x="2209800" y="2590800"/>
            <a:chExt cx="3505200" cy="2514600"/>
          </a:xfrm>
        </p:grpSpPr>
        <p:sp>
          <p:nvSpPr>
            <p:cNvPr id="6" name="Oval 5"/>
            <p:cNvSpPr/>
            <p:nvPr/>
          </p:nvSpPr>
          <p:spPr bwMode="auto">
            <a:xfrm>
              <a:off x="2743200" y="28194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51225" name="Straight Arrow Connector 9"/>
            <p:cNvCxnSpPr>
              <a:cxnSpLocks noChangeShapeType="1"/>
              <a:endCxn id="6" idx="1"/>
            </p:cNvCxnSpPr>
            <p:nvPr/>
          </p:nvCxnSpPr>
          <p:spPr bwMode="auto">
            <a:xfrm>
              <a:off x="2209800" y="25908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226" name="Straight Arrow Connector 11"/>
            <p:cNvCxnSpPr>
              <a:cxnSpLocks noChangeShapeType="1"/>
              <a:endCxn id="6" idx="3"/>
            </p:cNvCxnSpPr>
            <p:nvPr/>
          </p:nvCxnSpPr>
          <p:spPr bwMode="auto">
            <a:xfrm flipV="1">
              <a:off x="2209800" y="33397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5" name="Oval 14"/>
            <p:cNvSpPr/>
            <p:nvPr/>
          </p:nvSpPr>
          <p:spPr bwMode="auto">
            <a:xfrm>
              <a:off x="2743200" y="4267200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+</a:t>
              </a:r>
            </a:p>
          </p:txBody>
        </p:sp>
        <p:cxnSp>
          <p:nvCxnSpPr>
            <p:cNvPr id="51228" name="Straight Arrow Connector 15"/>
            <p:cNvCxnSpPr>
              <a:cxnSpLocks noChangeShapeType="1"/>
              <a:endCxn id="15" idx="1"/>
            </p:cNvCxnSpPr>
            <p:nvPr/>
          </p:nvCxnSpPr>
          <p:spPr bwMode="auto">
            <a:xfrm>
              <a:off x="2209800" y="4038600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229" name="Straight Arrow Connector 16"/>
            <p:cNvCxnSpPr>
              <a:cxnSpLocks noChangeShapeType="1"/>
              <a:endCxn id="15" idx="3"/>
            </p:cNvCxnSpPr>
            <p:nvPr/>
          </p:nvCxnSpPr>
          <p:spPr bwMode="auto">
            <a:xfrm flipV="1">
              <a:off x="2209800" y="4787526"/>
              <a:ext cx="633833" cy="317874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sp>
          <p:nvSpPr>
            <p:cNvPr id="18" name="Oval 17"/>
            <p:cNvSpPr/>
            <p:nvPr/>
          </p:nvSpPr>
          <p:spPr bwMode="auto">
            <a:xfrm>
              <a:off x="4114800" y="3571875"/>
              <a:ext cx="685800" cy="60960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>
                  <a:solidFill>
                    <a:schemeClr val="tx1"/>
                  </a:solidFill>
                  <a:latin typeface="Arial" charset="0"/>
                </a:rPr>
                <a:t>*</a:t>
              </a:r>
            </a:p>
          </p:txBody>
        </p:sp>
        <p:cxnSp>
          <p:nvCxnSpPr>
            <p:cNvPr id="51231" name="Straight Arrow Connector 18"/>
            <p:cNvCxnSpPr>
              <a:cxnSpLocks noChangeShapeType="1"/>
              <a:stCxn id="6" idx="6"/>
              <a:endCxn id="18" idx="1"/>
            </p:cNvCxnSpPr>
            <p:nvPr/>
          </p:nvCxnSpPr>
          <p:spPr bwMode="auto">
            <a:xfrm>
              <a:off x="3429000" y="3124200"/>
              <a:ext cx="786233" cy="53750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232" name="Straight Arrow Connector 19"/>
            <p:cNvCxnSpPr>
              <a:cxnSpLocks noChangeShapeType="1"/>
              <a:stCxn id="15" idx="6"/>
              <a:endCxn id="18" idx="3"/>
            </p:cNvCxnSpPr>
            <p:nvPr/>
          </p:nvCxnSpPr>
          <p:spPr bwMode="auto">
            <a:xfrm flipV="1">
              <a:off x="3429000" y="4092761"/>
              <a:ext cx="786233" cy="479239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  <p:cxnSp>
          <p:nvCxnSpPr>
            <p:cNvPr id="51233" name="Straight Arrow Connector 23"/>
            <p:cNvCxnSpPr>
              <a:cxnSpLocks noChangeShapeType="1"/>
              <a:stCxn id="18" idx="6"/>
            </p:cNvCxnSpPr>
            <p:nvPr/>
          </p:nvCxnSpPr>
          <p:spPr bwMode="auto">
            <a:xfrm>
              <a:off x="4800600" y="3877235"/>
              <a:ext cx="914400" cy="896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</p:spPr>
        </p:cxnSp>
      </p:grpSp>
      <p:sp>
        <p:nvSpPr>
          <p:cNvPr id="26" name="TextBox 25"/>
          <p:cNvSpPr txBox="1"/>
          <p:nvPr/>
        </p:nvSpPr>
        <p:spPr>
          <a:xfrm>
            <a:off x="3421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02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5763" y="1752600"/>
            <a:ext cx="3000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64063" y="1752600"/>
            <a:ext cx="312737" cy="36988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45063" y="1752600"/>
            <a:ext cx="312737" cy="36988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e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048000" y="28194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3048000" y="37338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3048000" y="42672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3048000" y="5181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5867400" y="4038600"/>
            <a:ext cx="152400" cy="1524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17" name="TextBox 37"/>
          <p:cNvSpPr txBox="1">
            <a:spLocks noChangeArrowheads="1"/>
          </p:cNvSpPr>
          <p:nvPr/>
        </p:nvSpPr>
        <p:spPr bwMode="auto">
          <a:xfrm>
            <a:off x="2971800" y="24495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1</a:t>
            </a:r>
          </a:p>
        </p:txBody>
      </p:sp>
      <p:sp>
        <p:nvSpPr>
          <p:cNvPr id="51218" name="TextBox 38"/>
          <p:cNvSpPr txBox="1">
            <a:spLocks noChangeArrowheads="1"/>
          </p:cNvSpPr>
          <p:nvPr/>
        </p:nvSpPr>
        <p:spPr bwMode="auto">
          <a:xfrm>
            <a:off x="2971800" y="32877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51219" name="TextBox 39"/>
          <p:cNvSpPr txBox="1">
            <a:spLocks noChangeArrowheads="1"/>
          </p:cNvSpPr>
          <p:nvPr/>
        </p:nvSpPr>
        <p:spPr bwMode="auto">
          <a:xfrm>
            <a:off x="29718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4</a:t>
            </a:r>
          </a:p>
        </p:txBody>
      </p:sp>
      <p:sp>
        <p:nvSpPr>
          <p:cNvPr id="51220" name="TextBox 40"/>
          <p:cNvSpPr txBox="1">
            <a:spLocks noChangeArrowheads="1"/>
          </p:cNvSpPr>
          <p:nvPr/>
        </p:nvSpPr>
        <p:spPr bwMode="auto">
          <a:xfrm>
            <a:off x="2971800" y="48006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3</a:t>
            </a:r>
          </a:p>
        </p:txBody>
      </p:sp>
      <p:sp>
        <p:nvSpPr>
          <p:cNvPr id="51221" name="TextBox 43"/>
          <p:cNvSpPr txBox="1">
            <a:spLocks noChangeArrowheads="1"/>
          </p:cNvSpPr>
          <p:nvPr/>
        </p:nvSpPr>
        <p:spPr bwMode="auto">
          <a:xfrm>
            <a:off x="5732463" y="36576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28</a:t>
            </a:r>
          </a:p>
        </p:txBody>
      </p:sp>
      <p:sp>
        <p:nvSpPr>
          <p:cNvPr id="51222" name="TextBox 44"/>
          <p:cNvSpPr txBox="1">
            <a:spLocks noChangeArrowheads="1"/>
          </p:cNvSpPr>
          <p:nvPr/>
        </p:nvSpPr>
        <p:spPr bwMode="auto">
          <a:xfrm>
            <a:off x="2971800" y="5715000"/>
            <a:ext cx="309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Dataflow Software Pipelining</a:t>
            </a:r>
          </a:p>
          <a:p>
            <a:r>
              <a:rPr lang="en-US" altLang="zh-CN"/>
              <a:t>	[Gao 1986,1990]</a:t>
            </a:r>
          </a:p>
        </p:txBody>
      </p:sp>
      <p:sp>
        <p:nvSpPr>
          <p:cNvPr id="35" name="Date Placeholder 3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452A801-7060-4DD9-8A2D-96F30D99738E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3" name="Group 34"/>
          <p:cNvGrpSpPr>
            <a:grpSpLocks/>
          </p:cNvGrpSpPr>
          <p:nvPr/>
        </p:nvGrpSpPr>
        <p:grpSpPr bwMode="auto">
          <a:xfrm>
            <a:off x="76200" y="3276600"/>
            <a:ext cx="969963" cy="609600"/>
            <a:chOff x="1002474" y="1981200"/>
            <a:chExt cx="969848" cy="609600"/>
          </a:xfrm>
        </p:grpSpPr>
        <p:sp>
          <p:nvSpPr>
            <p:cNvPr id="4" name="Rectangle 3"/>
            <p:cNvSpPr/>
            <p:nvPr/>
          </p:nvSpPr>
          <p:spPr>
            <a:xfrm>
              <a:off x="1067554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6" name="Straight Connector 5"/>
            <p:cNvCxnSpPr>
              <a:stCxn id="4" idx="3"/>
            </p:cNvCxnSpPr>
            <p:nvPr/>
          </p:nvCxnSpPr>
          <p:spPr>
            <a:xfrm>
              <a:off x="1143745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1104842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168335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1230240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285796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1352463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415955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47786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1541354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160167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66040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1723894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59" name="TextBox 22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760" name="TextBox 23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761" name="TextBox 24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762" name="TextBox 25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763" name="TextBox 26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764" name="TextBox 27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765" name="TextBox 28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766" name="TextBox 29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767" name="TextBox 30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768" name="TextBox 31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769" name="TextBox 32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770" name="TextBox 33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34" name="Group 35"/>
          <p:cNvGrpSpPr>
            <a:grpSpLocks/>
          </p:cNvGrpSpPr>
          <p:nvPr/>
        </p:nvGrpSpPr>
        <p:grpSpPr bwMode="auto">
          <a:xfrm>
            <a:off x="931863" y="3276600"/>
            <a:ext cx="969962" cy="609600"/>
            <a:chOff x="1002474" y="1981200"/>
            <a:chExt cx="969848" cy="609600"/>
          </a:xfrm>
        </p:grpSpPr>
        <p:sp>
          <p:nvSpPr>
            <p:cNvPr id="37" name="Rectangle 36"/>
            <p:cNvSpPr/>
            <p:nvPr/>
          </p:nvSpPr>
          <p:spPr>
            <a:xfrm>
              <a:off x="1067553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38" name="Straight Connector 37"/>
            <p:cNvCxnSpPr>
              <a:stCxn id="37" idx="3"/>
            </p:cNvCxnSpPr>
            <p:nvPr/>
          </p:nvCxnSpPr>
          <p:spPr>
            <a:xfrm>
              <a:off x="1143744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104843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16833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230240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285796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1352463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1415956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47786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1541353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160167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>
              <a:off x="1660402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172389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34" name="TextBox 49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1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735" name="TextBox 50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736" name="TextBox 51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737" name="TextBox 52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738" name="TextBox 53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739" name="TextBox 54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740" name="TextBox 55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741" name="TextBox 56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742" name="TextBox 57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743" name="TextBox 58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744" name="TextBox 59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745" name="TextBox 60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35" name="Group 61"/>
          <p:cNvGrpSpPr>
            <a:grpSpLocks/>
          </p:cNvGrpSpPr>
          <p:nvPr/>
        </p:nvGrpSpPr>
        <p:grpSpPr bwMode="auto">
          <a:xfrm>
            <a:off x="1773238" y="3276600"/>
            <a:ext cx="969962" cy="609600"/>
            <a:chOff x="1002474" y="1981200"/>
            <a:chExt cx="969848" cy="609600"/>
          </a:xfrm>
        </p:grpSpPr>
        <p:sp>
          <p:nvSpPr>
            <p:cNvPr id="63" name="Rectangle 62"/>
            <p:cNvSpPr/>
            <p:nvPr/>
          </p:nvSpPr>
          <p:spPr>
            <a:xfrm>
              <a:off x="1067553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64" name="Straight Connector 63"/>
            <p:cNvCxnSpPr>
              <a:stCxn id="63" idx="3"/>
            </p:cNvCxnSpPr>
            <p:nvPr/>
          </p:nvCxnSpPr>
          <p:spPr>
            <a:xfrm>
              <a:off x="1143744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1104843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>
              <a:off x="116833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1230240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>
              <a:off x="1285796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1352463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1415956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147786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>
              <a:off x="1541353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160167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1660402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>
              <a:off x="172389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09" name="TextBox 75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1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710" name="TextBox 76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711" name="TextBox 77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712" name="TextBox 78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713" name="TextBox 79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714" name="TextBox 80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715" name="TextBox 81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716" name="TextBox 82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717" name="TextBox 83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718" name="TextBox 84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719" name="TextBox 85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720" name="TextBox 86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36" name="Group 87"/>
          <p:cNvGrpSpPr>
            <a:grpSpLocks/>
          </p:cNvGrpSpPr>
          <p:nvPr/>
        </p:nvGrpSpPr>
        <p:grpSpPr bwMode="auto">
          <a:xfrm>
            <a:off x="2611438" y="3276600"/>
            <a:ext cx="969962" cy="609600"/>
            <a:chOff x="1002474" y="1981200"/>
            <a:chExt cx="969848" cy="609600"/>
          </a:xfrm>
        </p:grpSpPr>
        <p:sp>
          <p:nvSpPr>
            <p:cNvPr id="89" name="Rectangle 88"/>
            <p:cNvSpPr/>
            <p:nvPr/>
          </p:nvSpPr>
          <p:spPr>
            <a:xfrm>
              <a:off x="1067553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90" name="Straight Connector 89"/>
            <p:cNvCxnSpPr>
              <a:stCxn id="89" idx="3"/>
            </p:cNvCxnSpPr>
            <p:nvPr/>
          </p:nvCxnSpPr>
          <p:spPr>
            <a:xfrm>
              <a:off x="1143744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>
              <a:off x="1104843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116833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1230240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>
              <a:off x="1285796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>
              <a:off x="1352463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>
              <a:off x="1415956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>
              <a:off x="147786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>
              <a:off x="1541353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167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1660402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>
              <a:off x="172389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84" name="TextBox 101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1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685" name="TextBox 102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686" name="TextBox 103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87" name="TextBox 104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88" name="TextBox 105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89" name="TextBox 106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90" name="TextBox 107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91" name="TextBox 108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92" name="TextBox 109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693" name="TextBox 110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694" name="TextBox 111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695" name="TextBox 112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37" name="Group 113"/>
          <p:cNvGrpSpPr>
            <a:grpSpLocks/>
          </p:cNvGrpSpPr>
          <p:nvPr/>
        </p:nvGrpSpPr>
        <p:grpSpPr bwMode="auto">
          <a:xfrm>
            <a:off x="3449638" y="3276600"/>
            <a:ext cx="969962" cy="609600"/>
            <a:chOff x="1002474" y="1981200"/>
            <a:chExt cx="969848" cy="609600"/>
          </a:xfrm>
        </p:grpSpPr>
        <p:sp>
          <p:nvSpPr>
            <p:cNvPr id="115" name="Rectangle 114"/>
            <p:cNvSpPr/>
            <p:nvPr/>
          </p:nvSpPr>
          <p:spPr>
            <a:xfrm>
              <a:off x="1067553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116" name="Straight Connector 115"/>
            <p:cNvCxnSpPr>
              <a:stCxn id="115" idx="3"/>
            </p:cNvCxnSpPr>
            <p:nvPr/>
          </p:nvCxnSpPr>
          <p:spPr>
            <a:xfrm>
              <a:off x="1143744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>
              <a:off x="1104843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>
              <a:off x="116833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1230240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1285796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352463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>
              <a:off x="1415956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>
              <a:off x="147786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>
              <a:off x="1541353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>
              <a:off x="160167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>
              <a:off x="1660402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>
              <a:off x="172389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59" name="TextBox 127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1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660" name="TextBox 128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661" name="TextBox 129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62" name="TextBox 130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63" name="TextBox 131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64" name="TextBox 132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65" name="TextBox 133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66" name="TextBox 134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67" name="TextBox 135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668" name="TextBox 136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669" name="TextBox 137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670" name="TextBox 138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38" name="Group 139"/>
          <p:cNvGrpSpPr>
            <a:grpSpLocks/>
          </p:cNvGrpSpPr>
          <p:nvPr/>
        </p:nvGrpSpPr>
        <p:grpSpPr bwMode="auto">
          <a:xfrm>
            <a:off x="4297363" y="3276600"/>
            <a:ext cx="969962" cy="609600"/>
            <a:chOff x="1002474" y="1981200"/>
            <a:chExt cx="969848" cy="609600"/>
          </a:xfrm>
        </p:grpSpPr>
        <p:sp>
          <p:nvSpPr>
            <p:cNvPr id="141" name="Rectangle 140"/>
            <p:cNvSpPr/>
            <p:nvPr/>
          </p:nvSpPr>
          <p:spPr>
            <a:xfrm>
              <a:off x="1067553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142" name="Straight Connector 141"/>
            <p:cNvCxnSpPr>
              <a:stCxn id="141" idx="3"/>
            </p:cNvCxnSpPr>
            <p:nvPr/>
          </p:nvCxnSpPr>
          <p:spPr>
            <a:xfrm>
              <a:off x="1143744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/>
            <p:nvPr/>
          </p:nvCxnSpPr>
          <p:spPr>
            <a:xfrm rot="5400000">
              <a:off x="1104843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 rot="5400000">
              <a:off x="116833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5400000">
              <a:off x="1230240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5400000">
              <a:off x="1285796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1352463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>
              <a:off x="1415956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rot="5400000">
              <a:off x="147786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 rot="5400000">
              <a:off x="1541353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rot="5400000">
              <a:off x="160167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/>
            <p:nvPr/>
          </p:nvCxnSpPr>
          <p:spPr>
            <a:xfrm rot="5400000">
              <a:off x="1660402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 rot="5400000">
              <a:off x="172389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34" name="TextBox 153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1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635" name="TextBox 154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636" name="TextBox 155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37" name="TextBox 156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38" name="TextBox 157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39" name="TextBox 158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40" name="TextBox 159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41" name="TextBox 160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42" name="TextBox 161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643" name="TextBox 162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644" name="TextBox 163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645" name="TextBox 164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39" name="Group 165"/>
          <p:cNvGrpSpPr>
            <a:grpSpLocks/>
          </p:cNvGrpSpPr>
          <p:nvPr/>
        </p:nvGrpSpPr>
        <p:grpSpPr bwMode="auto">
          <a:xfrm>
            <a:off x="5146675" y="3276600"/>
            <a:ext cx="969963" cy="609600"/>
            <a:chOff x="1002474" y="1981200"/>
            <a:chExt cx="969848" cy="609600"/>
          </a:xfrm>
        </p:grpSpPr>
        <p:sp>
          <p:nvSpPr>
            <p:cNvPr id="167" name="Rectangle 166"/>
            <p:cNvSpPr/>
            <p:nvPr/>
          </p:nvSpPr>
          <p:spPr>
            <a:xfrm>
              <a:off x="1067554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168" name="Straight Connector 167"/>
            <p:cNvCxnSpPr>
              <a:stCxn id="167" idx="3"/>
            </p:cNvCxnSpPr>
            <p:nvPr/>
          </p:nvCxnSpPr>
          <p:spPr>
            <a:xfrm>
              <a:off x="1143745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1104842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>
            <a:xfrm rot="5400000">
              <a:off x="1168335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 rot="5400000">
              <a:off x="1230240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5400000">
              <a:off x="1285796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1352463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>
            <a:xfrm rot="5400000">
              <a:off x="1415955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>
            <a:xfrm rot="5400000">
              <a:off x="147786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5400000">
              <a:off x="1541354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5400000">
              <a:off x="160167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166040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/>
            <p:cNvCxnSpPr/>
            <p:nvPr/>
          </p:nvCxnSpPr>
          <p:spPr>
            <a:xfrm rot="5400000">
              <a:off x="1723894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609" name="TextBox 179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610" name="TextBox 180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611" name="TextBox 181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12" name="TextBox 182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13" name="TextBox 183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614" name="TextBox 184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15" name="TextBox 185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616" name="TextBox 186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617" name="TextBox 187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618" name="TextBox 188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619" name="TextBox 189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620" name="TextBox 190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40" name="Group 191"/>
          <p:cNvGrpSpPr>
            <a:grpSpLocks/>
          </p:cNvGrpSpPr>
          <p:nvPr/>
        </p:nvGrpSpPr>
        <p:grpSpPr bwMode="auto">
          <a:xfrm>
            <a:off x="6002338" y="3276600"/>
            <a:ext cx="969962" cy="609600"/>
            <a:chOff x="1002474" y="1981200"/>
            <a:chExt cx="969848" cy="609600"/>
          </a:xfrm>
        </p:grpSpPr>
        <p:sp>
          <p:nvSpPr>
            <p:cNvPr id="193" name="Rectangle 192"/>
            <p:cNvSpPr/>
            <p:nvPr/>
          </p:nvSpPr>
          <p:spPr>
            <a:xfrm>
              <a:off x="1067553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194" name="Straight Connector 193"/>
            <p:cNvCxnSpPr>
              <a:stCxn id="193" idx="3"/>
            </p:cNvCxnSpPr>
            <p:nvPr/>
          </p:nvCxnSpPr>
          <p:spPr>
            <a:xfrm>
              <a:off x="1143744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 rot="5400000">
              <a:off x="1104843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 rot="5400000">
              <a:off x="116833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/>
            <p:cNvCxnSpPr/>
            <p:nvPr/>
          </p:nvCxnSpPr>
          <p:spPr>
            <a:xfrm rot="5400000">
              <a:off x="1230240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/>
            <p:cNvCxnSpPr/>
            <p:nvPr/>
          </p:nvCxnSpPr>
          <p:spPr>
            <a:xfrm rot="5400000">
              <a:off x="1285796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 rot="5400000">
              <a:off x="1352463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 rot="5400000">
              <a:off x="1415956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147786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 rot="5400000">
              <a:off x="1541353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5400000">
              <a:off x="160167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>
              <a:off x="1660402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 rot="5400000">
              <a:off x="1723895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84" name="TextBox 205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1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585" name="TextBox 206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586" name="TextBox 207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587" name="TextBox 208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588" name="TextBox 209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589" name="TextBox 210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590" name="TextBox 211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591" name="TextBox 212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592" name="TextBox 213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593" name="TextBox 214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594" name="TextBox 215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595" name="TextBox 216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41" name="Group 217"/>
          <p:cNvGrpSpPr>
            <a:grpSpLocks/>
          </p:cNvGrpSpPr>
          <p:nvPr/>
        </p:nvGrpSpPr>
        <p:grpSpPr bwMode="auto">
          <a:xfrm>
            <a:off x="6858000" y="3276600"/>
            <a:ext cx="969963" cy="609600"/>
            <a:chOff x="1002474" y="1981200"/>
            <a:chExt cx="969848" cy="609600"/>
          </a:xfrm>
        </p:grpSpPr>
        <p:sp>
          <p:nvSpPr>
            <p:cNvPr id="219" name="Rectangle 218"/>
            <p:cNvSpPr/>
            <p:nvPr/>
          </p:nvSpPr>
          <p:spPr>
            <a:xfrm>
              <a:off x="1067554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220" name="Straight Connector 219"/>
            <p:cNvCxnSpPr>
              <a:stCxn id="219" idx="3"/>
            </p:cNvCxnSpPr>
            <p:nvPr/>
          </p:nvCxnSpPr>
          <p:spPr>
            <a:xfrm>
              <a:off x="1143745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5400000">
              <a:off x="1104842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1168335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1230240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285796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352463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1415955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5400000">
              <a:off x="147786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5400000">
              <a:off x="1541354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5400000">
              <a:off x="160167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5400000">
              <a:off x="166040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rot="5400000">
              <a:off x="1723894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59" name="TextBox 231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560" name="TextBox 232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561" name="TextBox 233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562" name="TextBox 234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563" name="TextBox 235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564" name="TextBox 236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565" name="TextBox 237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566" name="TextBox 238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567" name="TextBox 239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568" name="TextBox 240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569" name="TextBox 241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570" name="TextBox 242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grpSp>
        <p:nvGrpSpPr>
          <p:cNvPr id="18442" name="Group 243"/>
          <p:cNvGrpSpPr>
            <a:grpSpLocks/>
          </p:cNvGrpSpPr>
          <p:nvPr/>
        </p:nvGrpSpPr>
        <p:grpSpPr bwMode="auto">
          <a:xfrm>
            <a:off x="7705725" y="3276600"/>
            <a:ext cx="969963" cy="609600"/>
            <a:chOff x="1002474" y="1981200"/>
            <a:chExt cx="969848" cy="609600"/>
          </a:xfrm>
        </p:grpSpPr>
        <p:sp>
          <p:nvSpPr>
            <p:cNvPr id="245" name="Rectangle 244"/>
            <p:cNvSpPr/>
            <p:nvPr/>
          </p:nvSpPr>
          <p:spPr>
            <a:xfrm>
              <a:off x="1067554" y="1981200"/>
              <a:ext cx="76191" cy="609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cxnSp>
          <p:nvCxnSpPr>
            <p:cNvPr id="246" name="Straight Connector 245"/>
            <p:cNvCxnSpPr>
              <a:stCxn id="245" idx="3"/>
            </p:cNvCxnSpPr>
            <p:nvPr/>
          </p:nvCxnSpPr>
          <p:spPr>
            <a:xfrm>
              <a:off x="1143745" y="2286000"/>
              <a:ext cx="76191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5400000">
              <a:off x="1104842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5400000">
              <a:off x="1168335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5400000">
              <a:off x="1230240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1285796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5400000">
              <a:off x="1352463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1415955" y="2291556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5400000">
              <a:off x="147786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1541354" y="2291556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5400000">
              <a:off x="1601671" y="2288381"/>
              <a:ext cx="228600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/>
            <p:nvPr/>
          </p:nvCxnSpPr>
          <p:spPr>
            <a:xfrm rot="5400000">
              <a:off x="1660401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5400000">
              <a:off x="1723894" y="2288381"/>
              <a:ext cx="22860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34" name="TextBox 257"/>
            <p:cNvSpPr txBox="1">
              <a:spLocks noChangeArrowheads="1"/>
            </p:cNvSpPr>
            <p:nvPr/>
          </p:nvSpPr>
          <p:spPr bwMode="auto">
            <a:xfrm>
              <a:off x="1002474" y="2362200"/>
              <a:ext cx="21746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 b="1">
                  <a:solidFill>
                    <a:srgbClr val="BFBFBF"/>
                  </a:solidFill>
                  <a:latin typeface="Calibri" pitchFamily="34" charset="0"/>
                </a:rPr>
                <a:t>J</a:t>
              </a:r>
            </a:p>
          </p:txBody>
        </p:sp>
        <p:sp>
          <p:nvSpPr>
            <p:cNvPr id="18535" name="TextBox 258"/>
            <p:cNvSpPr txBox="1">
              <a:spLocks noChangeArrowheads="1"/>
            </p:cNvSpPr>
            <p:nvPr/>
          </p:nvSpPr>
          <p:spPr bwMode="auto">
            <a:xfrm>
              <a:off x="1104934" y="23622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F</a:t>
              </a:r>
            </a:p>
          </p:txBody>
        </p:sp>
        <p:sp>
          <p:nvSpPr>
            <p:cNvPr id="18536" name="TextBox 259"/>
            <p:cNvSpPr txBox="1">
              <a:spLocks noChangeArrowheads="1"/>
            </p:cNvSpPr>
            <p:nvPr/>
          </p:nvSpPr>
          <p:spPr bwMode="auto">
            <a:xfrm>
              <a:off x="1151878" y="23622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537" name="TextBox 260"/>
            <p:cNvSpPr txBox="1">
              <a:spLocks noChangeArrowheads="1"/>
            </p:cNvSpPr>
            <p:nvPr/>
          </p:nvSpPr>
          <p:spPr bwMode="auto">
            <a:xfrm>
              <a:off x="1228078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538" name="TextBox 261"/>
            <p:cNvSpPr txBox="1">
              <a:spLocks noChangeArrowheads="1"/>
            </p:cNvSpPr>
            <p:nvPr/>
          </p:nvSpPr>
          <p:spPr bwMode="auto">
            <a:xfrm>
              <a:off x="1277802" y="2357600"/>
              <a:ext cx="272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M</a:t>
              </a:r>
            </a:p>
          </p:txBody>
        </p:sp>
        <p:sp>
          <p:nvSpPr>
            <p:cNvPr id="18539" name="TextBox 262"/>
            <p:cNvSpPr txBox="1">
              <a:spLocks noChangeArrowheads="1"/>
            </p:cNvSpPr>
            <p:nvPr/>
          </p:nvSpPr>
          <p:spPr bwMode="auto">
            <a:xfrm>
              <a:off x="1365718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540" name="TextBox 263"/>
            <p:cNvSpPr txBox="1">
              <a:spLocks noChangeArrowheads="1"/>
            </p:cNvSpPr>
            <p:nvPr/>
          </p:nvSpPr>
          <p:spPr bwMode="auto">
            <a:xfrm>
              <a:off x="1421166" y="2362200"/>
              <a:ext cx="21672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J</a:t>
              </a:r>
            </a:p>
          </p:txBody>
        </p:sp>
        <p:sp>
          <p:nvSpPr>
            <p:cNvPr id="18541" name="TextBox 264"/>
            <p:cNvSpPr txBox="1">
              <a:spLocks noChangeArrowheads="1"/>
            </p:cNvSpPr>
            <p:nvPr/>
          </p:nvSpPr>
          <p:spPr bwMode="auto">
            <a:xfrm>
              <a:off x="1473110" y="2362200"/>
              <a:ext cx="24397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A</a:t>
              </a:r>
            </a:p>
          </p:txBody>
        </p:sp>
        <p:sp>
          <p:nvSpPr>
            <p:cNvPr id="18542" name="TextBox 265"/>
            <p:cNvSpPr txBox="1">
              <a:spLocks noChangeArrowheads="1"/>
            </p:cNvSpPr>
            <p:nvPr/>
          </p:nvSpPr>
          <p:spPr bwMode="auto">
            <a:xfrm>
              <a:off x="1541756" y="2357600"/>
              <a:ext cx="23115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S</a:t>
              </a:r>
            </a:p>
          </p:txBody>
        </p:sp>
        <p:sp>
          <p:nvSpPr>
            <p:cNvPr id="18543" name="TextBox 266"/>
            <p:cNvSpPr txBox="1">
              <a:spLocks noChangeArrowheads="1"/>
            </p:cNvSpPr>
            <p:nvPr/>
          </p:nvSpPr>
          <p:spPr bwMode="auto">
            <a:xfrm>
              <a:off x="1591322" y="2358498"/>
              <a:ext cx="25199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O</a:t>
              </a:r>
            </a:p>
          </p:txBody>
        </p:sp>
        <p:sp>
          <p:nvSpPr>
            <p:cNvPr id="18544" name="TextBox 267"/>
            <p:cNvSpPr txBox="1">
              <a:spLocks noChangeArrowheads="1"/>
            </p:cNvSpPr>
            <p:nvPr/>
          </p:nvSpPr>
          <p:spPr bwMode="auto">
            <a:xfrm>
              <a:off x="1663488" y="2358498"/>
              <a:ext cx="25039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N</a:t>
              </a:r>
            </a:p>
          </p:txBody>
        </p:sp>
        <p:sp>
          <p:nvSpPr>
            <p:cNvPr id="18545" name="TextBox 268"/>
            <p:cNvSpPr txBox="1">
              <a:spLocks noChangeArrowheads="1"/>
            </p:cNvSpPr>
            <p:nvPr/>
          </p:nvSpPr>
          <p:spPr bwMode="auto">
            <a:xfrm>
              <a:off x="1725138" y="2362200"/>
              <a:ext cx="2471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800">
                  <a:latin typeface="Calibri" pitchFamily="34" charset="0"/>
                </a:rPr>
                <a:t>D</a:t>
              </a:r>
            </a:p>
          </p:txBody>
        </p:sp>
      </p:grpSp>
      <p:sp>
        <p:nvSpPr>
          <p:cNvPr id="270" name="Rectangle 269"/>
          <p:cNvSpPr/>
          <p:nvPr/>
        </p:nvSpPr>
        <p:spPr>
          <a:xfrm>
            <a:off x="8620125" y="3276600"/>
            <a:ext cx="76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829322" y="3393488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2" name="Line Callout 2 271"/>
          <p:cNvSpPr/>
          <p:nvPr/>
        </p:nvSpPr>
        <p:spPr>
          <a:xfrm>
            <a:off x="1447800" y="93663"/>
            <a:ext cx="820738" cy="439737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48443"/>
              <a:gd name="adj6" fmla="val -7238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Power4 (2001)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1.1 to 1.3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273" name="Rectangle 272"/>
          <p:cNvSpPr/>
          <p:nvPr/>
        </p:nvSpPr>
        <p:spPr>
          <a:xfrm>
            <a:off x="2277122" y="3388312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4" name="Line Callout 2 273"/>
          <p:cNvSpPr/>
          <p:nvPr/>
        </p:nvSpPr>
        <p:spPr>
          <a:xfrm>
            <a:off x="1838325" y="6307138"/>
            <a:ext cx="904875" cy="474662"/>
          </a:xfrm>
          <a:prstGeom prst="borderCallout2">
            <a:avLst>
              <a:gd name="adj1" fmla="val -14895"/>
              <a:gd name="adj2" fmla="val 48530"/>
              <a:gd name="adj3" fmla="val -80315"/>
              <a:gd name="adj4" fmla="val 49019"/>
              <a:gd name="adj5" fmla="val -520142"/>
              <a:gd name="adj6" fmla="val 5127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Power4+ (2003)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1.9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275" name="Rectangle 274"/>
          <p:cNvSpPr/>
          <p:nvPr/>
        </p:nvSpPr>
        <p:spPr>
          <a:xfrm>
            <a:off x="3115322" y="3388312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6" name="Line Callout 2 275"/>
          <p:cNvSpPr/>
          <p:nvPr/>
        </p:nvSpPr>
        <p:spPr>
          <a:xfrm>
            <a:off x="2819400" y="76200"/>
            <a:ext cx="838200" cy="44767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39356"/>
              <a:gd name="adj6" fmla="val 3776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Power5 (2004)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1.5-1.9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(1)(2)(4)</a:t>
            </a:r>
          </a:p>
        </p:txBody>
      </p:sp>
      <p:sp>
        <p:nvSpPr>
          <p:cNvPr id="277" name="Rectangle 276"/>
          <p:cNvSpPr/>
          <p:nvPr/>
        </p:nvSpPr>
        <p:spPr>
          <a:xfrm>
            <a:off x="4141434" y="3388312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8" name="Line Callout 2 277"/>
          <p:cNvSpPr/>
          <p:nvPr/>
        </p:nvSpPr>
        <p:spPr>
          <a:xfrm>
            <a:off x="3657600" y="6315075"/>
            <a:ext cx="865188" cy="4667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528314"/>
              <a:gd name="adj6" fmla="val 575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Power5+ (2005)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1.5-2.26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(1)(2)(4)</a:t>
            </a:r>
          </a:p>
        </p:txBody>
      </p:sp>
      <p:sp>
        <p:nvSpPr>
          <p:cNvPr id="279" name="Rectangle 278"/>
          <p:cNvSpPr/>
          <p:nvPr/>
        </p:nvSpPr>
        <p:spPr>
          <a:xfrm>
            <a:off x="5046956" y="3393285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1" name="Line Callout 2 290"/>
          <p:cNvSpPr/>
          <p:nvPr/>
        </p:nvSpPr>
        <p:spPr>
          <a:xfrm>
            <a:off x="5105400" y="100013"/>
            <a:ext cx="879475" cy="457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20436"/>
              <a:gd name="adj6" fmla="val -39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CBE (2006)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3.2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(1)(9)(10)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6383044" y="3395658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3" name="Line Callout 2 292"/>
          <p:cNvSpPr/>
          <p:nvPr/>
        </p:nvSpPr>
        <p:spPr>
          <a:xfrm>
            <a:off x="5764213" y="6275388"/>
            <a:ext cx="1169987" cy="484187"/>
          </a:xfrm>
          <a:prstGeom prst="borderCallout2">
            <a:avLst>
              <a:gd name="adj1" fmla="val -16112"/>
              <a:gd name="adj2" fmla="val 50111"/>
              <a:gd name="adj3" fmla="val -71158"/>
              <a:gd name="adj4" fmla="val 50126"/>
              <a:gd name="adj5" fmla="val -501043"/>
              <a:gd name="adj6" fmla="val 551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PowerXCell8i (2008)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3.2GHz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(1)(9)(10)</a:t>
            </a:r>
          </a:p>
        </p:txBody>
      </p:sp>
      <p:sp>
        <p:nvSpPr>
          <p:cNvPr id="294" name="Rectangle 293"/>
          <p:cNvSpPr/>
          <p:nvPr/>
        </p:nvSpPr>
        <p:spPr>
          <a:xfrm>
            <a:off x="4191000" y="3388312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5" name="Line Callout 2 294"/>
          <p:cNvSpPr/>
          <p:nvPr/>
        </p:nvSpPr>
        <p:spPr>
          <a:xfrm>
            <a:off x="3962400" y="76200"/>
            <a:ext cx="762000" cy="457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24945"/>
              <a:gd name="adj6" fmla="val 3388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Xenon (2005)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3.2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(1)(3)(6)</a:t>
            </a:r>
          </a:p>
        </p:txBody>
      </p:sp>
      <p:sp>
        <p:nvSpPr>
          <p:cNvPr id="296" name="Rectangle 295"/>
          <p:cNvSpPr/>
          <p:nvPr/>
        </p:nvSpPr>
        <p:spPr>
          <a:xfrm>
            <a:off x="5589234" y="3390896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7" name="Line Callout 2 296"/>
          <p:cNvSpPr/>
          <p:nvPr/>
        </p:nvSpPr>
        <p:spPr>
          <a:xfrm>
            <a:off x="6248400" y="76200"/>
            <a:ext cx="914400" cy="457200"/>
          </a:xfrm>
          <a:prstGeom prst="borderCallout2">
            <a:avLst>
              <a:gd name="adj1" fmla="val 113896"/>
              <a:gd name="adj2" fmla="val 49919"/>
              <a:gd name="adj3" fmla="val 166323"/>
              <a:gd name="adj4" fmla="val 41585"/>
              <a:gd name="adj5" fmla="val 723940"/>
              <a:gd name="adj6" fmla="val -6864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3.5-4.7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(1)(2)(4)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7239000" y="3387223"/>
            <a:ext cx="58444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9" name="Line Callout 2 298"/>
          <p:cNvSpPr/>
          <p:nvPr/>
        </p:nvSpPr>
        <p:spPr>
          <a:xfrm>
            <a:off x="7689850" y="6324600"/>
            <a:ext cx="996950" cy="40798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08349"/>
              <a:gd name="adj6" fmla="val -4161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Power6+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5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(1)(2)(4)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8153400" y="3405190"/>
            <a:ext cx="457200" cy="457200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1" name="Line Callout 2 300"/>
          <p:cNvSpPr/>
          <p:nvPr/>
        </p:nvSpPr>
        <p:spPr>
          <a:xfrm>
            <a:off x="7391400" y="76200"/>
            <a:ext cx="914400" cy="457200"/>
          </a:xfrm>
          <a:prstGeom prst="borderCallout2">
            <a:avLst>
              <a:gd name="adj1" fmla="val 110012"/>
              <a:gd name="adj2" fmla="val 48949"/>
              <a:gd name="adj3" fmla="val 154672"/>
              <a:gd name="adj4" fmla="val 52265"/>
              <a:gd name="adj5" fmla="val 727833"/>
              <a:gd name="adj6" fmla="val 10733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Power6+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5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(1)(2)(4)</a:t>
            </a:r>
          </a:p>
        </p:txBody>
      </p:sp>
      <p:sp>
        <p:nvSpPr>
          <p:cNvPr id="302" name="Rectangle 301"/>
          <p:cNvSpPr/>
          <p:nvPr/>
        </p:nvSpPr>
        <p:spPr>
          <a:xfrm>
            <a:off x="3818878" y="3379434"/>
            <a:ext cx="58444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3" name="Line Callout 2 302"/>
          <p:cNvSpPr/>
          <p:nvPr/>
        </p:nvSpPr>
        <p:spPr>
          <a:xfrm>
            <a:off x="2971800" y="627063"/>
            <a:ext cx="820738" cy="439737"/>
          </a:xfrm>
          <a:prstGeom prst="borderCallout2">
            <a:avLst>
              <a:gd name="adj1" fmla="val 111680"/>
              <a:gd name="adj2" fmla="val 51180"/>
              <a:gd name="adj3" fmla="val 166225"/>
              <a:gd name="adj4" fmla="val 54749"/>
              <a:gd name="adj5" fmla="val 624521"/>
              <a:gd name="adj6" fmla="val 10557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Pentium 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3.8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(1)(2)(4)</a:t>
            </a:r>
          </a:p>
        </p:txBody>
      </p:sp>
      <p:sp>
        <p:nvSpPr>
          <p:cNvPr id="304" name="Rectangle 303"/>
          <p:cNvSpPr/>
          <p:nvPr/>
        </p:nvSpPr>
        <p:spPr>
          <a:xfrm>
            <a:off x="4800600" y="3388515"/>
            <a:ext cx="58444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5" name="Line Callout 2 304"/>
          <p:cNvSpPr/>
          <p:nvPr/>
        </p:nvSpPr>
        <p:spPr>
          <a:xfrm>
            <a:off x="4056063" y="627063"/>
            <a:ext cx="820737" cy="439737"/>
          </a:xfrm>
          <a:prstGeom prst="borderCallout2">
            <a:avLst>
              <a:gd name="adj1" fmla="val 111680"/>
              <a:gd name="adj2" fmla="val 51180"/>
              <a:gd name="adj3" fmla="val 166225"/>
              <a:gd name="adj4" fmla="val 54749"/>
              <a:gd name="adj5" fmla="val 626984"/>
              <a:gd name="adj6" fmla="val 9404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Core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1.8-3.2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(1)(4)(8)</a:t>
            </a:r>
          </a:p>
        </p:txBody>
      </p:sp>
      <p:sp>
        <p:nvSpPr>
          <p:cNvPr id="306" name="Rectangle 305"/>
          <p:cNvSpPr/>
          <p:nvPr/>
        </p:nvSpPr>
        <p:spPr>
          <a:xfrm>
            <a:off x="6629400" y="3396747"/>
            <a:ext cx="58444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7" name="Line Callout 2 306"/>
          <p:cNvSpPr/>
          <p:nvPr/>
        </p:nvSpPr>
        <p:spPr>
          <a:xfrm>
            <a:off x="6781800" y="627063"/>
            <a:ext cx="914400" cy="439737"/>
          </a:xfrm>
          <a:prstGeom prst="borderCallout2">
            <a:avLst>
              <a:gd name="adj1" fmla="val 111680"/>
              <a:gd name="adj2" fmla="val 51180"/>
              <a:gd name="adj3" fmla="val 168245"/>
              <a:gd name="adj4" fmla="val 46093"/>
              <a:gd name="adj5" fmla="val 627674"/>
              <a:gd name="adj6" fmla="val -1367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Dual Core Atom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0.8-2.06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8718610" y="3402801"/>
            <a:ext cx="228600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9" name="Line Callout 2 308"/>
          <p:cNvSpPr/>
          <p:nvPr/>
        </p:nvSpPr>
        <p:spPr>
          <a:xfrm>
            <a:off x="8077200" y="609600"/>
            <a:ext cx="914400" cy="439738"/>
          </a:xfrm>
          <a:prstGeom prst="borderCallout2">
            <a:avLst>
              <a:gd name="adj1" fmla="val 111680"/>
              <a:gd name="adj2" fmla="val 51180"/>
              <a:gd name="adj3" fmla="val 174306"/>
              <a:gd name="adj4" fmla="val 55802"/>
              <a:gd name="adj5" fmla="val 633635"/>
              <a:gd name="adj6" fmla="val 8064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Sandy Bridge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4.6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(1)(8)(8)</a:t>
            </a:r>
          </a:p>
        </p:txBody>
      </p:sp>
      <p:sp>
        <p:nvSpPr>
          <p:cNvPr id="310" name="Line Callout 2 309"/>
          <p:cNvSpPr/>
          <p:nvPr/>
        </p:nvSpPr>
        <p:spPr>
          <a:xfrm>
            <a:off x="2590800" y="5715000"/>
            <a:ext cx="820738" cy="439738"/>
          </a:xfrm>
          <a:prstGeom prst="borderCallout2">
            <a:avLst>
              <a:gd name="adj1" fmla="val -13573"/>
              <a:gd name="adj2" fmla="val 49016"/>
              <a:gd name="adj3" fmla="val -94382"/>
              <a:gd name="adj4" fmla="val 77473"/>
              <a:gd name="adj5" fmla="val -426187"/>
              <a:gd name="adj6" fmla="val 19150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Xeon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2.86–3.56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311" name="Rectangle 310"/>
          <p:cNvSpPr/>
          <p:nvPr/>
        </p:nvSpPr>
        <p:spPr>
          <a:xfrm>
            <a:off x="4141434" y="3388312"/>
            <a:ext cx="58444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3" name="Line Callout 2 312"/>
          <p:cNvSpPr/>
          <p:nvPr/>
        </p:nvSpPr>
        <p:spPr>
          <a:xfrm>
            <a:off x="3733800" y="5715000"/>
            <a:ext cx="914400" cy="439738"/>
          </a:xfrm>
          <a:prstGeom prst="borderCallout2">
            <a:avLst>
              <a:gd name="adj1" fmla="val -11553"/>
              <a:gd name="adj2" fmla="val 49238"/>
              <a:gd name="adj3" fmla="val -96402"/>
              <a:gd name="adj4" fmla="val 72477"/>
              <a:gd name="adj5" fmla="val -413919"/>
              <a:gd name="adj6" fmla="val 166642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Xeon Quad Code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2.13–3.56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(1)(4)(8)</a:t>
            </a:r>
          </a:p>
        </p:txBody>
      </p:sp>
      <p:sp>
        <p:nvSpPr>
          <p:cNvPr id="314" name="Rectangle 313"/>
          <p:cNvSpPr/>
          <p:nvPr/>
        </p:nvSpPr>
        <p:spPr>
          <a:xfrm>
            <a:off x="7791891" y="3405625"/>
            <a:ext cx="228600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5" name="Line Callout 2 314"/>
          <p:cNvSpPr/>
          <p:nvPr/>
        </p:nvSpPr>
        <p:spPr>
          <a:xfrm>
            <a:off x="7543800" y="5715000"/>
            <a:ext cx="914400" cy="439738"/>
          </a:xfrm>
          <a:prstGeom prst="borderCallout2">
            <a:avLst>
              <a:gd name="adj1" fmla="val -15593"/>
              <a:gd name="adj2" fmla="val 49238"/>
              <a:gd name="adj3" fmla="val -110543"/>
              <a:gd name="adj4" fmla="val 49176"/>
              <a:gd name="adj5" fmla="val -421264"/>
              <a:gd name="adj6" fmla="val 40618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Xeon </a:t>
            </a:r>
            <a:r>
              <a:rPr lang="en-US" sz="800" b="1" u="sng" dirty="0" err="1"/>
              <a:t>Beckton</a:t>
            </a:r>
            <a:endParaRPr lang="en-US" sz="8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2.8–3.56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(1)(8)(16)</a:t>
            </a:r>
          </a:p>
        </p:txBody>
      </p:sp>
      <p:sp>
        <p:nvSpPr>
          <p:cNvPr id="316" name="Rectangle 315"/>
          <p:cNvSpPr/>
          <p:nvPr/>
        </p:nvSpPr>
        <p:spPr>
          <a:xfrm>
            <a:off x="6749990" y="3396747"/>
            <a:ext cx="58444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7" name="Line Callout 2 316"/>
          <p:cNvSpPr/>
          <p:nvPr/>
        </p:nvSpPr>
        <p:spPr>
          <a:xfrm>
            <a:off x="6477000" y="5715000"/>
            <a:ext cx="914400" cy="439738"/>
          </a:xfrm>
          <a:prstGeom prst="borderCallout2">
            <a:avLst>
              <a:gd name="adj1" fmla="val -9533"/>
              <a:gd name="adj2" fmla="val 50209"/>
              <a:gd name="adj3" fmla="val -110543"/>
              <a:gd name="adj4" fmla="val 49176"/>
              <a:gd name="adj5" fmla="val -424121"/>
              <a:gd name="adj6" fmla="val 32851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Core 7i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2.66–3.33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(1)(4)(8)</a:t>
            </a:r>
          </a:p>
        </p:txBody>
      </p:sp>
      <p:sp>
        <p:nvSpPr>
          <p:cNvPr id="318" name="Rectangle 317"/>
          <p:cNvSpPr/>
          <p:nvPr/>
        </p:nvSpPr>
        <p:spPr>
          <a:xfrm>
            <a:off x="4554244" y="3390896"/>
            <a:ext cx="58444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9" name="Rectangle 318"/>
          <p:cNvSpPr/>
          <p:nvPr/>
        </p:nvSpPr>
        <p:spPr>
          <a:xfrm>
            <a:off x="5773444" y="3390904"/>
            <a:ext cx="58444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0" name="Rectangle 319"/>
          <p:cNvSpPr/>
          <p:nvPr/>
        </p:nvSpPr>
        <p:spPr>
          <a:xfrm>
            <a:off x="7297444" y="3389604"/>
            <a:ext cx="58444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1" name="Rectangle 320"/>
          <p:cNvSpPr/>
          <p:nvPr/>
        </p:nvSpPr>
        <p:spPr>
          <a:xfrm>
            <a:off x="8718610" y="3402801"/>
            <a:ext cx="228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2" name="Rectangle 321"/>
          <p:cNvSpPr/>
          <p:nvPr/>
        </p:nvSpPr>
        <p:spPr>
          <a:xfrm>
            <a:off x="7790156" y="3402809"/>
            <a:ext cx="2286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3" name="Line Callout 2 322"/>
          <p:cNvSpPr/>
          <p:nvPr/>
        </p:nvSpPr>
        <p:spPr>
          <a:xfrm>
            <a:off x="5199063" y="609600"/>
            <a:ext cx="973137" cy="439738"/>
          </a:xfrm>
          <a:prstGeom prst="borderCallout2">
            <a:avLst>
              <a:gd name="adj1" fmla="val 111680"/>
              <a:gd name="adj2" fmla="val 51180"/>
              <a:gd name="adj3" fmla="val 170265"/>
              <a:gd name="adj4" fmla="val 41973"/>
              <a:gd name="adj5" fmla="val 630878"/>
              <a:gd name="adj6" fmla="val -6312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err="1"/>
              <a:t>Opteron</a:t>
            </a:r>
            <a:r>
              <a:rPr lang="en-US" sz="800" b="1" u="sng" dirty="0"/>
              <a:t> Denmark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1.6-2.8GHz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324" name="Line Callout 2 323"/>
          <p:cNvSpPr/>
          <p:nvPr/>
        </p:nvSpPr>
        <p:spPr>
          <a:xfrm>
            <a:off x="4953000" y="5715000"/>
            <a:ext cx="1125538" cy="439738"/>
          </a:xfrm>
          <a:prstGeom prst="borderCallout2">
            <a:avLst>
              <a:gd name="adj1" fmla="val -21654"/>
              <a:gd name="adj2" fmla="val 51180"/>
              <a:gd name="adj3" fmla="val -140846"/>
              <a:gd name="adj4" fmla="val 58541"/>
              <a:gd name="adj5" fmla="val -424905"/>
              <a:gd name="adj6" fmla="val 7497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err="1"/>
              <a:t>Opteron</a:t>
            </a:r>
            <a:r>
              <a:rPr lang="en-US" sz="800" b="1" u="sng" dirty="0"/>
              <a:t> Barcelona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1.76-2.6GHz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(1)(4)(4)</a:t>
            </a:r>
          </a:p>
        </p:txBody>
      </p:sp>
      <p:sp>
        <p:nvSpPr>
          <p:cNvPr id="325" name="Line Callout 2 324"/>
          <p:cNvSpPr/>
          <p:nvPr/>
        </p:nvSpPr>
        <p:spPr>
          <a:xfrm>
            <a:off x="6629400" y="1219200"/>
            <a:ext cx="1125538" cy="439738"/>
          </a:xfrm>
          <a:prstGeom prst="borderCallout2">
            <a:avLst>
              <a:gd name="adj1" fmla="val 111680"/>
              <a:gd name="adj2" fmla="val 51180"/>
              <a:gd name="adj3" fmla="val 182387"/>
              <a:gd name="adj4" fmla="val 53019"/>
              <a:gd name="adj5" fmla="val 491285"/>
              <a:gd name="adj6" fmla="val 6171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err="1"/>
              <a:t>Opteron</a:t>
            </a:r>
            <a:r>
              <a:rPr lang="en-US" sz="800" b="1" u="sng" dirty="0"/>
              <a:t> Istanbul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2.26-2.66GHz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(1)(6)(6)</a:t>
            </a:r>
          </a:p>
        </p:txBody>
      </p:sp>
      <p:sp>
        <p:nvSpPr>
          <p:cNvPr id="326" name="Line Callout 2 325"/>
          <p:cNvSpPr/>
          <p:nvPr/>
        </p:nvSpPr>
        <p:spPr>
          <a:xfrm>
            <a:off x="6705600" y="5046663"/>
            <a:ext cx="1125538" cy="439737"/>
          </a:xfrm>
          <a:prstGeom prst="borderCallout2">
            <a:avLst>
              <a:gd name="adj1" fmla="val -13573"/>
              <a:gd name="adj2" fmla="val 50391"/>
              <a:gd name="adj3" fmla="val -152967"/>
              <a:gd name="adj4" fmla="val 78265"/>
              <a:gd name="adj5" fmla="val -267724"/>
              <a:gd name="adj6" fmla="val 10732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err="1"/>
              <a:t>Opteron</a:t>
            </a:r>
            <a:r>
              <a:rPr lang="en-US" sz="800" b="1" u="sng" dirty="0"/>
              <a:t> Sao Paolo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???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(1)(6)(6)</a:t>
            </a:r>
          </a:p>
        </p:txBody>
      </p:sp>
      <p:sp>
        <p:nvSpPr>
          <p:cNvPr id="327" name="Line Callout 2 326"/>
          <p:cNvSpPr/>
          <p:nvPr/>
        </p:nvSpPr>
        <p:spPr>
          <a:xfrm>
            <a:off x="7866063" y="5046663"/>
            <a:ext cx="1125537" cy="439737"/>
          </a:xfrm>
          <a:prstGeom prst="borderCallout2">
            <a:avLst>
              <a:gd name="adj1" fmla="val -17613"/>
              <a:gd name="adj2" fmla="val 49602"/>
              <a:gd name="adj3" fmla="val -148926"/>
              <a:gd name="adj4" fmla="val 27772"/>
              <a:gd name="adj5" fmla="val -267330"/>
              <a:gd name="adj6" fmla="val 433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err="1"/>
              <a:t>Opteron</a:t>
            </a:r>
            <a:r>
              <a:rPr lang="en-US" sz="800" b="1" u="sng" dirty="0"/>
              <a:t> </a:t>
            </a:r>
            <a:r>
              <a:rPr lang="en-US" sz="800" b="1" u="sng" dirty="0" err="1"/>
              <a:t>Magny</a:t>
            </a:r>
            <a:r>
              <a:rPr lang="en-US" sz="800" b="1" u="sng" dirty="0"/>
              <a:t> </a:t>
            </a:r>
            <a:r>
              <a:rPr lang="en-US" sz="800" b="1" u="sng" dirty="0" err="1"/>
              <a:t>Cours</a:t>
            </a:r>
            <a:endParaRPr lang="en-US" sz="8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???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(1)(12)(12)</a:t>
            </a:r>
          </a:p>
        </p:txBody>
      </p:sp>
      <p:sp>
        <p:nvSpPr>
          <p:cNvPr id="328" name="Line Callout 2 327"/>
          <p:cNvSpPr/>
          <p:nvPr/>
        </p:nvSpPr>
        <p:spPr>
          <a:xfrm>
            <a:off x="7848600" y="1219200"/>
            <a:ext cx="1125538" cy="439738"/>
          </a:xfrm>
          <a:prstGeom prst="borderCallout2">
            <a:avLst>
              <a:gd name="adj1" fmla="val 111680"/>
              <a:gd name="adj2" fmla="val 49602"/>
              <a:gd name="adj3" fmla="val 188448"/>
              <a:gd name="adj4" fmla="val 56964"/>
              <a:gd name="adj5" fmla="val 495125"/>
              <a:gd name="adj6" fmla="val 8580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 err="1"/>
              <a:t>Opteron</a:t>
            </a:r>
            <a:r>
              <a:rPr lang="en-US" sz="800" b="1" u="sng" dirty="0"/>
              <a:t> </a:t>
            </a:r>
            <a:r>
              <a:rPr lang="en-US" sz="800" b="1" u="sng" dirty="0" err="1"/>
              <a:t>Interlagos</a:t>
            </a:r>
            <a:endParaRPr lang="en-US" sz="8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???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(1)(16)(16)</a:t>
            </a:r>
          </a:p>
        </p:txBody>
      </p:sp>
      <p:sp>
        <p:nvSpPr>
          <p:cNvPr id="329" name="Rectangle 328"/>
          <p:cNvSpPr/>
          <p:nvPr/>
        </p:nvSpPr>
        <p:spPr>
          <a:xfrm>
            <a:off x="3244790" y="3388312"/>
            <a:ext cx="58444" cy="457200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0" name="Rectangle 329"/>
          <p:cNvSpPr/>
          <p:nvPr/>
        </p:nvSpPr>
        <p:spPr>
          <a:xfrm>
            <a:off x="4082990" y="3388312"/>
            <a:ext cx="58444" cy="457200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1" name="Rectangle 330"/>
          <p:cNvSpPr/>
          <p:nvPr/>
        </p:nvSpPr>
        <p:spPr>
          <a:xfrm>
            <a:off x="4191000" y="3388312"/>
            <a:ext cx="58444" cy="45720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2" name="Line Callout 2 331"/>
          <p:cNvSpPr/>
          <p:nvPr/>
        </p:nvSpPr>
        <p:spPr>
          <a:xfrm>
            <a:off x="1447800" y="685800"/>
            <a:ext cx="820738" cy="439738"/>
          </a:xfrm>
          <a:prstGeom prst="borderCallout2">
            <a:avLst>
              <a:gd name="adj1" fmla="val 111680"/>
              <a:gd name="adj2" fmla="val 51180"/>
              <a:gd name="adj3" fmla="val 162185"/>
              <a:gd name="adj4" fmla="val 68816"/>
              <a:gd name="adj5" fmla="val 612842"/>
              <a:gd name="adj6" fmla="val 22206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Ultra SPARC IV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1-1.356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333" name="Line Callout 2 332"/>
          <p:cNvSpPr/>
          <p:nvPr/>
        </p:nvSpPr>
        <p:spPr>
          <a:xfrm>
            <a:off x="2438400" y="5029200"/>
            <a:ext cx="896938" cy="439738"/>
          </a:xfrm>
          <a:prstGeom prst="borderCallout2">
            <a:avLst>
              <a:gd name="adj1" fmla="val -13573"/>
              <a:gd name="adj2" fmla="val 50190"/>
              <a:gd name="adj3" fmla="val -62058"/>
              <a:gd name="adj4" fmla="val 74551"/>
              <a:gd name="adj5" fmla="val -270630"/>
              <a:gd name="adj6" fmla="val 18580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Ultra SPARC IV+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1.5-2.16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(1)(2)(2)</a:t>
            </a:r>
          </a:p>
        </p:txBody>
      </p:sp>
      <p:sp>
        <p:nvSpPr>
          <p:cNvPr id="334" name="Line Callout 2 333"/>
          <p:cNvSpPr/>
          <p:nvPr/>
        </p:nvSpPr>
        <p:spPr>
          <a:xfrm>
            <a:off x="3886200" y="5029200"/>
            <a:ext cx="896938" cy="439738"/>
          </a:xfrm>
          <a:prstGeom prst="borderCallout2">
            <a:avLst>
              <a:gd name="adj1" fmla="val -13573"/>
              <a:gd name="adj2" fmla="val 50190"/>
              <a:gd name="adj3" fmla="val -68119"/>
              <a:gd name="adj4" fmla="val 45838"/>
              <a:gd name="adj5" fmla="val -269793"/>
              <a:gd name="adj6" fmla="val 36562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Ultra SPARC T1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1-1.46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(1)(4)(32)</a:t>
            </a:r>
          </a:p>
        </p:txBody>
      </p:sp>
      <p:sp>
        <p:nvSpPr>
          <p:cNvPr id="335" name="Rectangle 334"/>
          <p:cNvSpPr/>
          <p:nvPr/>
        </p:nvSpPr>
        <p:spPr>
          <a:xfrm>
            <a:off x="5835590" y="3390664"/>
            <a:ext cx="58444" cy="457200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6" name="Line Callout 2 335"/>
          <p:cNvSpPr/>
          <p:nvPr/>
        </p:nvSpPr>
        <p:spPr>
          <a:xfrm>
            <a:off x="5503863" y="1236663"/>
            <a:ext cx="896937" cy="439737"/>
          </a:xfrm>
          <a:prstGeom prst="borderCallout2">
            <a:avLst>
              <a:gd name="adj1" fmla="val 107639"/>
              <a:gd name="adj2" fmla="val 49200"/>
              <a:gd name="adj3" fmla="val 226831"/>
              <a:gd name="adj4" fmla="val 47818"/>
              <a:gd name="adj5" fmla="val 489016"/>
              <a:gd name="adj6" fmla="val 4025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Ultra SPARC T2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1-1.66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(1)(8)(64)</a:t>
            </a:r>
          </a:p>
        </p:txBody>
      </p:sp>
      <p:sp>
        <p:nvSpPr>
          <p:cNvPr id="337" name="Rectangle 336"/>
          <p:cNvSpPr/>
          <p:nvPr/>
        </p:nvSpPr>
        <p:spPr>
          <a:xfrm>
            <a:off x="6512512" y="3395012"/>
            <a:ext cx="58444" cy="457200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8" name="Line Callout 2 337"/>
          <p:cNvSpPr/>
          <p:nvPr/>
        </p:nvSpPr>
        <p:spPr>
          <a:xfrm>
            <a:off x="5638800" y="5029200"/>
            <a:ext cx="896938" cy="439738"/>
          </a:xfrm>
          <a:prstGeom prst="borderCallout2">
            <a:avLst>
              <a:gd name="adj1" fmla="val -9533"/>
              <a:gd name="adj2" fmla="val 53160"/>
              <a:gd name="adj3" fmla="val -72160"/>
              <a:gd name="adj4" fmla="val 61680"/>
              <a:gd name="adj5" fmla="val -268120"/>
              <a:gd name="adj6" fmla="val 10087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Ultra SPARC VII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2.4-2.56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(1)(4)(16)</a:t>
            </a:r>
          </a:p>
        </p:txBody>
      </p:sp>
      <p:sp>
        <p:nvSpPr>
          <p:cNvPr id="339" name="Rectangle 338"/>
          <p:cNvSpPr/>
          <p:nvPr/>
        </p:nvSpPr>
        <p:spPr>
          <a:xfrm>
            <a:off x="7239000" y="3387869"/>
            <a:ext cx="58444" cy="457200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0" name="Line Callout 2 339"/>
          <p:cNvSpPr/>
          <p:nvPr/>
        </p:nvSpPr>
        <p:spPr>
          <a:xfrm>
            <a:off x="6629400" y="1828800"/>
            <a:ext cx="1066800" cy="439738"/>
          </a:xfrm>
          <a:prstGeom prst="borderCallout2">
            <a:avLst>
              <a:gd name="adj1" fmla="val 107639"/>
              <a:gd name="adj2" fmla="val 50032"/>
              <a:gd name="adj3" fmla="val 230872"/>
              <a:gd name="adj4" fmla="val 52726"/>
              <a:gd name="adj5" fmla="val 354257"/>
              <a:gd name="adj6" fmla="val 5963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b="1" u="sng" dirty="0"/>
              <a:t>Ultra SPARC </a:t>
            </a:r>
            <a:r>
              <a:rPr lang="en-US" sz="800" b="1" u="sng" dirty="0" err="1"/>
              <a:t>VIIIfx</a:t>
            </a:r>
            <a:endParaRPr lang="en-US" sz="800" b="1" u="sng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2.4-2.56 GHz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/>
              <a:t>(1)(8)(16)</a:t>
            </a:r>
          </a:p>
        </p:txBody>
      </p:sp>
      <p:sp>
        <p:nvSpPr>
          <p:cNvPr id="342" name="Rectangle 341"/>
          <p:cNvSpPr/>
          <p:nvPr/>
        </p:nvSpPr>
        <p:spPr>
          <a:xfrm>
            <a:off x="152400" y="4343400"/>
            <a:ext cx="15240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IBM</a:t>
            </a:r>
          </a:p>
        </p:txBody>
      </p:sp>
      <p:sp>
        <p:nvSpPr>
          <p:cNvPr id="343" name="Rectangle 342"/>
          <p:cNvSpPr/>
          <p:nvPr/>
        </p:nvSpPr>
        <p:spPr>
          <a:xfrm>
            <a:off x="152400" y="4724400"/>
            <a:ext cx="15240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SUN / ORACLE</a:t>
            </a:r>
          </a:p>
        </p:txBody>
      </p:sp>
      <p:sp>
        <p:nvSpPr>
          <p:cNvPr id="344" name="Rectangle 343"/>
          <p:cNvSpPr/>
          <p:nvPr/>
        </p:nvSpPr>
        <p:spPr>
          <a:xfrm>
            <a:off x="152400" y="5105400"/>
            <a:ext cx="1524000" cy="304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AMD</a:t>
            </a:r>
          </a:p>
        </p:txBody>
      </p:sp>
      <p:sp>
        <p:nvSpPr>
          <p:cNvPr id="345" name="Rectangle 344"/>
          <p:cNvSpPr/>
          <p:nvPr/>
        </p:nvSpPr>
        <p:spPr>
          <a:xfrm>
            <a:off x="152400" y="5486400"/>
            <a:ext cx="1524000" cy="3048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INTEL</a:t>
            </a:r>
          </a:p>
        </p:txBody>
      </p:sp>
      <p:sp>
        <p:nvSpPr>
          <p:cNvPr id="18506" name="TextBox 279"/>
          <p:cNvSpPr txBox="1">
            <a:spLocks noChangeArrowheads="1"/>
          </p:cNvSpPr>
          <p:nvPr/>
        </p:nvSpPr>
        <p:spPr bwMode="auto">
          <a:xfrm>
            <a:off x="34925" y="2971800"/>
            <a:ext cx="654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2001</a:t>
            </a:r>
          </a:p>
        </p:txBody>
      </p:sp>
      <p:sp>
        <p:nvSpPr>
          <p:cNvPr id="18507" name="TextBox 280"/>
          <p:cNvSpPr txBox="1">
            <a:spLocks noChangeArrowheads="1"/>
          </p:cNvSpPr>
          <p:nvPr/>
        </p:nvSpPr>
        <p:spPr bwMode="auto">
          <a:xfrm>
            <a:off x="882650" y="2971800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2002</a:t>
            </a:r>
          </a:p>
        </p:txBody>
      </p:sp>
      <p:sp>
        <p:nvSpPr>
          <p:cNvPr id="18508" name="TextBox 281"/>
          <p:cNvSpPr txBox="1">
            <a:spLocks noChangeArrowheads="1"/>
          </p:cNvSpPr>
          <p:nvPr/>
        </p:nvSpPr>
        <p:spPr bwMode="auto">
          <a:xfrm>
            <a:off x="1736725" y="2971800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2003</a:t>
            </a:r>
          </a:p>
        </p:txBody>
      </p:sp>
      <p:sp>
        <p:nvSpPr>
          <p:cNvPr id="18509" name="TextBox 282"/>
          <p:cNvSpPr txBox="1">
            <a:spLocks noChangeArrowheads="1"/>
          </p:cNvSpPr>
          <p:nvPr/>
        </p:nvSpPr>
        <p:spPr bwMode="auto">
          <a:xfrm>
            <a:off x="2574925" y="2971800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2004</a:t>
            </a:r>
          </a:p>
        </p:txBody>
      </p:sp>
      <p:sp>
        <p:nvSpPr>
          <p:cNvPr id="18510" name="TextBox 283"/>
          <p:cNvSpPr txBox="1">
            <a:spLocks noChangeArrowheads="1"/>
          </p:cNvSpPr>
          <p:nvPr/>
        </p:nvSpPr>
        <p:spPr bwMode="auto">
          <a:xfrm>
            <a:off x="3413125" y="2971800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2005</a:t>
            </a:r>
          </a:p>
        </p:txBody>
      </p:sp>
      <p:sp>
        <p:nvSpPr>
          <p:cNvPr id="18511" name="TextBox 284"/>
          <p:cNvSpPr txBox="1">
            <a:spLocks noChangeArrowheads="1"/>
          </p:cNvSpPr>
          <p:nvPr/>
        </p:nvSpPr>
        <p:spPr bwMode="auto">
          <a:xfrm>
            <a:off x="4251325" y="2971800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2006</a:t>
            </a:r>
          </a:p>
        </p:txBody>
      </p:sp>
      <p:sp>
        <p:nvSpPr>
          <p:cNvPr id="18512" name="TextBox 285"/>
          <p:cNvSpPr txBox="1">
            <a:spLocks noChangeArrowheads="1"/>
          </p:cNvSpPr>
          <p:nvPr/>
        </p:nvSpPr>
        <p:spPr bwMode="auto">
          <a:xfrm>
            <a:off x="5094288" y="2971800"/>
            <a:ext cx="652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2007</a:t>
            </a:r>
          </a:p>
        </p:txBody>
      </p:sp>
      <p:sp>
        <p:nvSpPr>
          <p:cNvPr id="18513" name="TextBox 286"/>
          <p:cNvSpPr txBox="1">
            <a:spLocks noChangeArrowheads="1"/>
          </p:cNvSpPr>
          <p:nvPr/>
        </p:nvSpPr>
        <p:spPr bwMode="auto">
          <a:xfrm>
            <a:off x="5945188" y="2971800"/>
            <a:ext cx="652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2008</a:t>
            </a:r>
          </a:p>
        </p:txBody>
      </p:sp>
      <p:sp>
        <p:nvSpPr>
          <p:cNvPr id="18514" name="TextBox 287"/>
          <p:cNvSpPr txBox="1">
            <a:spLocks noChangeArrowheads="1"/>
          </p:cNvSpPr>
          <p:nvPr/>
        </p:nvSpPr>
        <p:spPr bwMode="auto">
          <a:xfrm>
            <a:off x="6815138" y="2971800"/>
            <a:ext cx="652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2009</a:t>
            </a:r>
          </a:p>
        </p:txBody>
      </p:sp>
      <p:sp>
        <p:nvSpPr>
          <p:cNvPr id="18515" name="TextBox 288"/>
          <p:cNvSpPr txBox="1">
            <a:spLocks noChangeArrowheads="1"/>
          </p:cNvSpPr>
          <p:nvPr/>
        </p:nvSpPr>
        <p:spPr bwMode="auto">
          <a:xfrm>
            <a:off x="7643813" y="2971800"/>
            <a:ext cx="652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2010</a:t>
            </a:r>
          </a:p>
        </p:txBody>
      </p:sp>
      <p:sp>
        <p:nvSpPr>
          <p:cNvPr id="18516" name="TextBox 289"/>
          <p:cNvSpPr txBox="1">
            <a:spLocks noChangeArrowheads="1"/>
          </p:cNvSpPr>
          <p:nvPr/>
        </p:nvSpPr>
        <p:spPr bwMode="auto">
          <a:xfrm>
            <a:off x="8491538" y="2971800"/>
            <a:ext cx="652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Calibri" pitchFamily="34" charset="0"/>
              </a:rPr>
              <a:t>2011</a:t>
            </a:r>
          </a:p>
        </p:txBody>
      </p:sp>
      <p:sp>
        <p:nvSpPr>
          <p:cNvPr id="346" name="TextBox 345"/>
          <p:cNvSpPr txBox="1"/>
          <p:nvPr/>
        </p:nvSpPr>
        <p:spPr>
          <a:xfrm>
            <a:off x="41275" y="5867400"/>
            <a:ext cx="1635125" cy="5540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u="sng" dirty="0"/>
              <a:t>Name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Hertz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/>
              <a:t>(Processor)(Cores)(Threads)</a:t>
            </a:r>
          </a:p>
        </p:txBody>
      </p:sp>
      <p:sp>
        <p:nvSpPr>
          <p:cNvPr id="341" name="Date Placeholder 34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8C4F90E-A525-49FC-82B4-B94813F41FA0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347" name="Slide Number Placeholder 3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58282-B9B2-4396-8DCA-6982B9CC9822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48" name="Footer Placeholder 34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DF0779-80EF-42B3-B99C-65F6DBB967C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Questions on Data</a:t>
            </a:r>
            <a:r>
              <a:rPr lang="en-US" altLang="zh-CN" sz="4000" b="1" smtClean="0">
                <a:ea typeface="PMingLiU" pitchFamily="18" charset="-120"/>
              </a:rPr>
              <a:t>f</a:t>
            </a:r>
            <a:r>
              <a:rPr lang="en-US" altLang="zh-TW" sz="4000" b="1" smtClean="0"/>
              <a:t>low Models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>
                <a:latin typeface="Arial" charset="0"/>
                <a:ea typeface="PMingLiU" pitchFamily="18" charset="-120"/>
              </a:rPr>
              <a:t>What is the Thread Model ?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latin typeface="Arial" charset="0"/>
                <a:ea typeface="PMingLiU" pitchFamily="18" charset="-120"/>
              </a:rPr>
              <a:t>What is the Synchronization Model ?</a:t>
            </a:r>
            <a:endParaRPr lang="en-US" altLang="zh-TW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zh-TW" smtClean="0">
                <a:latin typeface="Arial" charset="0"/>
              </a:rPr>
              <a:t>What is the Memory Model ?</a:t>
            </a:r>
            <a:endParaRPr lang="zh-TW" altLang="en-US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137D3A1-463E-45D6-8BD3-256E7B240B9D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686800" cy="2590800"/>
          </a:xfrm>
        </p:spPr>
        <p:txBody>
          <a:bodyPr/>
          <a:lstStyle/>
          <a:p>
            <a:r>
              <a:rPr lang="en-US" altLang="zh-CN" sz="4800" b="1" smtClean="0"/>
              <a:t>CASE II:  </a:t>
            </a:r>
            <a:br>
              <a:rPr lang="en-US" altLang="zh-CN" sz="4800" b="1" smtClean="0"/>
            </a:br>
            <a:r>
              <a:rPr lang="en-US" altLang="zh-CN" sz="4800" b="1" smtClean="0"/>
              <a:t>The EARTH Execution Model</a:t>
            </a:r>
            <a:br>
              <a:rPr lang="en-US" altLang="zh-CN" sz="4800" b="1" smtClean="0"/>
            </a:br>
            <a:r>
              <a:rPr lang="en-US" altLang="zh-CN" sz="4000" b="1" smtClean="0"/>
              <a:t>(1988 - )</a:t>
            </a:r>
            <a:endParaRPr lang="en-US" altLang="zh-CN" sz="4800" b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79B8044-34BF-45C9-AAC3-553D34823A33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7972E-2F9F-4F1A-B7B2-3B4F6423048C}" type="slidenum">
              <a:rPr lang="en-US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4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60ED1-BAC4-40FF-A35A-2C0CB67F6B88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30402" name="Title 1"/>
          <p:cNvSpPr>
            <a:spLocks noGrp="1"/>
          </p:cNvSpPr>
          <p:nvPr>
            <p:ph type="title" idx="4294967295"/>
          </p:nvPr>
        </p:nvSpPr>
        <p:spPr/>
        <p:txBody>
          <a:bodyPr lIns="91380" tIns="45692" rIns="91380" bIns="45692"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smtClean="0"/>
              <a:t>Von Neumann Threads as Macro Dataflow Nodes</a:t>
            </a:r>
          </a:p>
        </p:txBody>
      </p:sp>
      <p:sp>
        <p:nvSpPr>
          <p:cNvPr id="54276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54277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249B8137-3D11-4AE7-9166-F910220611DB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32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791200" y="2667000"/>
            <a:ext cx="609600" cy="7620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a typeface="+mn-ea"/>
            </a:endParaRPr>
          </a:p>
        </p:txBody>
      </p:sp>
      <p:cxnSp>
        <p:nvCxnSpPr>
          <p:cNvPr id="54279" name="Straight Arrow Connector 7"/>
          <p:cNvCxnSpPr>
            <a:cxnSpLocks noChangeShapeType="1"/>
            <a:endCxn id="6" idx="1"/>
          </p:cNvCxnSpPr>
          <p:nvPr/>
        </p:nvCxnSpPr>
        <p:spPr bwMode="auto">
          <a:xfrm rot="16200000" flipH="1">
            <a:off x="5513387" y="2411413"/>
            <a:ext cx="415925" cy="3175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80" name="Straight Arrow Connector 9"/>
          <p:cNvCxnSpPr>
            <a:cxnSpLocks noChangeShapeType="1"/>
            <a:endCxn id="6" idx="7"/>
          </p:cNvCxnSpPr>
          <p:nvPr/>
        </p:nvCxnSpPr>
        <p:spPr bwMode="auto">
          <a:xfrm rot="5400000">
            <a:off x="6262687" y="2411413"/>
            <a:ext cx="415925" cy="3175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" name="Oval 11"/>
          <p:cNvSpPr/>
          <p:nvPr/>
        </p:nvSpPr>
        <p:spPr bwMode="auto">
          <a:xfrm>
            <a:off x="7239000" y="2667000"/>
            <a:ext cx="609600" cy="7620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a typeface="+mn-ea"/>
            </a:endParaRPr>
          </a:p>
        </p:txBody>
      </p:sp>
      <p:cxnSp>
        <p:nvCxnSpPr>
          <p:cNvPr id="54282" name="Straight Arrow Connector 12"/>
          <p:cNvCxnSpPr>
            <a:cxnSpLocks noChangeShapeType="1"/>
            <a:endCxn id="12" idx="1"/>
          </p:cNvCxnSpPr>
          <p:nvPr/>
        </p:nvCxnSpPr>
        <p:spPr bwMode="auto">
          <a:xfrm rot="16200000" flipH="1">
            <a:off x="6961187" y="2411413"/>
            <a:ext cx="415925" cy="3175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83" name="Straight Arrow Connector 13"/>
          <p:cNvCxnSpPr>
            <a:cxnSpLocks noChangeShapeType="1"/>
            <a:endCxn id="12" idx="7"/>
          </p:cNvCxnSpPr>
          <p:nvPr/>
        </p:nvCxnSpPr>
        <p:spPr bwMode="auto">
          <a:xfrm rot="5400000">
            <a:off x="7710487" y="2411413"/>
            <a:ext cx="415925" cy="3175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5" name="Oval 14"/>
          <p:cNvSpPr/>
          <p:nvPr/>
        </p:nvSpPr>
        <p:spPr bwMode="auto">
          <a:xfrm>
            <a:off x="6553200" y="3962400"/>
            <a:ext cx="609600" cy="7620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a typeface="+mn-ea"/>
            </a:endParaRPr>
          </a:p>
        </p:txBody>
      </p:sp>
      <p:cxnSp>
        <p:nvCxnSpPr>
          <p:cNvPr id="54285" name="Straight Arrow Connector 15"/>
          <p:cNvCxnSpPr>
            <a:cxnSpLocks noChangeShapeType="1"/>
            <a:stCxn id="6" idx="4"/>
            <a:endCxn id="15" idx="1"/>
          </p:cNvCxnSpPr>
          <p:nvPr/>
        </p:nvCxnSpPr>
        <p:spPr bwMode="auto">
          <a:xfrm rot="16200000" flipH="1">
            <a:off x="6046787" y="3478213"/>
            <a:ext cx="644525" cy="5461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86" name="Straight Arrow Connector 16"/>
          <p:cNvCxnSpPr>
            <a:cxnSpLocks noChangeShapeType="1"/>
            <a:stCxn id="12" idx="4"/>
            <a:endCxn id="15" idx="7"/>
          </p:cNvCxnSpPr>
          <p:nvPr/>
        </p:nvCxnSpPr>
        <p:spPr bwMode="auto">
          <a:xfrm rot="5400000">
            <a:off x="6986587" y="3516313"/>
            <a:ext cx="644525" cy="4699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" name="Oval 17"/>
          <p:cNvSpPr/>
          <p:nvPr/>
        </p:nvSpPr>
        <p:spPr bwMode="auto">
          <a:xfrm>
            <a:off x="5867400" y="5105400"/>
            <a:ext cx="609600" cy="7620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a typeface="+mn-ea"/>
            </a:endParaRPr>
          </a:p>
        </p:txBody>
      </p:sp>
      <p:cxnSp>
        <p:nvCxnSpPr>
          <p:cNvPr id="54288" name="Straight Arrow Connector 19"/>
          <p:cNvCxnSpPr>
            <a:cxnSpLocks noChangeShapeType="1"/>
            <a:stCxn id="15" idx="4"/>
            <a:endCxn id="18" idx="7"/>
          </p:cNvCxnSpPr>
          <p:nvPr/>
        </p:nvCxnSpPr>
        <p:spPr bwMode="auto">
          <a:xfrm rot="5400000">
            <a:off x="6376987" y="4735513"/>
            <a:ext cx="492125" cy="4699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1" name="Oval 20"/>
          <p:cNvSpPr/>
          <p:nvPr/>
        </p:nvSpPr>
        <p:spPr bwMode="auto">
          <a:xfrm>
            <a:off x="7391400" y="5105400"/>
            <a:ext cx="609600" cy="762000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a typeface="+mn-ea"/>
            </a:endParaRPr>
          </a:p>
        </p:txBody>
      </p:sp>
      <p:cxnSp>
        <p:nvCxnSpPr>
          <p:cNvPr id="54290" name="Straight Arrow Connector 21"/>
          <p:cNvCxnSpPr>
            <a:cxnSpLocks noChangeShapeType="1"/>
            <a:stCxn id="15" idx="4"/>
            <a:endCxn id="21" idx="1"/>
          </p:cNvCxnSpPr>
          <p:nvPr/>
        </p:nvCxnSpPr>
        <p:spPr bwMode="auto">
          <a:xfrm rot="16200000" flipH="1">
            <a:off x="6923087" y="4659313"/>
            <a:ext cx="492125" cy="6223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4291" name="Left Arrow 27"/>
          <p:cNvSpPr>
            <a:spLocks noChangeArrowheads="1"/>
          </p:cNvSpPr>
          <p:nvPr/>
        </p:nvSpPr>
        <p:spPr bwMode="auto">
          <a:xfrm>
            <a:off x="5334000" y="4038600"/>
            <a:ext cx="1143000" cy="6858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altLang="zh-CN"/>
          </a:p>
        </p:txBody>
      </p:sp>
      <p:grpSp>
        <p:nvGrpSpPr>
          <p:cNvPr id="54292" name="Group 60"/>
          <p:cNvGrpSpPr>
            <a:grpSpLocks/>
          </p:cNvGrpSpPr>
          <p:nvPr/>
        </p:nvGrpSpPr>
        <p:grpSpPr bwMode="auto">
          <a:xfrm>
            <a:off x="3657600" y="2667000"/>
            <a:ext cx="1676400" cy="3429000"/>
            <a:chOff x="1559860" y="2667003"/>
            <a:chExt cx="1676400" cy="3428996"/>
          </a:xfrm>
        </p:grpSpPr>
        <p:sp>
          <p:nvSpPr>
            <p:cNvPr id="29" name="Oval 28"/>
            <p:cNvSpPr/>
            <p:nvPr/>
          </p:nvSpPr>
          <p:spPr bwMode="auto">
            <a:xfrm>
              <a:off x="1559860" y="2743203"/>
              <a:ext cx="1676400" cy="3200396"/>
            </a:xfrm>
            <a:prstGeom prst="ellipse">
              <a:avLst/>
            </a:prstGeom>
            <a:solidFill>
              <a:srgbClr val="92D050"/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ea typeface="+mn-ea"/>
              </a:endParaRPr>
            </a:p>
          </p:txBody>
        </p:sp>
        <p:grpSp>
          <p:nvGrpSpPr>
            <p:cNvPr id="54301" name="Group 59"/>
            <p:cNvGrpSpPr>
              <a:grpSpLocks/>
            </p:cNvGrpSpPr>
            <p:nvPr/>
          </p:nvGrpSpPr>
          <p:grpSpPr bwMode="auto">
            <a:xfrm>
              <a:off x="1828800" y="2667003"/>
              <a:ext cx="1102660" cy="3428996"/>
              <a:chOff x="1828800" y="2667003"/>
              <a:chExt cx="1102660" cy="3428996"/>
            </a:xfrm>
          </p:grpSpPr>
          <p:sp>
            <p:nvSpPr>
              <p:cNvPr id="30" name="Oval 29"/>
              <p:cNvSpPr/>
              <p:nvPr/>
            </p:nvSpPr>
            <p:spPr bwMode="auto">
              <a:xfrm>
                <a:off x="2209800" y="3048000"/>
                <a:ext cx="381000" cy="3048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>
                    <a:solidFill>
                      <a:schemeClr val="tx1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2209800" y="3581400"/>
                <a:ext cx="381000" cy="3048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>
                    <a:solidFill>
                      <a:schemeClr val="tx1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32" name="Oval 31"/>
              <p:cNvSpPr/>
              <p:nvPr/>
            </p:nvSpPr>
            <p:spPr bwMode="auto">
              <a:xfrm>
                <a:off x="2209800" y="4114800"/>
                <a:ext cx="381000" cy="3048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>
                    <a:solidFill>
                      <a:schemeClr val="tx1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2209800" y="4876800"/>
                <a:ext cx="381000" cy="3048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chemeClr val="tx1"/>
                  </a:solidFill>
                  <a:latin typeface="Arial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2209800" y="5562600"/>
                <a:ext cx="381000" cy="30480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>
                    <a:solidFill>
                      <a:schemeClr val="tx1"/>
                    </a:solidFill>
                    <a:latin typeface="Arial" charset="0"/>
                  </a:rPr>
                  <a:t>k</a:t>
                </a:r>
              </a:p>
            </p:txBody>
          </p:sp>
          <p:cxnSp>
            <p:nvCxnSpPr>
              <p:cNvPr id="54317" name="Straight Arrow Connector 35"/>
              <p:cNvCxnSpPr>
                <a:cxnSpLocks noChangeShapeType="1"/>
              </p:cNvCxnSpPr>
              <p:nvPr/>
            </p:nvCxnSpPr>
            <p:spPr bwMode="auto">
              <a:xfrm rot="5400000">
                <a:off x="2286000" y="3467100"/>
                <a:ext cx="228600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4318" name="Straight Arrow Connector 37"/>
              <p:cNvCxnSpPr>
                <a:cxnSpLocks noChangeShapeType="1"/>
              </p:cNvCxnSpPr>
              <p:nvPr/>
            </p:nvCxnSpPr>
            <p:spPr bwMode="auto">
              <a:xfrm rot="5400000">
                <a:off x="2286000" y="4000500"/>
                <a:ext cx="228600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4319" name="Straight Arrow Connector 39"/>
              <p:cNvCxnSpPr>
                <a:cxnSpLocks noChangeShapeType="1"/>
              </p:cNvCxnSpPr>
              <p:nvPr/>
            </p:nvCxnSpPr>
            <p:spPr bwMode="auto">
              <a:xfrm rot="5400000">
                <a:off x="2171700" y="4648200"/>
                <a:ext cx="457200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</p:cxnSp>
          <p:cxnSp>
            <p:nvCxnSpPr>
              <p:cNvPr id="54320" name="Straight Arrow Connector 41"/>
              <p:cNvCxnSpPr>
                <a:cxnSpLocks noChangeShapeType="1"/>
              </p:cNvCxnSpPr>
              <p:nvPr/>
            </p:nvCxnSpPr>
            <p:spPr bwMode="auto">
              <a:xfrm rot="5400000">
                <a:off x="2209800" y="5372100"/>
                <a:ext cx="381000" cy="1588"/>
              </a:xfrm>
              <a:prstGeom prst="straightConnector1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4321" name="Straight Arrow Connector 43"/>
              <p:cNvCxnSpPr>
                <a:cxnSpLocks noChangeShapeType="1"/>
              </p:cNvCxnSpPr>
              <p:nvPr/>
            </p:nvCxnSpPr>
            <p:spPr bwMode="auto">
              <a:xfrm>
                <a:off x="1828800" y="2743200"/>
                <a:ext cx="436796" cy="349437"/>
              </a:xfrm>
              <a:prstGeom prst="straightConnector1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4322" name="Straight Arrow Connector 45"/>
              <p:cNvCxnSpPr>
                <a:cxnSpLocks noChangeShapeType="1"/>
              </p:cNvCxnSpPr>
              <p:nvPr/>
            </p:nvCxnSpPr>
            <p:spPr bwMode="auto">
              <a:xfrm rot="5400000">
                <a:off x="2520415" y="2681592"/>
                <a:ext cx="425634" cy="396456"/>
              </a:xfrm>
              <a:prstGeom prst="straightConnector1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4323" name="Straight Arrow Connector 48"/>
              <p:cNvCxnSpPr>
                <a:cxnSpLocks noChangeShapeType="1"/>
              </p:cNvCxnSpPr>
              <p:nvPr/>
            </p:nvCxnSpPr>
            <p:spPr bwMode="auto">
              <a:xfrm rot="5400000">
                <a:off x="2024880" y="5855283"/>
                <a:ext cx="273237" cy="208196"/>
              </a:xfrm>
              <a:prstGeom prst="straightConnector1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4324" name="Straight Arrow Connector 50"/>
              <p:cNvCxnSpPr>
                <a:cxnSpLocks noChangeShapeType="1"/>
              </p:cNvCxnSpPr>
              <p:nvPr/>
            </p:nvCxnSpPr>
            <p:spPr bwMode="auto">
              <a:xfrm rot="16200000" flipH="1">
                <a:off x="2502484" y="5855283"/>
                <a:ext cx="273237" cy="208196"/>
              </a:xfrm>
              <a:prstGeom prst="straightConnector1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</p:grpSp>
      </p:grpSp>
      <p:cxnSp>
        <p:nvCxnSpPr>
          <p:cNvPr id="54293" name="Straight Arrow Connector 52"/>
          <p:cNvCxnSpPr>
            <a:cxnSpLocks noChangeShapeType="1"/>
            <a:stCxn id="18" idx="4"/>
          </p:cNvCxnSpPr>
          <p:nvPr/>
        </p:nvCxnSpPr>
        <p:spPr bwMode="auto">
          <a:xfrm rot="5400000">
            <a:off x="5791200" y="5867400"/>
            <a:ext cx="381000" cy="381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94" name="Straight Arrow Connector 54"/>
          <p:cNvCxnSpPr>
            <a:cxnSpLocks noChangeShapeType="1"/>
            <a:stCxn id="18" idx="4"/>
          </p:cNvCxnSpPr>
          <p:nvPr/>
        </p:nvCxnSpPr>
        <p:spPr bwMode="auto">
          <a:xfrm rot="16200000" flipH="1">
            <a:off x="6172200" y="5867400"/>
            <a:ext cx="381000" cy="381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95" name="Straight Arrow Connector 56"/>
          <p:cNvCxnSpPr>
            <a:cxnSpLocks noChangeShapeType="1"/>
            <a:stCxn id="21" idx="4"/>
          </p:cNvCxnSpPr>
          <p:nvPr/>
        </p:nvCxnSpPr>
        <p:spPr bwMode="auto">
          <a:xfrm rot="5400000">
            <a:off x="7315200" y="5867400"/>
            <a:ext cx="381000" cy="3810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4296" name="Straight Arrow Connector 58"/>
          <p:cNvCxnSpPr>
            <a:cxnSpLocks noChangeShapeType="1"/>
            <a:stCxn id="21" idx="4"/>
          </p:cNvCxnSpPr>
          <p:nvPr/>
        </p:nvCxnSpPr>
        <p:spPr bwMode="auto">
          <a:xfrm rot="16200000" flipH="1">
            <a:off x="7734300" y="5829300"/>
            <a:ext cx="381000" cy="45720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4297" name="TextBox 61"/>
          <p:cNvSpPr txBox="1">
            <a:spLocks noChangeArrowheads="1"/>
          </p:cNvSpPr>
          <p:nvPr/>
        </p:nvSpPr>
        <p:spPr bwMode="auto">
          <a:xfrm>
            <a:off x="381000" y="2895600"/>
            <a:ext cx="2743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A sequence of instructions is “packed” into a </a:t>
            </a:r>
            <a:r>
              <a:rPr lang="en-US" altLang="zh-CN" b="1">
                <a:solidFill>
                  <a:srgbClr val="FF0000"/>
                </a:solidFill>
              </a:rPr>
              <a:t>macro-dataflow node</a:t>
            </a:r>
          </a:p>
        </p:txBody>
      </p:sp>
      <p:sp>
        <p:nvSpPr>
          <p:cNvPr id="54298" name="TextBox 64"/>
          <p:cNvSpPr txBox="1">
            <a:spLocks noChangeArrowheads="1"/>
          </p:cNvSpPr>
          <p:nvPr/>
        </p:nvSpPr>
        <p:spPr bwMode="auto">
          <a:xfrm>
            <a:off x="381000" y="4667250"/>
            <a:ext cx="2743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/>
              <a:t>Synchronization is done at the macro-node level</a:t>
            </a:r>
            <a:endParaRPr lang="en-US" altLang="zh-CN" b="1">
              <a:solidFill>
                <a:srgbClr val="FF0000"/>
              </a:solidFill>
            </a:endParaRPr>
          </a:p>
        </p:txBody>
      </p:sp>
      <p:sp>
        <p:nvSpPr>
          <p:cNvPr id="44" name="Date Placeholder 4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FC103B5-5E99-4B85-A2E8-67D29D9CA665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1F6B7-77AC-4CDF-9C1B-D15FE34DDF48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56323" name="Footer Placeholder 4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56324" name="Slide Number Placeholder 5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E64B2066-6EC8-4E63-A0B3-FEC08E7D283D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33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800" y="431800"/>
            <a:ext cx="8966200" cy="2070100"/>
          </a:xfrm>
        </p:spPr>
        <p:txBody>
          <a:bodyPr lIns="91380" tIns="45692" rIns="91380" bIns="45692"/>
          <a:lstStyle/>
          <a:p>
            <a:pPr>
              <a:lnSpc>
                <a:spcPct val="90000"/>
              </a:lnSpc>
            </a:pPr>
            <a:r>
              <a:rPr lang="en-US" altLang="zh-TW" sz="3600" b="1" smtClean="0"/>
              <a:t>Hybrid Von Neumann/Dataflow </a:t>
            </a:r>
            <a:br>
              <a:rPr lang="en-US" altLang="zh-TW" sz="3600" b="1" smtClean="0"/>
            </a:br>
            <a:r>
              <a:rPr lang="en-US" altLang="zh-TW" sz="3600" b="1" smtClean="0"/>
              <a:t>Execution/Architecture Models</a:t>
            </a:r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23900" y="2551113"/>
            <a:ext cx="8229600" cy="3606800"/>
          </a:xfrm>
        </p:spPr>
        <p:txBody>
          <a:bodyPr lIns="91380" tIns="45692" rIns="91380" bIns="45692"/>
          <a:lstStyle/>
          <a:p>
            <a:pPr>
              <a:lnSpc>
                <a:spcPct val="90000"/>
              </a:lnSpc>
            </a:pPr>
            <a:r>
              <a:rPr lang="en-US" altLang="zh-TW" sz="2800" smtClean="0"/>
              <a:t>Group a </a:t>
            </a:r>
            <a:r>
              <a:rPr lang="en-US" altLang="zh-TW" sz="2800" smtClean="0">
                <a:latin typeface="Arial" charset="0"/>
              </a:rPr>
              <a:t>“</a:t>
            </a:r>
            <a:r>
              <a:rPr lang="en-US" altLang="zh-TW" sz="2800" smtClean="0"/>
              <a:t>sequence</a:t>
            </a:r>
            <a:r>
              <a:rPr lang="en-US" altLang="zh-TW" sz="2800" smtClean="0">
                <a:latin typeface="Arial" charset="0"/>
              </a:rPr>
              <a:t>”</a:t>
            </a:r>
            <a:r>
              <a:rPr lang="en-US" altLang="zh-TW" sz="2800" smtClean="0"/>
              <a:t> of dataflow instruction into a </a:t>
            </a:r>
            <a:r>
              <a:rPr lang="en-US" altLang="zh-TW" sz="2800" smtClean="0">
                <a:latin typeface="Arial" charset="0"/>
              </a:rPr>
              <a:t>“</a:t>
            </a:r>
            <a:r>
              <a:rPr lang="en-US" altLang="zh-TW" sz="2800" smtClean="0"/>
              <a:t>thread</a:t>
            </a:r>
            <a:r>
              <a:rPr lang="en-US" altLang="zh-TW" sz="2800" smtClean="0">
                <a:latin typeface="Arial" charset="0"/>
              </a:rPr>
              <a:t>”</a:t>
            </a:r>
            <a:r>
              <a:rPr lang="en-US" altLang="zh-TW" sz="2800" smtClean="0"/>
              <a:t> or a macro dataflow node.</a:t>
            </a:r>
          </a:p>
          <a:p>
            <a:pPr>
              <a:lnSpc>
                <a:spcPct val="90000"/>
              </a:lnSpc>
            </a:pPr>
            <a:r>
              <a:rPr lang="en-US" altLang="zh-TW" sz="2800" smtClean="0"/>
              <a:t>Data-driven synchronization among threads.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“</a:t>
            </a:r>
            <a:r>
              <a:rPr lang="en-US" altLang="zh-TW" sz="2800" smtClean="0"/>
              <a:t>Von Neumann style sequencing</a:t>
            </a:r>
            <a:r>
              <a:rPr lang="en-US" altLang="zh-TW" sz="2800" smtClean="0">
                <a:latin typeface="Arial" charset="0"/>
              </a:rPr>
              <a:t>”</a:t>
            </a:r>
            <a:r>
              <a:rPr lang="en-US" altLang="zh-TW" sz="2800" smtClean="0"/>
              <a:t> within a thread.</a:t>
            </a:r>
          </a:p>
          <a:p>
            <a:pPr>
              <a:lnSpc>
                <a:spcPct val="10000"/>
              </a:lnSpc>
            </a:pPr>
            <a:endParaRPr lang="en-US" altLang="zh-TW" sz="2800" smtClean="0"/>
          </a:p>
          <a:p>
            <a:pPr>
              <a:buFont typeface="Wingdings" pitchFamily="2" charset="2"/>
              <a:buNone/>
            </a:pPr>
            <a:r>
              <a:rPr lang="en-US" altLang="zh-TW" sz="2800" b="1" smtClean="0"/>
              <a:t>Advantage</a:t>
            </a:r>
            <a:r>
              <a:rPr lang="en-US" altLang="zh-TW" sz="280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smtClean="0"/>
              <a:t>	Preserves the parallelism among threads but avoids unnecessary fine-grain synchronization between instructions within a sequential thread.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D25081B-B123-4C34-B362-1C4EBC64097B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1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3C845-E800-4B7B-8C75-DD55E88D1DD7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533400" y="1752600"/>
            <a:ext cx="4495800" cy="1371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TW" sz="4000" b="1" smtClean="0"/>
              <a:t>The EARTH Model</a:t>
            </a:r>
            <a:br>
              <a:rPr lang="en-US" altLang="zh-TW" sz="4000" b="1" smtClean="0"/>
            </a:br>
            <a:r>
              <a:rPr lang="en-US" altLang="zh-TW" sz="3200" b="1" smtClean="0">
                <a:solidFill>
                  <a:srgbClr val="033AEB"/>
                </a:solidFill>
              </a:rPr>
              <a:t>[Gao’s team: 1998 - ]</a:t>
            </a:r>
          </a:p>
        </p:txBody>
      </p:sp>
      <p:sp>
        <p:nvSpPr>
          <p:cNvPr id="58373" name="Line 4"/>
          <p:cNvSpPr>
            <a:spLocks noChangeShapeType="1"/>
          </p:cNvSpPr>
          <p:nvPr/>
        </p:nvSpPr>
        <p:spPr bwMode="auto">
          <a:xfrm>
            <a:off x="5756275" y="2833688"/>
            <a:ext cx="333375" cy="0"/>
          </a:xfrm>
          <a:prstGeom prst="line">
            <a:avLst/>
          </a:prstGeom>
          <a:noFill/>
          <a:ln w="12700">
            <a:solidFill>
              <a:srgbClr val="FF3300"/>
            </a:solidFill>
            <a:prstDash val="dash"/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374" name="Line 5"/>
          <p:cNvSpPr>
            <a:spLocks noChangeShapeType="1"/>
          </p:cNvSpPr>
          <p:nvPr/>
        </p:nvSpPr>
        <p:spPr bwMode="auto">
          <a:xfrm>
            <a:off x="5756275" y="3182938"/>
            <a:ext cx="333375" cy="0"/>
          </a:xfrm>
          <a:prstGeom prst="line">
            <a:avLst/>
          </a:prstGeom>
          <a:noFill/>
          <a:ln w="12700">
            <a:solidFill>
              <a:srgbClr val="33CC33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58375" name="AutoShape 6"/>
          <p:cNvSpPr>
            <a:spLocks noChangeArrowheads="1"/>
          </p:cNvSpPr>
          <p:nvPr/>
        </p:nvSpPr>
        <p:spPr bwMode="auto">
          <a:xfrm>
            <a:off x="5738813" y="2327275"/>
            <a:ext cx="369887" cy="193675"/>
          </a:xfrm>
          <a:prstGeom prst="roundRect">
            <a:avLst>
              <a:gd name="adj" fmla="val 1665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58376" name="Oval 7"/>
          <p:cNvSpPr>
            <a:spLocks noChangeArrowheads="1"/>
          </p:cNvSpPr>
          <p:nvPr/>
        </p:nvSpPr>
        <p:spPr bwMode="auto">
          <a:xfrm flipH="1">
            <a:off x="5781675" y="1914525"/>
            <a:ext cx="225425" cy="192088"/>
          </a:xfrm>
          <a:prstGeom prst="ellipse">
            <a:avLst/>
          </a:prstGeom>
          <a:solidFill>
            <a:srgbClr val="CC99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58377" name="Rectangle 8"/>
          <p:cNvSpPr>
            <a:spLocks noChangeArrowheads="1"/>
          </p:cNvSpPr>
          <p:nvPr/>
        </p:nvSpPr>
        <p:spPr bwMode="auto">
          <a:xfrm>
            <a:off x="6324600" y="1827213"/>
            <a:ext cx="2044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fiber</a:t>
            </a:r>
            <a:r>
              <a:rPr lang="en-US" altLang="zh-TW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 within a frame</a:t>
            </a:r>
          </a:p>
        </p:txBody>
      </p:sp>
      <p:sp>
        <p:nvSpPr>
          <p:cNvPr id="58378" name="Rectangle 9"/>
          <p:cNvSpPr>
            <a:spLocks noChangeArrowheads="1"/>
          </p:cNvSpPr>
          <p:nvPr/>
        </p:nvSpPr>
        <p:spPr bwMode="auto">
          <a:xfrm>
            <a:off x="6324600" y="224155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r>
              <a:rPr lang="en-US" altLang="zh-TW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Aync</a:t>
            </a:r>
            <a:r>
              <a:rPr lang="en-US" altLang="zh-TW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. function invocation</a:t>
            </a:r>
          </a:p>
        </p:txBody>
      </p:sp>
      <p:sp>
        <p:nvSpPr>
          <p:cNvPr id="58379" name="Rectangle 10"/>
          <p:cNvSpPr>
            <a:spLocks noChangeArrowheads="1"/>
          </p:cNvSpPr>
          <p:nvPr/>
        </p:nvSpPr>
        <p:spPr bwMode="auto">
          <a:xfrm>
            <a:off x="6292850" y="2651125"/>
            <a:ext cx="1746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en-US" altLang="zh-TW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A sync operation</a:t>
            </a:r>
          </a:p>
        </p:txBody>
      </p:sp>
      <p:sp>
        <p:nvSpPr>
          <p:cNvPr id="58380" name="Rectangle 11"/>
          <p:cNvSpPr>
            <a:spLocks noChangeArrowheads="1"/>
          </p:cNvSpPr>
          <p:nvPr/>
        </p:nvSpPr>
        <p:spPr bwMode="auto">
          <a:xfrm>
            <a:off x="6324600" y="3000375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algn="ctr"/>
            <a:r>
              <a:rPr lang="en-US" altLang="zh-TW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Invoke a threaded func </a:t>
            </a:r>
          </a:p>
        </p:txBody>
      </p:sp>
      <p:grpSp>
        <p:nvGrpSpPr>
          <p:cNvPr id="58381" name="Group 12"/>
          <p:cNvGrpSpPr>
            <a:grpSpLocks/>
          </p:cNvGrpSpPr>
          <p:nvPr/>
        </p:nvGrpSpPr>
        <p:grpSpPr bwMode="auto">
          <a:xfrm>
            <a:off x="5334000" y="3733800"/>
            <a:ext cx="3625850" cy="2368550"/>
            <a:chOff x="3234" y="2341"/>
            <a:chExt cx="2284" cy="1492"/>
          </a:xfrm>
        </p:grpSpPr>
        <p:sp>
          <p:nvSpPr>
            <p:cNvPr id="58424" name="AutoShape 13"/>
            <p:cNvSpPr>
              <a:spLocks noChangeArrowheads="1"/>
            </p:cNvSpPr>
            <p:nvPr/>
          </p:nvSpPr>
          <p:spPr bwMode="auto">
            <a:xfrm>
              <a:off x="3239" y="2832"/>
              <a:ext cx="536" cy="320"/>
            </a:xfrm>
            <a:prstGeom prst="roundRect">
              <a:avLst>
                <a:gd name="adj" fmla="val 1665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25" name="AutoShape 14"/>
            <p:cNvSpPr>
              <a:spLocks noChangeArrowheads="1"/>
            </p:cNvSpPr>
            <p:nvPr/>
          </p:nvSpPr>
          <p:spPr bwMode="auto">
            <a:xfrm>
              <a:off x="3234" y="3424"/>
              <a:ext cx="536" cy="319"/>
            </a:xfrm>
            <a:prstGeom prst="roundRect">
              <a:avLst>
                <a:gd name="adj" fmla="val 1665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26" name="AutoShape 15"/>
            <p:cNvSpPr>
              <a:spLocks noChangeArrowheads="1"/>
            </p:cNvSpPr>
            <p:nvPr/>
          </p:nvSpPr>
          <p:spPr bwMode="auto">
            <a:xfrm>
              <a:off x="3952" y="3334"/>
              <a:ext cx="718" cy="499"/>
            </a:xfrm>
            <a:prstGeom prst="roundRect">
              <a:avLst>
                <a:gd name="adj" fmla="val 1665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27" name="AutoShape 16"/>
            <p:cNvSpPr>
              <a:spLocks noChangeArrowheads="1"/>
            </p:cNvSpPr>
            <p:nvPr/>
          </p:nvSpPr>
          <p:spPr bwMode="auto">
            <a:xfrm>
              <a:off x="4863" y="3381"/>
              <a:ext cx="655" cy="406"/>
            </a:xfrm>
            <a:prstGeom prst="roundRect">
              <a:avLst>
                <a:gd name="adj" fmla="val 1665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28" name="AutoShape 17"/>
            <p:cNvSpPr>
              <a:spLocks noChangeArrowheads="1"/>
            </p:cNvSpPr>
            <p:nvPr/>
          </p:nvSpPr>
          <p:spPr bwMode="auto">
            <a:xfrm>
              <a:off x="3928" y="2832"/>
              <a:ext cx="719" cy="320"/>
            </a:xfrm>
            <a:prstGeom prst="roundRect">
              <a:avLst>
                <a:gd name="adj" fmla="val 1665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29" name="AutoShape 18"/>
            <p:cNvSpPr>
              <a:spLocks noChangeArrowheads="1"/>
            </p:cNvSpPr>
            <p:nvPr/>
          </p:nvSpPr>
          <p:spPr bwMode="auto">
            <a:xfrm>
              <a:off x="3239" y="2341"/>
              <a:ext cx="1046" cy="320"/>
            </a:xfrm>
            <a:prstGeom prst="roundRect">
              <a:avLst>
                <a:gd name="adj" fmla="val 16657"/>
              </a:avLst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grpSp>
          <p:nvGrpSpPr>
            <p:cNvPr id="58430" name="Group 19"/>
            <p:cNvGrpSpPr>
              <a:grpSpLocks/>
            </p:cNvGrpSpPr>
            <p:nvPr/>
          </p:nvGrpSpPr>
          <p:grpSpPr bwMode="auto">
            <a:xfrm>
              <a:off x="3259" y="2358"/>
              <a:ext cx="467" cy="267"/>
              <a:chOff x="849" y="761"/>
              <a:chExt cx="790" cy="418"/>
            </a:xfrm>
          </p:grpSpPr>
          <p:sp>
            <p:nvSpPr>
              <p:cNvPr id="58496" name="Oval 20"/>
              <p:cNvSpPr>
                <a:spLocks noChangeArrowheads="1"/>
              </p:cNvSpPr>
              <p:nvPr/>
            </p:nvSpPr>
            <p:spPr bwMode="auto">
              <a:xfrm>
                <a:off x="1149" y="761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grpSp>
            <p:nvGrpSpPr>
              <p:cNvPr id="58497" name="Group 21"/>
              <p:cNvGrpSpPr>
                <a:grpSpLocks/>
              </p:cNvGrpSpPr>
              <p:nvPr/>
            </p:nvGrpSpPr>
            <p:grpSpPr bwMode="auto">
              <a:xfrm>
                <a:off x="849" y="989"/>
                <a:ext cx="790" cy="190"/>
                <a:chOff x="849" y="989"/>
                <a:chExt cx="790" cy="190"/>
              </a:xfrm>
            </p:grpSpPr>
            <p:sp>
              <p:nvSpPr>
                <p:cNvPr id="58501" name="Oval 22"/>
                <p:cNvSpPr>
                  <a:spLocks noChangeArrowheads="1"/>
                </p:cNvSpPr>
                <p:nvPr/>
              </p:nvSpPr>
              <p:spPr bwMode="auto">
                <a:xfrm>
                  <a:off x="849" y="989"/>
                  <a:ext cx="190" cy="190"/>
                </a:xfrm>
                <a:prstGeom prst="ellipse">
                  <a:avLst/>
                </a:prstGeom>
                <a:solidFill>
                  <a:srgbClr val="CC99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zh-CN">
                    <a:latin typeface="Calibri" pitchFamily="34" charset="0"/>
                  </a:endParaRPr>
                </a:p>
              </p:txBody>
            </p:sp>
            <p:sp>
              <p:nvSpPr>
                <p:cNvPr id="58502" name="Oval 23"/>
                <p:cNvSpPr>
                  <a:spLocks noChangeArrowheads="1"/>
                </p:cNvSpPr>
                <p:nvPr/>
              </p:nvSpPr>
              <p:spPr bwMode="auto">
                <a:xfrm>
                  <a:off x="1449" y="989"/>
                  <a:ext cx="190" cy="190"/>
                </a:xfrm>
                <a:prstGeom prst="ellipse">
                  <a:avLst/>
                </a:prstGeom>
                <a:solidFill>
                  <a:srgbClr val="CC9900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altLang="zh-CN">
                    <a:latin typeface="Calibri" pitchFamily="34" charset="0"/>
                  </a:endParaRPr>
                </a:p>
              </p:txBody>
            </p:sp>
          </p:grpSp>
          <p:sp>
            <p:nvSpPr>
              <p:cNvPr id="58498" name="Line 24"/>
              <p:cNvSpPr>
                <a:spLocks noChangeShapeType="1"/>
              </p:cNvSpPr>
              <p:nvPr/>
            </p:nvSpPr>
            <p:spPr bwMode="auto">
              <a:xfrm flipV="1">
                <a:off x="1028" y="918"/>
                <a:ext cx="140" cy="1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499" name="Line 25"/>
              <p:cNvSpPr>
                <a:spLocks noChangeShapeType="1"/>
              </p:cNvSpPr>
              <p:nvPr/>
            </p:nvSpPr>
            <p:spPr bwMode="auto">
              <a:xfrm flipH="1" flipV="1">
                <a:off x="1319" y="918"/>
                <a:ext cx="140" cy="1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500" name="Line 26"/>
              <p:cNvSpPr>
                <a:spLocks noChangeShapeType="1"/>
              </p:cNvSpPr>
              <p:nvPr/>
            </p:nvSpPr>
            <p:spPr bwMode="auto">
              <a:xfrm>
                <a:off x="1038" y="1104"/>
                <a:ext cx="40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58431" name="Oval 27"/>
            <p:cNvSpPr>
              <a:spLocks noChangeArrowheads="1"/>
            </p:cNvSpPr>
            <p:nvPr/>
          </p:nvSpPr>
          <p:spPr bwMode="auto">
            <a:xfrm flipH="1">
              <a:off x="3871" y="2506"/>
              <a:ext cx="112" cy="122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grpSp>
          <p:nvGrpSpPr>
            <p:cNvPr id="58432" name="Group 28"/>
            <p:cNvGrpSpPr>
              <a:grpSpLocks/>
            </p:cNvGrpSpPr>
            <p:nvPr/>
          </p:nvGrpSpPr>
          <p:grpSpPr bwMode="auto">
            <a:xfrm>
              <a:off x="3696" y="2358"/>
              <a:ext cx="466" cy="121"/>
              <a:chOff x="1588" y="761"/>
              <a:chExt cx="790" cy="190"/>
            </a:xfrm>
          </p:grpSpPr>
          <p:sp>
            <p:nvSpPr>
              <p:cNvPr id="58494" name="Oval 29"/>
              <p:cNvSpPr>
                <a:spLocks noChangeArrowheads="1"/>
              </p:cNvSpPr>
              <p:nvPr/>
            </p:nvSpPr>
            <p:spPr bwMode="auto">
              <a:xfrm flipH="1">
                <a:off x="1588" y="761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95" name="Oval 30"/>
              <p:cNvSpPr>
                <a:spLocks noChangeArrowheads="1"/>
              </p:cNvSpPr>
              <p:nvPr/>
            </p:nvSpPr>
            <p:spPr bwMode="auto">
              <a:xfrm flipH="1">
                <a:off x="2188" y="761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</p:grpSp>
        <p:sp>
          <p:nvSpPr>
            <p:cNvPr id="58433" name="Line 31"/>
            <p:cNvSpPr>
              <a:spLocks noChangeShapeType="1"/>
            </p:cNvSpPr>
            <p:nvPr/>
          </p:nvSpPr>
          <p:spPr bwMode="auto">
            <a:xfrm>
              <a:off x="3802" y="2450"/>
              <a:ext cx="82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34" name="Line 32"/>
            <p:cNvSpPr>
              <a:spLocks noChangeShapeType="1"/>
            </p:cNvSpPr>
            <p:nvPr/>
          </p:nvSpPr>
          <p:spPr bwMode="auto">
            <a:xfrm flipH="1">
              <a:off x="3973" y="2450"/>
              <a:ext cx="83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35" name="Line 33"/>
            <p:cNvSpPr>
              <a:spLocks noChangeShapeType="1"/>
            </p:cNvSpPr>
            <p:nvPr/>
          </p:nvSpPr>
          <p:spPr bwMode="auto">
            <a:xfrm>
              <a:off x="3808" y="2406"/>
              <a:ext cx="2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36" name="Line 34"/>
            <p:cNvSpPr>
              <a:spLocks noChangeShapeType="1"/>
            </p:cNvSpPr>
            <p:nvPr/>
          </p:nvSpPr>
          <p:spPr bwMode="auto">
            <a:xfrm>
              <a:off x="3551" y="2412"/>
              <a:ext cx="1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37" name="Line 35"/>
            <p:cNvSpPr>
              <a:spLocks noChangeShapeType="1"/>
            </p:cNvSpPr>
            <p:nvPr/>
          </p:nvSpPr>
          <p:spPr bwMode="auto">
            <a:xfrm>
              <a:off x="3727" y="2567"/>
              <a:ext cx="14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38" name="Line 36"/>
            <p:cNvSpPr>
              <a:spLocks noChangeShapeType="1"/>
            </p:cNvSpPr>
            <p:nvPr/>
          </p:nvSpPr>
          <p:spPr bwMode="auto">
            <a:xfrm>
              <a:off x="3985" y="2567"/>
              <a:ext cx="1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39" name="Oval 37"/>
            <p:cNvSpPr>
              <a:spLocks noChangeArrowheads="1"/>
            </p:cNvSpPr>
            <p:nvPr/>
          </p:nvSpPr>
          <p:spPr bwMode="auto">
            <a:xfrm flipH="1">
              <a:off x="4132" y="2507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40" name="Oval 38"/>
            <p:cNvSpPr>
              <a:spLocks noChangeArrowheads="1"/>
            </p:cNvSpPr>
            <p:nvPr/>
          </p:nvSpPr>
          <p:spPr bwMode="auto">
            <a:xfrm flipH="1">
              <a:off x="3446" y="3004"/>
              <a:ext cx="112" cy="122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grpSp>
          <p:nvGrpSpPr>
            <p:cNvPr id="58441" name="Group 39"/>
            <p:cNvGrpSpPr>
              <a:grpSpLocks/>
            </p:cNvGrpSpPr>
            <p:nvPr/>
          </p:nvGrpSpPr>
          <p:grpSpPr bwMode="auto">
            <a:xfrm>
              <a:off x="3269" y="2859"/>
              <a:ext cx="466" cy="121"/>
              <a:chOff x="865" y="1544"/>
              <a:chExt cx="790" cy="190"/>
            </a:xfrm>
          </p:grpSpPr>
          <p:sp>
            <p:nvSpPr>
              <p:cNvPr id="58492" name="Oval 40"/>
              <p:cNvSpPr>
                <a:spLocks noChangeArrowheads="1"/>
              </p:cNvSpPr>
              <p:nvPr/>
            </p:nvSpPr>
            <p:spPr bwMode="auto">
              <a:xfrm flipH="1">
                <a:off x="865" y="1544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93" name="Oval 41"/>
              <p:cNvSpPr>
                <a:spLocks noChangeArrowheads="1"/>
              </p:cNvSpPr>
              <p:nvPr/>
            </p:nvSpPr>
            <p:spPr bwMode="auto">
              <a:xfrm flipH="1">
                <a:off x="1465" y="1544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</p:grpSp>
        <p:sp>
          <p:nvSpPr>
            <p:cNvPr id="58442" name="Line 42"/>
            <p:cNvSpPr>
              <a:spLocks noChangeShapeType="1"/>
            </p:cNvSpPr>
            <p:nvPr/>
          </p:nvSpPr>
          <p:spPr bwMode="auto">
            <a:xfrm>
              <a:off x="3375" y="2951"/>
              <a:ext cx="83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43" name="Line 43"/>
            <p:cNvSpPr>
              <a:spLocks noChangeShapeType="1"/>
            </p:cNvSpPr>
            <p:nvPr/>
          </p:nvSpPr>
          <p:spPr bwMode="auto">
            <a:xfrm flipH="1">
              <a:off x="3547" y="2951"/>
              <a:ext cx="82" cy="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44" name="Line 44"/>
            <p:cNvSpPr>
              <a:spLocks noChangeShapeType="1"/>
            </p:cNvSpPr>
            <p:nvPr/>
          </p:nvSpPr>
          <p:spPr bwMode="auto">
            <a:xfrm>
              <a:off x="3381" y="2907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45" name="Oval 45"/>
            <p:cNvSpPr>
              <a:spLocks noChangeArrowheads="1"/>
            </p:cNvSpPr>
            <p:nvPr/>
          </p:nvSpPr>
          <p:spPr bwMode="auto">
            <a:xfrm flipH="1">
              <a:off x="4227" y="3008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46" name="Oval 46"/>
            <p:cNvSpPr>
              <a:spLocks noChangeArrowheads="1"/>
            </p:cNvSpPr>
            <p:nvPr/>
          </p:nvSpPr>
          <p:spPr bwMode="auto">
            <a:xfrm flipH="1">
              <a:off x="3959" y="2859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47" name="Oval 47"/>
            <p:cNvSpPr>
              <a:spLocks noChangeArrowheads="1"/>
            </p:cNvSpPr>
            <p:nvPr/>
          </p:nvSpPr>
          <p:spPr bwMode="auto">
            <a:xfrm flipH="1">
              <a:off x="4221" y="2859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48" name="Line 48"/>
            <p:cNvSpPr>
              <a:spLocks noChangeShapeType="1"/>
            </p:cNvSpPr>
            <p:nvPr/>
          </p:nvSpPr>
          <p:spPr bwMode="auto">
            <a:xfrm>
              <a:off x="4064" y="2951"/>
              <a:ext cx="157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49" name="Line 49"/>
            <p:cNvSpPr>
              <a:spLocks noChangeShapeType="1"/>
            </p:cNvSpPr>
            <p:nvPr/>
          </p:nvSpPr>
          <p:spPr bwMode="auto">
            <a:xfrm flipH="1">
              <a:off x="4341" y="2960"/>
              <a:ext cx="163" cy="1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50" name="Line 50"/>
            <p:cNvSpPr>
              <a:spLocks noChangeShapeType="1"/>
            </p:cNvSpPr>
            <p:nvPr/>
          </p:nvSpPr>
          <p:spPr bwMode="auto">
            <a:xfrm>
              <a:off x="4070" y="2919"/>
              <a:ext cx="1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51" name="Oval 51"/>
            <p:cNvSpPr>
              <a:spLocks noChangeArrowheads="1"/>
            </p:cNvSpPr>
            <p:nvPr/>
          </p:nvSpPr>
          <p:spPr bwMode="auto">
            <a:xfrm flipH="1">
              <a:off x="4492" y="2859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52" name="Line 52"/>
            <p:cNvSpPr>
              <a:spLocks noChangeShapeType="1"/>
            </p:cNvSpPr>
            <p:nvPr/>
          </p:nvSpPr>
          <p:spPr bwMode="auto">
            <a:xfrm>
              <a:off x="4339" y="2919"/>
              <a:ext cx="1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8453" name="Group 53"/>
            <p:cNvGrpSpPr>
              <a:grpSpLocks/>
            </p:cNvGrpSpPr>
            <p:nvPr/>
          </p:nvGrpSpPr>
          <p:grpSpPr bwMode="auto">
            <a:xfrm>
              <a:off x="3269" y="3516"/>
              <a:ext cx="466" cy="122"/>
              <a:chOff x="865" y="2572"/>
              <a:chExt cx="790" cy="190"/>
            </a:xfrm>
          </p:grpSpPr>
          <p:sp>
            <p:nvSpPr>
              <p:cNvPr id="58490" name="Oval 54"/>
              <p:cNvSpPr>
                <a:spLocks noChangeArrowheads="1"/>
              </p:cNvSpPr>
              <p:nvPr/>
            </p:nvSpPr>
            <p:spPr bwMode="auto">
              <a:xfrm flipH="1">
                <a:off x="865" y="2572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91" name="Oval 55"/>
              <p:cNvSpPr>
                <a:spLocks noChangeArrowheads="1"/>
              </p:cNvSpPr>
              <p:nvPr/>
            </p:nvSpPr>
            <p:spPr bwMode="auto">
              <a:xfrm flipH="1">
                <a:off x="1465" y="2572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</p:grpSp>
        <p:sp>
          <p:nvSpPr>
            <p:cNvPr id="58454" name="Line 56"/>
            <p:cNvSpPr>
              <a:spLocks noChangeShapeType="1"/>
            </p:cNvSpPr>
            <p:nvPr/>
          </p:nvSpPr>
          <p:spPr bwMode="auto">
            <a:xfrm>
              <a:off x="3381" y="356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55" name="Oval 57"/>
            <p:cNvSpPr>
              <a:spLocks noChangeArrowheads="1"/>
            </p:cNvSpPr>
            <p:nvPr/>
          </p:nvSpPr>
          <p:spPr bwMode="auto">
            <a:xfrm flipH="1">
              <a:off x="3983" y="3539"/>
              <a:ext cx="112" cy="122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56" name="Oval 58"/>
            <p:cNvSpPr>
              <a:spLocks noChangeArrowheads="1"/>
            </p:cNvSpPr>
            <p:nvPr/>
          </p:nvSpPr>
          <p:spPr bwMode="auto">
            <a:xfrm flipH="1">
              <a:off x="4245" y="3539"/>
              <a:ext cx="112" cy="122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grpSp>
          <p:nvGrpSpPr>
            <p:cNvPr id="58457" name="Group 59"/>
            <p:cNvGrpSpPr>
              <a:grpSpLocks/>
            </p:cNvGrpSpPr>
            <p:nvPr/>
          </p:nvGrpSpPr>
          <p:grpSpPr bwMode="auto">
            <a:xfrm>
              <a:off x="4088" y="3632"/>
              <a:ext cx="440" cy="178"/>
              <a:chOff x="2253" y="2753"/>
              <a:chExt cx="745" cy="278"/>
            </a:xfrm>
          </p:grpSpPr>
          <p:sp>
            <p:nvSpPr>
              <p:cNvPr id="58487" name="Oval 60"/>
              <p:cNvSpPr>
                <a:spLocks noChangeArrowheads="1"/>
              </p:cNvSpPr>
              <p:nvPr/>
            </p:nvSpPr>
            <p:spPr bwMode="auto">
              <a:xfrm flipH="1">
                <a:off x="2529" y="2841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88" name="Line 61"/>
              <p:cNvSpPr>
                <a:spLocks noChangeShapeType="1"/>
              </p:cNvSpPr>
              <p:nvPr/>
            </p:nvSpPr>
            <p:spPr bwMode="auto">
              <a:xfrm>
                <a:off x="2253" y="2753"/>
                <a:ext cx="265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489" name="Line 62"/>
              <p:cNvSpPr>
                <a:spLocks noChangeShapeType="1"/>
              </p:cNvSpPr>
              <p:nvPr/>
            </p:nvSpPr>
            <p:spPr bwMode="auto">
              <a:xfrm flipH="1">
                <a:off x="2722" y="2767"/>
                <a:ext cx="276" cy="1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58458" name="Line 63"/>
            <p:cNvSpPr>
              <a:spLocks noChangeShapeType="1"/>
            </p:cNvSpPr>
            <p:nvPr/>
          </p:nvSpPr>
          <p:spPr bwMode="auto">
            <a:xfrm>
              <a:off x="4094" y="3600"/>
              <a:ext cx="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59" name="Oval 64"/>
            <p:cNvSpPr>
              <a:spLocks noChangeArrowheads="1"/>
            </p:cNvSpPr>
            <p:nvPr/>
          </p:nvSpPr>
          <p:spPr bwMode="auto">
            <a:xfrm flipH="1">
              <a:off x="4516" y="3539"/>
              <a:ext cx="112" cy="122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60" name="Line 65"/>
            <p:cNvSpPr>
              <a:spLocks noChangeShapeType="1"/>
            </p:cNvSpPr>
            <p:nvPr/>
          </p:nvSpPr>
          <p:spPr bwMode="auto">
            <a:xfrm>
              <a:off x="4363" y="3600"/>
              <a:ext cx="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8461" name="Group 66"/>
            <p:cNvGrpSpPr>
              <a:grpSpLocks/>
            </p:cNvGrpSpPr>
            <p:nvPr/>
          </p:nvGrpSpPr>
          <p:grpSpPr bwMode="auto">
            <a:xfrm>
              <a:off x="4083" y="3371"/>
              <a:ext cx="439" cy="178"/>
              <a:chOff x="2245" y="2345"/>
              <a:chExt cx="744" cy="278"/>
            </a:xfrm>
          </p:grpSpPr>
          <p:sp>
            <p:nvSpPr>
              <p:cNvPr id="58484" name="Oval 67"/>
              <p:cNvSpPr>
                <a:spLocks noChangeArrowheads="1"/>
              </p:cNvSpPr>
              <p:nvPr/>
            </p:nvSpPr>
            <p:spPr bwMode="auto">
              <a:xfrm>
                <a:off x="2521" y="2345"/>
                <a:ext cx="190" cy="190"/>
              </a:xfrm>
              <a:prstGeom prst="ellipse">
                <a:avLst/>
              </a:prstGeom>
              <a:solidFill>
                <a:srgbClr val="CC9900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85" name="Line 68"/>
              <p:cNvSpPr>
                <a:spLocks noChangeShapeType="1"/>
              </p:cNvSpPr>
              <p:nvPr/>
            </p:nvSpPr>
            <p:spPr bwMode="auto">
              <a:xfrm flipV="1">
                <a:off x="2245" y="2455"/>
                <a:ext cx="265" cy="16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58486" name="Line 69"/>
              <p:cNvSpPr>
                <a:spLocks noChangeShapeType="1"/>
              </p:cNvSpPr>
              <p:nvPr/>
            </p:nvSpPr>
            <p:spPr bwMode="auto">
              <a:xfrm flipH="1" flipV="1">
                <a:off x="2713" y="2453"/>
                <a:ext cx="276" cy="15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med"/>
                <a:tailEnd type="none" w="sm" len="sm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58462" name="Oval 70"/>
            <p:cNvSpPr>
              <a:spLocks noChangeArrowheads="1"/>
            </p:cNvSpPr>
            <p:nvPr/>
          </p:nvSpPr>
          <p:spPr bwMode="auto">
            <a:xfrm flipH="1">
              <a:off x="5063" y="3523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63" name="Oval 71"/>
            <p:cNvSpPr>
              <a:spLocks noChangeArrowheads="1"/>
            </p:cNvSpPr>
            <p:nvPr/>
          </p:nvSpPr>
          <p:spPr bwMode="auto">
            <a:xfrm flipH="1">
              <a:off x="5323" y="3523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64" name="Line 72"/>
            <p:cNvSpPr>
              <a:spLocks noChangeShapeType="1"/>
            </p:cNvSpPr>
            <p:nvPr/>
          </p:nvSpPr>
          <p:spPr bwMode="auto">
            <a:xfrm>
              <a:off x="5178" y="3583"/>
              <a:ext cx="145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65" name="Oval 73"/>
            <p:cNvSpPr>
              <a:spLocks noChangeArrowheads="1"/>
            </p:cNvSpPr>
            <p:nvPr/>
          </p:nvSpPr>
          <p:spPr bwMode="auto">
            <a:xfrm flipH="1">
              <a:off x="4891" y="3646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66" name="Oval 74"/>
            <p:cNvSpPr>
              <a:spLocks noChangeArrowheads="1"/>
            </p:cNvSpPr>
            <p:nvPr/>
          </p:nvSpPr>
          <p:spPr bwMode="auto">
            <a:xfrm flipH="1">
              <a:off x="4891" y="3400"/>
              <a:ext cx="112" cy="121"/>
            </a:xfrm>
            <a:prstGeom prst="ellipse">
              <a:avLst/>
            </a:prstGeom>
            <a:solidFill>
              <a:srgbClr val="CC9900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67" name="Line 75"/>
            <p:cNvSpPr>
              <a:spLocks noChangeShapeType="1"/>
            </p:cNvSpPr>
            <p:nvPr/>
          </p:nvSpPr>
          <p:spPr bwMode="auto">
            <a:xfrm>
              <a:off x="5002" y="3494"/>
              <a:ext cx="75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68" name="Line 76"/>
            <p:cNvSpPr>
              <a:spLocks noChangeShapeType="1"/>
            </p:cNvSpPr>
            <p:nvPr/>
          </p:nvSpPr>
          <p:spPr bwMode="auto">
            <a:xfrm flipV="1">
              <a:off x="5002" y="3632"/>
              <a:ext cx="75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69" name="Freeform 77"/>
            <p:cNvSpPr>
              <a:spLocks/>
            </p:cNvSpPr>
            <p:nvPr/>
          </p:nvSpPr>
          <p:spPr bwMode="auto">
            <a:xfrm>
              <a:off x="3453" y="2486"/>
              <a:ext cx="52" cy="512"/>
            </a:xfrm>
            <a:custGeom>
              <a:avLst/>
              <a:gdLst>
                <a:gd name="T0" fmla="*/ 1 w 88"/>
                <a:gd name="T1" fmla="*/ 0 h 801"/>
                <a:gd name="T2" fmla="*/ 1 w 88"/>
                <a:gd name="T3" fmla="*/ 1 h 801"/>
                <a:gd name="T4" fmla="*/ 1 w 88"/>
                <a:gd name="T5" fmla="*/ 1 h 801"/>
                <a:gd name="T6" fmla="*/ 1 w 88"/>
                <a:gd name="T7" fmla="*/ 1 h 801"/>
                <a:gd name="T8" fmla="*/ 1 w 88"/>
                <a:gd name="T9" fmla="*/ 1 h 801"/>
                <a:gd name="T10" fmla="*/ 0 w 88"/>
                <a:gd name="T11" fmla="*/ 1 h 801"/>
                <a:gd name="T12" fmla="*/ 0 w 88"/>
                <a:gd name="T13" fmla="*/ 1 h 801"/>
                <a:gd name="T14" fmla="*/ 1 w 88"/>
                <a:gd name="T15" fmla="*/ 2 h 801"/>
                <a:gd name="T16" fmla="*/ 1 w 88"/>
                <a:gd name="T17" fmla="*/ 2 h 801"/>
                <a:gd name="T18" fmla="*/ 1 w 88"/>
                <a:gd name="T19" fmla="*/ 2 h 801"/>
                <a:gd name="T20" fmla="*/ 1 w 88"/>
                <a:gd name="T21" fmla="*/ 3 h 801"/>
                <a:gd name="T22" fmla="*/ 1 w 88"/>
                <a:gd name="T23" fmla="*/ 3 h 801"/>
                <a:gd name="T24" fmla="*/ 1 w 88"/>
                <a:gd name="T25" fmla="*/ 3 h 801"/>
                <a:gd name="T26" fmla="*/ 1 w 88"/>
                <a:gd name="T27" fmla="*/ 3 h 801"/>
                <a:gd name="T28" fmla="*/ 1 w 88"/>
                <a:gd name="T29" fmla="*/ 3 h 801"/>
                <a:gd name="T30" fmla="*/ 1 w 88"/>
                <a:gd name="T31" fmla="*/ 4 h 801"/>
                <a:gd name="T32" fmla="*/ 1 w 88"/>
                <a:gd name="T33" fmla="*/ 4 h 801"/>
                <a:gd name="T34" fmla="*/ 1 w 88"/>
                <a:gd name="T35" fmla="*/ 4 h 801"/>
                <a:gd name="T36" fmla="*/ 1 w 88"/>
                <a:gd name="T37" fmla="*/ 4 h 801"/>
                <a:gd name="T38" fmla="*/ 1 w 88"/>
                <a:gd name="T39" fmla="*/ 4 h 801"/>
                <a:gd name="T40" fmla="*/ 1 w 88"/>
                <a:gd name="T41" fmla="*/ 5 h 801"/>
                <a:gd name="T42" fmla="*/ 1 w 88"/>
                <a:gd name="T43" fmla="*/ 5 h 801"/>
                <a:gd name="T44" fmla="*/ 1 w 88"/>
                <a:gd name="T45" fmla="*/ 5 h 801"/>
                <a:gd name="T46" fmla="*/ 1 w 88"/>
                <a:gd name="T47" fmla="*/ 5 h 801"/>
                <a:gd name="T48" fmla="*/ 1 w 88"/>
                <a:gd name="T49" fmla="*/ 5 h 801"/>
                <a:gd name="T50" fmla="*/ 1 w 88"/>
                <a:gd name="T51" fmla="*/ 5 h 801"/>
                <a:gd name="T52" fmla="*/ 1 w 88"/>
                <a:gd name="T53" fmla="*/ 5 h 801"/>
                <a:gd name="T54" fmla="*/ 1 w 88"/>
                <a:gd name="T55" fmla="*/ 6 h 801"/>
                <a:gd name="T56" fmla="*/ 1 w 88"/>
                <a:gd name="T57" fmla="*/ 6 h 801"/>
                <a:gd name="T58" fmla="*/ 1 w 88"/>
                <a:gd name="T59" fmla="*/ 6 h 80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88"/>
                <a:gd name="T91" fmla="*/ 0 h 801"/>
                <a:gd name="T92" fmla="*/ 88 w 88"/>
                <a:gd name="T93" fmla="*/ 801 h 801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88" h="801">
                  <a:moveTo>
                    <a:pt x="71" y="0"/>
                  </a:moveTo>
                  <a:lnTo>
                    <a:pt x="42" y="39"/>
                  </a:lnTo>
                  <a:lnTo>
                    <a:pt x="20" y="82"/>
                  </a:lnTo>
                  <a:lnTo>
                    <a:pt x="10" y="104"/>
                  </a:lnTo>
                  <a:lnTo>
                    <a:pt x="4" y="129"/>
                  </a:lnTo>
                  <a:lnTo>
                    <a:pt x="0" y="155"/>
                  </a:lnTo>
                  <a:lnTo>
                    <a:pt x="0" y="183"/>
                  </a:lnTo>
                  <a:lnTo>
                    <a:pt x="4" y="214"/>
                  </a:lnTo>
                  <a:lnTo>
                    <a:pt x="14" y="251"/>
                  </a:lnTo>
                  <a:lnTo>
                    <a:pt x="28" y="287"/>
                  </a:lnTo>
                  <a:lnTo>
                    <a:pt x="44" y="327"/>
                  </a:lnTo>
                  <a:lnTo>
                    <a:pt x="59" y="369"/>
                  </a:lnTo>
                  <a:lnTo>
                    <a:pt x="73" y="406"/>
                  </a:lnTo>
                  <a:lnTo>
                    <a:pt x="83" y="445"/>
                  </a:lnTo>
                  <a:lnTo>
                    <a:pt x="87" y="479"/>
                  </a:lnTo>
                  <a:lnTo>
                    <a:pt x="85" y="513"/>
                  </a:lnTo>
                  <a:lnTo>
                    <a:pt x="79" y="544"/>
                  </a:lnTo>
                  <a:lnTo>
                    <a:pt x="67" y="575"/>
                  </a:lnTo>
                  <a:lnTo>
                    <a:pt x="54" y="606"/>
                  </a:lnTo>
                  <a:lnTo>
                    <a:pt x="40" y="634"/>
                  </a:lnTo>
                  <a:lnTo>
                    <a:pt x="28" y="659"/>
                  </a:lnTo>
                  <a:lnTo>
                    <a:pt x="20" y="682"/>
                  </a:lnTo>
                  <a:lnTo>
                    <a:pt x="16" y="704"/>
                  </a:lnTo>
                  <a:lnTo>
                    <a:pt x="16" y="721"/>
                  </a:lnTo>
                  <a:lnTo>
                    <a:pt x="22" y="738"/>
                  </a:lnTo>
                  <a:lnTo>
                    <a:pt x="30" y="755"/>
                  </a:lnTo>
                  <a:lnTo>
                    <a:pt x="38" y="766"/>
                  </a:lnTo>
                  <a:lnTo>
                    <a:pt x="59" y="789"/>
                  </a:lnTo>
                  <a:lnTo>
                    <a:pt x="67" y="794"/>
                  </a:lnTo>
                  <a:lnTo>
                    <a:pt x="71" y="800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0" name="Freeform 78"/>
            <p:cNvSpPr>
              <a:spLocks/>
            </p:cNvSpPr>
            <p:nvPr/>
          </p:nvSpPr>
          <p:spPr bwMode="auto">
            <a:xfrm>
              <a:off x="3674" y="2623"/>
              <a:ext cx="26" cy="247"/>
            </a:xfrm>
            <a:custGeom>
              <a:avLst/>
              <a:gdLst>
                <a:gd name="T0" fmla="*/ 1 w 44"/>
                <a:gd name="T1" fmla="*/ 0 h 386"/>
                <a:gd name="T2" fmla="*/ 1 w 44"/>
                <a:gd name="T3" fmla="*/ 1 h 386"/>
                <a:gd name="T4" fmla="*/ 1 w 44"/>
                <a:gd name="T5" fmla="*/ 1 h 386"/>
                <a:gd name="T6" fmla="*/ 1 w 44"/>
                <a:gd name="T7" fmla="*/ 1 h 386"/>
                <a:gd name="T8" fmla="*/ 0 w 44"/>
                <a:gd name="T9" fmla="*/ 1 h 386"/>
                <a:gd name="T10" fmla="*/ 1 w 44"/>
                <a:gd name="T11" fmla="*/ 1 h 386"/>
                <a:gd name="T12" fmla="*/ 1 w 44"/>
                <a:gd name="T13" fmla="*/ 1 h 386"/>
                <a:gd name="T14" fmla="*/ 1 w 44"/>
                <a:gd name="T15" fmla="*/ 1 h 386"/>
                <a:gd name="T16" fmla="*/ 1 w 44"/>
                <a:gd name="T17" fmla="*/ 1 h 386"/>
                <a:gd name="T18" fmla="*/ 1 w 44"/>
                <a:gd name="T19" fmla="*/ 2 h 386"/>
                <a:gd name="T20" fmla="*/ 1 w 44"/>
                <a:gd name="T21" fmla="*/ 2 h 386"/>
                <a:gd name="T22" fmla="*/ 1 w 44"/>
                <a:gd name="T23" fmla="*/ 2 h 386"/>
                <a:gd name="T24" fmla="*/ 1 w 44"/>
                <a:gd name="T25" fmla="*/ 2 h 386"/>
                <a:gd name="T26" fmla="*/ 1 w 44"/>
                <a:gd name="T27" fmla="*/ 2 h 386"/>
                <a:gd name="T28" fmla="*/ 1 w 44"/>
                <a:gd name="T29" fmla="*/ 3 h 386"/>
                <a:gd name="T30" fmla="*/ 1 w 44"/>
                <a:gd name="T31" fmla="*/ 3 h 386"/>
                <a:gd name="T32" fmla="*/ 1 w 44"/>
                <a:gd name="T33" fmla="*/ 3 h 386"/>
                <a:gd name="T34" fmla="*/ 1 w 44"/>
                <a:gd name="T35" fmla="*/ 3 h 386"/>
                <a:gd name="T36" fmla="*/ 1 w 44"/>
                <a:gd name="T37" fmla="*/ 3 h 386"/>
                <a:gd name="T38" fmla="*/ 1 w 44"/>
                <a:gd name="T39" fmla="*/ 3 h 386"/>
                <a:gd name="T40" fmla="*/ 1 w 44"/>
                <a:gd name="T41" fmla="*/ 3 h 386"/>
                <a:gd name="T42" fmla="*/ 1 w 44"/>
                <a:gd name="T43" fmla="*/ 3 h 3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4"/>
                <a:gd name="T67" fmla="*/ 0 h 386"/>
                <a:gd name="T68" fmla="*/ 44 w 44"/>
                <a:gd name="T69" fmla="*/ 386 h 3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4" h="386">
                  <a:moveTo>
                    <a:pt x="36" y="0"/>
                  </a:moveTo>
                  <a:lnTo>
                    <a:pt x="20" y="20"/>
                  </a:lnTo>
                  <a:lnTo>
                    <a:pt x="10" y="40"/>
                  </a:lnTo>
                  <a:lnTo>
                    <a:pt x="3" y="63"/>
                  </a:lnTo>
                  <a:lnTo>
                    <a:pt x="0" y="88"/>
                  </a:lnTo>
                  <a:lnTo>
                    <a:pt x="3" y="103"/>
                  </a:lnTo>
                  <a:lnTo>
                    <a:pt x="8" y="120"/>
                  </a:lnTo>
                  <a:lnTo>
                    <a:pt x="20" y="160"/>
                  </a:lnTo>
                  <a:lnTo>
                    <a:pt x="36" y="198"/>
                  </a:lnTo>
                  <a:lnTo>
                    <a:pt x="41" y="215"/>
                  </a:lnTo>
                  <a:lnTo>
                    <a:pt x="43" y="230"/>
                  </a:lnTo>
                  <a:lnTo>
                    <a:pt x="43" y="245"/>
                  </a:lnTo>
                  <a:lnTo>
                    <a:pt x="38" y="263"/>
                  </a:lnTo>
                  <a:lnTo>
                    <a:pt x="28" y="290"/>
                  </a:lnTo>
                  <a:lnTo>
                    <a:pt x="15" y="315"/>
                  </a:lnTo>
                  <a:lnTo>
                    <a:pt x="10" y="328"/>
                  </a:lnTo>
                  <a:lnTo>
                    <a:pt x="8" y="338"/>
                  </a:lnTo>
                  <a:lnTo>
                    <a:pt x="8" y="348"/>
                  </a:lnTo>
                  <a:lnTo>
                    <a:pt x="10" y="355"/>
                  </a:lnTo>
                  <a:lnTo>
                    <a:pt x="18" y="370"/>
                  </a:lnTo>
                  <a:lnTo>
                    <a:pt x="28" y="380"/>
                  </a:lnTo>
                  <a:lnTo>
                    <a:pt x="36" y="385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1" name="Freeform 79"/>
            <p:cNvSpPr>
              <a:spLocks/>
            </p:cNvSpPr>
            <p:nvPr/>
          </p:nvSpPr>
          <p:spPr bwMode="auto">
            <a:xfrm>
              <a:off x="3712" y="2602"/>
              <a:ext cx="534" cy="278"/>
            </a:xfrm>
            <a:custGeom>
              <a:avLst/>
              <a:gdLst>
                <a:gd name="T0" fmla="*/ 0 w 905"/>
                <a:gd name="T1" fmla="*/ 0 h 435"/>
                <a:gd name="T2" fmla="*/ 1 w 905"/>
                <a:gd name="T3" fmla="*/ 1 h 435"/>
                <a:gd name="T4" fmla="*/ 1 w 905"/>
                <a:gd name="T5" fmla="*/ 1 h 435"/>
                <a:gd name="T6" fmla="*/ 1 w 905"/>
                <a:gd name="T7" fmla="*/ 1 h 435"/>
                <a:gd name="T8" fmla="*/ 1 w 905"/>
                <a:gd name="T9" fmla="*/ 1 h 435"/>
                <a:gd name="T10" fmla="*/ 1 w 905"/>
                <a:gd name="T11" fmla="*/ 1 h 435"/>
                <a:gd name="T12" fmla="*/ 1 w 905"/>
                <a:gd name="T13" fmla="*/ 1 h 435"/>
                <a:gd name="T14" fmla="*/ 1 w 905"/>
                <a:gd name="T15" fmla="*/ 2 h 435"/>
                <a:gd name="T16" fmla="*/ 1 w 905"/>
                <a:gd name="T17" fmla="*/ 2 h 435"/>
                <a:gd name="T18" fmla="*/ 1 w 905"/>
                <a:gd name="T19" fmla="*/ 2 h 435"/>
                <a:gd name="T20" fmla="*/ 1 w 905"/>
                <a:gd name="T21" fmla="*/ 2 h 435"/>
                <a:gd name="T22" fmla="*/ 1 w 905"/>
                <a:gd name="T23" fmla="*/ 2 h 435"/>
                <a:gd name="T24" fmla="*/ 1 w 905"/>
                <a:gd name="T25" fmla="*/ 2 h 435"/>
                <a:gd name="T26" fmla="*/ 1 w 905"/>
                <a:gd name="T27" fmla="*/ 2 h 435"/>
                <a:gd name="T28" fmla="*/ 1 w 905"/>
                <a:gd name="T29" fmla="*/ 2 h 435"/>
                <a:gd name="T30" fmla="*/ 2 w 905"/>
                <a:gd name="T31" fmla="*/ 2 h 435"/>
                <a:gd name="T32" fmla="*/ 2 w 905"/>
                <a:gd name="T33" fmla="*/ 2 h 435"/>
                <a:gd name="T34" fmla="*/ 2 w 905"/>
                <a:gd name="T35" fmla="*/ 2 h 435"/>
                <a:gd name="T36" fmla="*/ 2 w 905"/>
                <a:gd name="T37" fmla="*/ 2 h 435"/>
                <a:gd name="T38" fmla="*/ 2 w 905"/>
                <a:gd name="T39" fmla="*/ 3 h 435"/>
                <a:gd name="T40" fmla="*/ 2 w 905"/>
                <a:gd name="T41" fmla="*/ 3 h 435"/>
                <a:gd name="T42" fmla="*/ 2 w 905"/>
                <a:gd name="T43" fmla="*/ 3 h 435"/>
                <a:gd name="T44" fmla="*/ 3 w 905"/>
                <a:gd name="T45" fmla="*/ 3 h 435"/>
                <a:gd name="T46" fmla="*/ 3 w 905"/>
                <a:gd name="T47" fmla="*/ 3 h 435"/>
                <a:gd name="T48" fmla="*/ 3 w 905"/>
                <a:gd name="T49" fmla="*/ 3 h 435"/>
                <a:gd name="T50" fmla="*/ 3 w 905"/>
                <a:gd name="T51" fmla="*/ 3 h 435"/>
                <a:gd name="T52" fmla="*/ 3 w 905"/>
                <a:gd name="T53" fmla="*/ 3 h 43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05"/>
                <a:gd name="T82" fmla="*/ 0 h 435"/>
                <a:gd name="T83" fmla="*/ 905 w 905"/>
                <a:gd name="T84" fmla="*/ 435 h 43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05" h="435">
                  <a:moveTo>
                    <a:pt x="0" y="0"/>
                  </a:moveTo>
                  <a:lnTo>
                    <a:pt x="33" y="61"/>
                  </a:lnTo>
                  <a:lnTo>
                    <a:pt x="69" y="116"/>
                  </a:lnTo>
                  <a:lnTo>
                    <a:pt x="89" y="141"/>
                  </a:lnTo>
                  <a:lnTo>
                    <a:pt x="114" y="164"/>
                  </a:lnTo>
                  <a:lnTo>
                    <a:pt x="138" y="184"/>
                  </a:lnTo>
                  <a:lnTo>
                    <a:pt x="167" y="202"/>
                  </a:lnTo>
                  <a:lnTo>
                    <a:pt x="199" y="214"/>
                  </a:lnTo>
                  <a:lnTo>
                    <a:pt x="240" y="220"/>
                  </a:lnTo>
                  <a:lnTo>
                    <a:pt x="281" y="222"/>
                  </a:lnTo>
                  <a:lnTo>
                    <a:pt x="322" y="222"/>
                  </a:lnTo>
                  <a:lnTo>
                    <a:pt x="366" y="222"/>
                  </a:lnTo>
                  <a:lnTo>
                    <a:pt x="411" y="225"/>
                  </a:lnTo>
                  <a:lnTo>
                    <a:pt x="460" y="230"/>
                  </a:lnTo>
                  <a:lnTo>
                    <a:pt x="505" y="242"/>
                  </a:lnTo>
                  <a:lnTo>
                    <a:pt x="529" y="250"/>
                  </a:lnTo>
                  <a:lnTo>
                    <a:pt x="558" y="260"/>
                  </a:lnTo>
                  <a:lnTo>
                    <a:pt x="623" y="285"/>
                  </a:lnTo>
                  <a:lnTo>
                    <a:pt x="692" y="315"/>
                  </a:lnTo>
                  <a:lnTo>
                    <a:pt x="761" y="346"/>
                  </a:lnTo>
                  <a:lnTo>
                    <a:pt x="822" y="376"/>
                  </a:lnTo>
                  <a:lnTo>
                    <a:pt x="847" y="391"/>
                  </a:lnTo>
                  <a:lnTo>
                    <a:pt x="867" y="404"/>
                  </a:lnTo>
                  <a:lnTo>
                    <a:pt x="887" y="414"/>
                  </a:lnTo>
                  <a:lnTo>
                    <a:pt x="900" y="424"/>
                  </a:lnTo>
                  <a:lnTo>
                    <a:pt x="904" y="429"/>
                  </a:lnTo>
                  <a:lnTo>
                    <a:pt x="904" y="434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2" name="Freeform 80"/>
            <p:cNvSpPr>
              <a:spLocks/>
            </p:cNvSpPr>
            <p:nvPr/>
          </p:nvSpPr>
          <p:spPr bwMode="auto">
            <a:xfrm>
              <a:off x="4212" y="2628"/>
              <a:ext cx="318" cy="237"/>
            </a:xfrm>
            <a:custGeom>
              <a:avLst/>
              <a:gdLst>
                <a:gd name="T0" fmla="*/ 0 w 539"/>
                <a:gd name="T1" fmla="*/ 0 h 371"/>
                <a:gd name="T2" fmla="*/ 1 w 539"/>
                <a:gd name="T3" fmla="*/ 1 h 371"/>
                <a:gd name="T4" fmla="*/ 1 w 539"/>
                <a:gd name="T5" fmla="*/ 1 h 371"/>
                <a:gd name="T6" fmla="*/ 1 w 539"/>
                <a:gd name="T7" fmla="*/ 1 h 371"/>
                <a:gd name="T8" fmla="*/ 1 w 539"/>
                <a:gd name="T9" fmla="*/ 1 h 371"/>
                <a:gd name="T10" fmla="*/ 1 w 539"/>
                <a:gd name="T11" fmla="*/ 1 h 371"/>
                <a:gd name="T12" fmla="*/ 1 w 539"/>
                <a:gd name="T13" fmla="*/ 1 h 371"/>
                <a:gd name="T14" fmla="*/ 1 w 539"/>
                <a:gd name="T15" fmla="*/ 1 h 371"/>
                <a:gd name="T16" fmla="*/ 1 w 539"/>
                <a:gd name="T17" fmla="*/ 1 h 371"/>
                <a:gd name="T18" fmla="*/ 1 w 539"/>
                <a:gd name="T19" fmla="*/ 1 h 371"/>
                <a:gd name="T20" fmla="*/ 1 w 539"/>
                <a:gd name="T21" fmla="*/ 1 h 371"/>
                <a:gd name="T22" fmla="*/ 1 w 539"/>
                <a:gd name="T23" fmla="*/ 1 h 371"/>
                <a:gd name="T24" fmla="*/ 1 w 539"/>
                <a:gd name="T25" fmla="*/ 1 h 371"/>
                <a:gd name="T26" fmla="*/ 1 w 539"/>
                <a:gd name="T27" fmla="*/ 1 h 371"/>
                <a:gd name="T28" fmla="*/ 1 w 539"/>
                <a:gd name="T29" fmla="*/ 1 h 371"/>
                <a:gd name="T30" fmla="*/ 1 w 539"/>
                <a:gd name="T31" fmla="*/ 2 h 371"/>
                <a:gd name="T32" fmla="*/ 1 w 539"/>
                <a:gd name="T33" fmla="*/ 2 h 371"/>
                <a:gd name="T34" fmla="*/ 1 w 539"/>
                <a:gd name="T35" fmla="*/ 2 h 371"/>
                <a:gd name="T36" fmla="*/ 1 w 539"/>
                <a:gd name="T37" fmla="*/ 2 h 371"/>
                <a:gd name="T38" fmla="*/ 2 w 539"/>
                <a:gd name="T39" fmla="*/ 3 h 3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39"/>
                <a:gd name="T61" fmla="*/ 0 h 371"/>
                <a:gd name="T62" fmla="*/ 539 w 539"/>
                <a:gd name="T63" fmla="*/ 371 h 37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39" h="371">
                  <a:moveTo>
                    <a:pt x="0" y="0"/>
                  </a:moveTo>
                  <a:lnTo>
                    <a:pt x="15" y="44"/>
                  </a:lnTo>
                  <a:lnTo>
                    <a:pt x="34" y="89"/>
                  </a:lnTo>
                  <a:lnTo>
                    <a:pt x="58" y="124"/>
                  </a:lnTo>
                  <a:lnTo>
                    <a:pt x="77" y="141"/>
                  </a:lnTo>
                  <a:lnTo>
                    <a:pt x="96" y="154"/>
                  </a:lnTo>
                  <a:lnTo>
                    <a:pt x="120" y="161"/>
                  </a:lnTo>
                  <a:lnTo>
                    <a:pt x="149" y="166"/>
                  </a:lnTo>
                  <a:lnTo>
                    <a:pt x="183" y="166"/>
                  </a:lnTo>
                  <a:lnTo>
                    <a:pt x="216" y="166"/>
                  </a:lnTo>
                  <a:lnTo>
                    <a:pt x="250" y="166"/>
                  </a:lnTo>
                  <a:lnTo>
                    <a:pt x="284" y="169"/>
                  </a:lnTo>
                  <a:lnTo>
                    <a:pt x="317" y="176"/>
                  </a:lnTo>
                  <a:lnTo>
                    <a:pt x="346" y="186"/>
                  </a:lnTo>
                  <a:lnTo>
                    <a:pt x="375" y="201"/>
                  </a:lnTo>
                  <a:lnTo>
                    <a:pt x="399" y="218"/>
                  </a:lnTo>
                  <a:lnTo>
                    <a:pt x="423" y="241"/>
                  </a:lnTo>
                  <a:lnTo>
                    <a:pt x="447" y="263"/>
                  </a:lnTo>
                  <a:lnTo>
                    <a:pt x="490" y="315"/>
                  </a:lnTo>
                  <a:lnTo>
                    <a:pt x="538" y="370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3" name="Freeform 81"/>
            <p:cNvSpPr>
              <a:spLocks/>
            </p:cNvSpPr>
            <p:nvPr/>
          </p:nvSpPr>
          <p:spPr bwMode="auto">
            <a:xfrm>
              <a:off x="3754" y="2480"/>
              <a:ext cx="247" cy="385"/>
            </a:xfrm>
            <a:custGeom>
              <a:avLst/>
              <a:gdLst>
                <a:gd name="T0" fmla="*/ 0 w 419"/>
                <a:gd name="T1" fmla="*/ 0 h 602"/>
                <a:gd name="T2" fmla="*/ 1 w 419"/>
                <a:gd name="T3" fmla="*/ 1 h 602"/>
                <a:gd name="T4" fmla="*/ 1 w 419"/>
                <a:gd name="T5" fmla="*/ 1 h 602"/>
                <a:gd name="T6" fmla="*/ 1 w 419"/>
                <a:gd name="T7" fmla="*/ 1 h 602"/>
                <a:gd name="T8" fmla="*/ 1 w 419"/>
                <a:gd name="T9" fmla="*/ 1 h 602"/>
                <a:gd name="T10" fmla="*/ 1 w 419"/>
                <a:gd name="T11" fmla="*/ 2 h 602"/>
                <a:gd name="T12" fmla="*/ 1 w 419"/>
                <a:gd name="T13" fmla="*/ 2 h 602"/>
                <a:gd name="T14" fmla="*/ 1 w 419"/>
                <a:gd name="T15" fmla="*/ 2 h 602"/>
                <a:gd name="T16" fmla="*/ 1 w 419"/>
                <a:gd name="T17" fmla="*/ 2 h 602"/>
                <a:gd name="T18" fmla="*/ 1 w 419"/>
                <a:gd name="T19" fmla="*/ 2 h 602"/>
                <a:gd name="T20" fmla="*/ 1 w 419"/>
                <a:gd name="T21" fmla="*/ 3 h 602"/>
                <a:gd name="T22" fmla="*/ 1 w 419"/>
                <a:gd name="T23" fmla="*/ 3 h 602"/>
                <a:gd name="T24" fmla="*/ 1 w 419"/>
                <a:gd name="T25" fmla="*/ 3 h 602"/>
                <a:gd name="T26" fmla="*/ 1 w 419"/>
                <a:gd name="T27" fmla="*/ 3 h 602"/>
                <a:gd name="T28" fmla="*/ 1 w 419"/>
                <a:gd name="T29" fmla="*/ 3 h 602"/>
                <a:gd name="T30" fmla="*/ 1 w 419"/>
                <a:gd name="T31" fmla="*/ 4 h 602"/>
                <a:gd name="T32" fmla="*/ 1 w 419"/>
                <a:gd name="T33" fmla="*/ 4 h 602"/>
                <a:gd name="T34" fmla="*/ 1 w 419"/>
                <a:gd name="T35" fmla="*/ 4 h 602"/>
                <a:gd name="T36" fmla="*/ 1 w 419"/>
                <a:gd name="T37" fmla="*/ 4 h 602"/>
                <a:gd name="T38" fmla="*/ 1 w 419"/>
                <a:gd name="T39" fmla="*/ 4 h 6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19"/>
                <a:gd name="T61" fmla="*/ 0 h 602"/>
                <a:gd name="T62" fmla="*/ 419 w 419"/>
                <a:gd name="T63" fmla="*/ 602 h 6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19" h="602">
                  <a:moveTo>
                    <a:pt x="0" y="0"/>
                  </a:moveTo>
                  <a:lnTo>
                    <a:pt x="7" y="57"/>
                  </a:lnTo>
                  <a:lnTo>
                    <a:pt x="17" y="114"/>
                  </a:lnTo>
                  <a:lnTo>
                    <a:pt x="37" y="166"/>
                  </a:lnTo>
                  <a:lnTo>
                    <a:pt x="48" y="191"/>
                  </a:lnTo>
                  <a:lnTo>
                    <a:pt x="64" y="216"/>
                  </a:lnTo>
                  <a:lnTo>
                    <a:pt x="85" y="238"/>
                  </a:lnTo>
                  <a:lnTo>
                    <a:pt x="112" y="258"/>
                  </a:lnTo>
                  <a:lnTo>
                    <a:pt x="142" y="278"/>
                  </a:lnTo>
                  <a:lnTo>
                    <a:pt x="172" y="295"/>
                  </a:lnTo>
                  <a:lnTo>
                    <a:pt x="236" y="333"/>
                  </a:lnTo>
                  <a:lnTo>
                    <a:pt x="266" y="353"/>
                  </a:lnTo>
                  <a:lnTo>
                    <a:pt x="290" y="375"/>
                  </a:lnTo>
                  <a:lnTo>
                    <a:pt x="310" y="402"/>
                  </a:lnTo>
                  <a:lnTo>
                    <a:pt x="330" y="432"/>
                  </a:lnTo>
                  <a:lnTo>
                    <a:pt x="367" y="499"/>
                  </a:lnTo>
                  <a:lnTo>
                    <a:pt x="384" y="531"/>
                  </a:lnTo>
                  <a:lnTo>
                    <a:pt x="398" y="561"/>
                  </a:lnTo>
                  <a:lnTo>
                    <a:pt x="408" y="584"/>
                  </a:lnTo>
                  <a:lnTo>
                    <a:pt x="418" y="601"/>
                  </a:lnTo>
                </a:path>
              </a:pathLst>
            </a:custGeom>
            <a:noFill/>
            <a:ln w="12700" cap="rnd">
              <a:solidFill>
                <a:srgbClr val="33CC33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4" name="Line 82"/>
            <p:cNvSpPr>
              <a:spLocks noChangeShapeType="1"/>
            </p:cNvSpPr>
            <p:nvPr/>
          </p:nvSpPr>
          <p:spPr bwMode="auto">
            <a:xfrm>
              <a:off x="3311" y="2634"/>
              <a:ext cx="0" cy="230"/>
            </a:xfrm>
            <a:prstGeom prst="line">
              <a:avLst/>
            </a:prstGeom>
            <a:noFill/>
            <a:ln w="12700">
              <a:solidFill>
                <a:srgbClr val="33CC33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75" name="Freeform 83"/>
            <p:cNvSpPr>
              <a:spLocks/>
            </p:cNvSpPr>
            <p:nvPr/>
          </p:nvSpPr>
          <p:spPr bwMode="auto">
            <a:xfrm>
              <a:off x="3651" y="2982"/>
              <a:ext cx="34" cy="528"/>
            </a:xfrm>
            <a:custGeom>
              <a:avLst/>
              <a:gdLst>
                <a:gd name="T0" fmla="*/ 1 w 58"/>
                <a:gd name="T1" fmla="*/ 0 h 825"/>
                <a:gd name="T2" fmla="*/ 1 w 58"/>
                <a:gd name="T3" fmla="*/ 1 h 825"/>
                <a:gd name="T4" fmla="*/ 1 w 58"/>
                <a:gd name="T5" fmla="*/ 1 h 825"/>
                <a:gd name="T6" fmla="*/ 1 w 58"/>
                <a:gd name="T7" fmla="*/ 1 h 825"/>
                <a:gd name="T8" fmla="*/ 0 w 58"/>
                <a:gd name="T9" fmla="*/ 1 h 825"/>
                <a:gd name="T10" fmla="*/ 1 w 58"/>
                <a:gd name="T11" fmla="*/ 2 h 825"/>
                <a:gd name="T12" fmla="*/ 1 w 58"/>
                <a:gd name="T13" fmla="*/ 2 h 825"/>
                <a:gd name="T14" fmla="*/ 1 w 58"/>
                <a:gd name="T15" fmla="*/ 3 h 825"/>
                <a:gd name="T16" fmla="*/ 1 w 58"/>
                <a:gd name="T17" fmla="*/ 3 h 825"/>
                <a:gd name="T18" fmla="*/ 1 w 58"/>
                <a:gd name="T19" fmla="*/ 3 h 825"/>
                <a:gd name="T20" fmla="*/ 1 w 58"/>
                <a:gd name="T21" fmla="*/ 4 h 825"/>
                <a:gd name="T22" fmla="*/ 1 w 58"/>
                <a:gd name="T23" fmla="*/ 4 h 825"/>
                <a:gd name="T24" fmla="*/ 1 w 58"/>
                <a:gd name="T25" fmla="*/ 4 h 825"/>
                <a:gd name="T26" fmla="*/ 1 w 58"/>
                <a:gd name="T27" fmla="*/ 5 h 825"/>
                <a:gd name="T28" fmla="*/ 1 w 58"/>
                <a:gd name="T29" fmla="*/ 5 h 825"/>
                <a:gd name="T30" fmla="*/ 1 w 58"/>
                <a:gd name="T31" fmla="*/ 5 h 825"/>
                <a:gd name="T32" fmla="*/ 1 w 58"/>
                <a:gd name="T33" fmla="*/ 5 h 825"/>
                <a:gd name="T34" fmla="*/ 1 w 58"/>
                <a:gd name="T35" fmla="*/ 5 h 825"/>
                <a:gd name="T36" fmla="*/ 1 w 58"/>
                <a:gd name="T37" fmla="*/ 5 h 825"/>
                <a:gd name="T38" fmla="*/ 1 w 58"/>
                <a:gd name="T39" fmla="*/ 6 h 825"/>
                <a:gd name="T40" fmla="*/ 1 w 58"/>
                <a:gd name="T41" fmla="*/ 6 h 825"/>
                <a:gd name="T42" fmla="*/ 1 w 58"/>
                <a:gd name="T43" fmla="*/ 6 h 825"/>
                <a:gd name="T44" fmla="*/ 1 w 58"/>
                <a:gd name="T45" fmla="*/ 6 h 82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8"/>
                <a:gd name="T70" fmla="*/ 0 h 825"/>
                <a:gd name="T71" fmla="*/ 58 w 58"/>
                <a:gd name="T72" fmla="*/ 825 h 82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8" h="825">
                  <a:moveTo>
                    <a:pt x="45" y="0"/>
                  </a:moveTo>
                  <a:lnTo>
                    <a:pt x="27" y="41"/>
                  </a:lnTo>
                  <a:lnTo>
                    <a:pt x="12" y="82"/>
                  </a:lnTo>
                  <a:lnTo>
                    <a:pt x="2" y="132"/>
                  </a:lnTo>
                  <a:lnTo>
                    <a:pt x="0" y="189"/>
                  </a:lnTo>
                  <a:lnTo>
                    <a:pt x="2" y="222"/>
                  </a:lnTo>
                  <a:lnTo>
                    <a:pt x="10" y="259"/>
                  </a:lnTo>
                  <a:lnTo>
                    <a:pt x="30" y="340"/>
                  </a:lnTo>
                  <a:lnTo>
                    <a:pt x="47" y="418"/>
                  </a:lnTo>
                  <a:lnTo>
                    <a:pt x="55" y="459"/>
                  </a:lnTo>
                  <a:lnTo>
                    <a:pt x="57" y="492"/>
                  </a:lnTo>
                  <a:lnTo>
                    <a:pt x="57" y="525"/>
                  </a:lnTo>
                  <a:lnTo>
                    <a:pt x="52" y="558"/>
                  </a:lnTo>
                  <a:lnTo>
                    <a:pt x="35" y="623"/>
                  </a:lnTo>
                  <a:lnTo>
                    <a:pt x="20" y="676"/>
                  </a:lnTo>
                  <a:lnTo>
                    <a:pt x="12" y="701"/>
                  </a:lnTo>
                  <a:lnTo>
                    <a:pt x="10" y="726"/>
                  </a:lnTo>
                  <a:lnTo>
                    <a:pt x="10" y="746"/>
                  </a:lnTo>
                  <a:lnTo>
                    <a:pt x="15" y="763"/>
                  </a:lnTo>
                  <a:lnTo>
                    <a:pt x="25" y="791"/>
                  </a:lnTo>
                  <a:lnTo>
                    <a:pt x="37" y="812"/>
                  </a:lnTo>
                  <a:lnTo>
                    <a:pt x="42" y="820"/>
                  </a:lnTo>
                  <a:lnTo>
                    <a:pt x="45" y="824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6" name="Freeform 84"/>
            <p:cNvSpPr>
              <a:spLocks/>
            </p:cNvSpPr>
            <p:nvPr/>
          </p:nvSpPr>
          <p:spPr bwMode="auto">
            <a:xfrm>
              <a:off x="4272" y="3135"/>
              <a:ext cx="41" cy="247"/>
            </a:xfrm>
            <a:custGeom>
              <a:avLst/>
              <a:gdLst>
                <a:gd name="T0" fmla="*/ 1 w 69"/>
                <a:gd name="T1" fmla="*/ 0 h 386"/>
                <a:gd name="T2" fmla="*/ 1 w 69"/>
                <a:gd name="T3" fmla="*/ 1 h 386"/>
                <a:gd name="T4" fmla="*/ 1 w 69"/>
                <a:gd name="T5" fmla="*/ 1 h 386"/>
                <a:gd name="T6" fmla="*/ 1 w 69"/>
                <a:gd name="T7" fmla="*/ 1 h 386"/>
                <a:gd name="T8" fmla="*/ 0 w 69"/>
                <a:gd name="T9" fmla="*/ 1 h 386"/>
                <a:gd name="T10" fmla="*/ 1 w 69"/>
                <a:gd name="T11" fmla="*/ 1 h 386"/>
                <a:gd name="T12" fmla="*/ 1 w 69"/>
                <a:gd name="T13" fmla="*/ 1 h 386"/>
                <a:gd name="T14" fmla="*/ 1 w 69"/>
                <a:gd name="T15" fmla="*/ 1 h 386"/>
                <a:gd name="T16" fmla="*/ 1 w 69"/>
                <a:gd name="T17" fmla="*/ 1 h 386"/>
                <a:gd name="T18" fmla="*/ 1 w 69"/>
                <a:gd name="T19" fmla="*/ 2 h 386"/>
                <a:gd name="T20" fmla="*/ 1 w 69"/>
                <a:gd name="T21" fmla="*/ 2 h 386"/>
                <a:gd name="T22" fmla="*/ 1 w 69"/>
                <a:gd name="T23" fmla="*/ 2 h 386"/>
                <a:gd name="T24" fmla="*/ 1 w 69"/>
                <a:gd name="T25" fmla="*/ 2 h 386"/>
                <a:gd name="T26" fmla="*/ 1 w 69"/>
                <a:gd name="T27" fmla="*/ 2 h 386"/>
                <a:gd name="T28" fmla="*/ 1 w 69"/>
                <a:gd name="T29" fmla="*/ 3 h 386"/>
                <a:gd name="T30" fmla="*/ 1 w 69"/>
                <a:gd name="T31" fmla="*/ 3 h 386"/>
                <a:gd name="T32" fmla="*/ 1 w 69"/>
                <a:gd name="T33" fmla="*/ 3 h 386"/>
                <a:gd name="T34" fmla="*/ 1 w 69"/>
                <a:gd name="T35" fmla="*/ 3 h 386"/>
                <a:gd name="T36" fmla="*/ 1 w 69"/>
                <a:gd name="T37" fmla="*/ 3 h 386"/>
                <a:gd name="T38" fmla="*/ 1 w 69"/>
                <a:gd name="T39" fmla="*/ 3 h 386"/>
                <a:gd name="T40" fmla="*/ 1 w 69"/>
                <a:gd name="T41" fmla="*/ 3 h 38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9"/>
                <a:gd name="T64" fmla="*/ 0 h 386"/>
                <a:gd name="T65" fmla="*/ 69 w 69"/>
                <a:gd name="T66" fmla="*/ 386 h 38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9" h="386">
                  <a:moveTo>
                    <a:pt x="55" y="0"/>
                  </a:moveTo>
                  <a:lnTo>
                    <a:pt x="34" y="19"/>
                  </a:lnTo>
                  <a:lnTo>
                    <a:pt x="17" y="37"/>
                  </a:lnTo>
                  <a:lnTo>
                    <a:pt x="4" y="60"/>
                  </a:lnTo>
                  <a:lnTo>
                    <a:pt x="0" y="87"/>
                  </a:lnTo>
                  <a:lnTo>
                    <a:pt x="4" y="102"/>
                  </a:lnTo>
                  <a:lnTo>
                    <a:pt x="13" y="121"/>
                  </a:lnTo>
                  <a:lnTo>
                    <a:pt x="34" y="158"/>
                  </a:lnTo>
                  <a:lnTo>
                    <a:pt x="59" y="196"/>
                  </a:lnTo>
                  <a:lnTo>
                    <a:pt x="64" y="215"/>
                  </a:lnTo>
                  <a:lnTo>
                    <a:pt x="68" y="230"/>
                  </a:lnTo>
                  <a:lnTo>
                    <a:pt x="68" y="245"/>
                  </a:lnTo>
                  <a:lnTo>
                    <a:pt x="64" y="260"/>
                  </a:lnTo>
                  <a:lnTo>
                    <a:pt x="42" y="291"/>
                  </a:lnTo>
                  <a:lnTo>
                    <a:pt x="26" y="317"/>
                  </a:lnTo>
                  <a:lnTo>
                    <a:pt x="17" y="328"/>
                  </a:lnTo>
                  <a:lnTo>
                    <a:pt x="13" y="340"/>
                  </a:lnTo>
                  <a:lnTo>
                    <a:pt x="17" y="355"/>
                  </a:lnTo>
                  <a:lnTo>
                    <a:pt x="34" y="370"/>
                  </a:lnTo>
                  <a:lnTo>
                    <a:pt x="47" y="381"/>
                  </a:lnTo>
                  <a:lnTo>
                    <a:pt x="55" y="385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7" name="Freeform 85"/>
            <p:cNvSpPr>
              <a:spLocks/>
            </p:cNvSpPr>
            <p:nvPr/>
          </p:nvSpPr>
          <p:spPr bwMode="auto">
            <a:xfrm>
              <a:off x="4555" y="2987"/>
              <a:ext cx="792" cy="548"/>
            </a:xfrm>
            <a:custGeom>
              <a:avLst/>
              <a:gdLst>
                <a:gd name="T0" fmla="*/ 0 w 1341"/>
                <a:gd name="T1" fmla="*/ 0 h 858"/>
                <a:gd name="T2" fmla="*/ 1 w 1341"/>
                <a:gd name="T3" fmla="*/ 1 h 858"/>
                <a:gd name="T4" fmla="*/ 1 w 1341"/>
                <a:gd name="T5" fmla="*/ 1 h 858"/>
                <a:gd name="T6" fmla="*/ 1 w 1341"/>
                <a:gd name="T7" fmla="*/ 1 h 858"/>
                <a:gd name="T8" fmla="*/ 1 w 1341"/>
                <a:gd name="T9" fmla="*/ 1 h 858"/>
                <a:gd name="T10" fmla="*/ 1 w 1341"/>
                <a:gd name="T11" fmla="*/ 2 h 858"/>
                <a:gd name="T12" fmla="*/ 1 w 1341"/>
                <a:gd name="T13" fmla="*/ 2 h 858"/>
                <a:gd name="T14" fmla="*/ 1 w 1341"/>
                <a:gd name="T15" fmla="*/ 2 h 858"/>
                <a:gd name="T16" fmla="*/ 1 w 1341"/>
                <a:gd name="T17" fmla="*/ 2 h 858"/>
                <a:gd name="T18" fmla="*/ 1 w 1341"/>
                <a:gd name="T19" fmla="*/ 2 h 858"/>
                <a:gd name="T20" fmla="*/ 1 w 1341"/>
                <a:gd name="T21" fmla="*/ 3 h 858"/>
                <a:gd name="T22" fmla="*/ 1 w 1341"/>
                <a:gd name="T23" fmla="*/ 3 h 858"/>
                <a:gd name="T24" fmla="*/ 2 w 1341"/>
                <a:gd name="T25" fmla="*/ 3 h 858"/>
                <a:gd name="T26" fmla="*/ 2 w 1341"/>
                <a:gd name="T27" fmla="*/ 3 h 858"/>
                <a:gd name="T28" fmla="*/ 2 w 1341"/>
                <a:gd name="T29" fmla="*/ 3 h 858"/>
                <a:gd name="T30" fmla="*/ 2 w 1341"/>
                <a:gd name="T31" fmla="*/ 4 h 858"/>
                <a:gd name="T32" fmla="*/ 2 w 1341"/>
                <a:gd name="T33" fmla="*/ 4 h 858"/>
                <a:gd name="T34" fmla="*/ 2 w 1341"/>
                <a:gd name="T35" fmla="*/ 4 h 858"/>
                <a:gd name="T36" fmla="*/ 3 w 1341"/>
                <a:gd name="T37" fmla="*/ 4 h 858"/>
                <a:gd name="T38" fmla="*/ 3 w 1341"/>
                <a:gd name="T39" fmla="*/ 4 h 858"/>
                <a:gd name="T40" fmla="*/ 3 w 1341"/>
                <a:gd name="T41" fmla="*/ 4 h 858"/>
                <a:gd name="T42" fmla="*/ 3 w 1341"/>
                <a:gd name="T43" fmla="*/ 4 h 858"/>
                <a:gd name="T44" fmla="*/ 3 w 1341"/>
                <a:gd name="T45" fmla="*/ 4 h 858"/>
                <a:gd name="T46" fmla="*/ 4 w 1341"/>
                <a:gd name="T47" fmla="*/ 4 h 858"/>
                <a:gd name="T48" fmla="*/ 4 w 1341"/>
                <a:gd name="T49" fmla="*/ 5 h 858"/>
                <a:gd name="T50" fmla="*/ 4 w 1341"/>
                <a:gd name="T51" fmla="*/ 5 h 858"/>
                <a:gd name="T52" fmla="*/ 4 w 1341"/>
                <a:gd name="T53" fmla="*/ 5 h 858"/>
                <a:gd name="T54" fmla="*/ 4 w 1341"/>
                <a:gd name="T55" fmla="*/ 6 h 858"/>
                <a:gd name="T56" fmla="*/ 4 w 1341"/>
                <a:gd name="T57" fmla="*/ 6 h 858"/>
                <a:gd name="T58" fmla="*/ 4 w 1341"/>
                <a:gd name="T59" fmla="*/ 6 h 8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341"/>
                <a:gd name="T91" fmla="*/ 0 h 858"/>
                <a:gd name="T92" fmla="*/ 1341 w 1341"/>
                <a:gd name="T93" fmla="*/ 858 h 8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341" h="858">
                  <a:moveTo>
                    <a:pt x="0" y="0"/>
                  </a:moveTo>
                  <a:lnTo>
                    <a:pt x="21" y="54"/>
                  </a:lnTo>
                  <a:lnTo>
                    <a:pt x="42" y="108"/>
                  </a:lnTo>
                  <a:lnTo>
                    <a:pt x="70" y="158"/>
                  </a:lnTo>
                  <a:lnTo>
                    <a:pt x="112" y="199"/>
                  </a:lnTo>
                  <a:lnTo>
                    <a:pt x="140" y="216"/>
                  </a:lnTo>
                  <a:lnTo>
                    <a:pt x="175" y="229"/>
                  </a:lnTo>
                  <a:lnTo>
                    <a:pt x="260" y="254"/>
                  </a:lnTo>
                  <a:lnTo>
                    <a:pt x="344" y="274"/>
                  </a:lnTo>
                  <a:lnTo>
                    <a:pt x="414" y="304"/>
                  </a:lnTo>
                  <a:lnTo>
                    <a:pt x="470" y="349"/>
                  </a:lnTo>
                  <a:lnTo>
                    <a:pt x="505" y="399"/>
                  </a:lnTo>
                  <a:lnTo>
                    <a:pt x="554" y="449"/>
                  </a:lnTo>
                  <a:lnTo>
                    <a:pt x="582" y="470"/>
                  </a:lnTo>
                  <a:lnTo>
                    <a:pt x="617" y="487"/>
                  </a:lnTo>
                  <a:lnTo>
                    <a:pt x="659" y="499"/>
                  </a:lnTo>
                  <a:lnTo>
                    <a:pt x="716" y="507"/>
                  </a:lnTo>
                  <a:lnTo>
                    <a:pt x="828" y="512"/>
                  </a:lnTo>
                  <a:lnTo>
                    <a:pt x="884" y="516"/>
                  </a:lnTo>
                  <a:lnTo>
                    <a:pt x="940" y="524"/>
                  </a:lnTo>
                  <a:lnTo>
                    <a:pt x="996" y="532"/>
                  </a:lnTo>
                  <a:lnTo>
                    <a:pt x="1045" y="553"/>
                  </a:lnTo>
                  <a:lnTo>
                    <a:pt x="1087" y="582"/>
                  </a:lnTo>
                  <a:lnTo>
                    <a:pt x="1137" y="620"/>
                  </a:lnTo>
                  <a:lnTo>
                    <a:pt x="1179" y="666"/>
                  </a:lnTo>
                  <a:lnTo>
                    <a:pt x="1221" y="711"/>
                  </a:lnTo>
                  <a:lnTo>
                    <a:pt x="1263" y="761"/>
                  </a:lnTo>
                  <a:lnTo>
                    <a:pt x="1291" y="803"/>
                  </a:lnTo>
                  <a:lnTo>
                    <a:pt x="1319" y="836"/>
                  </a:lnTo>
                  <a:lnTo>
                    <a:pt x="1340" y="857"/>
                  </a:lnTo>
                </a:path>
              </a:pathLst>
            </a:custGeom>
            <a:noFill/>
            <a:ln w="12700" cap="rnd">
              <a:solidFill>
                <a:srgbClr val="FF3300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8" name="Freeform 86"/>
            <p:cNvSpPr>
              <a:spLocks/>
            </p:cNvSpPr>
            <p:nvPr/>
          </p:nvSpPr>
          <p:spPr bwMode="auto">
            <a:xfrm>
              <a:off x="3324" y="3134"/>
              <a:ext cx="171" cy="376"/>
            </a:xfrm>
            <a:custGeom>
              <a:avLst/>
              <a:gdLst>
                <a:gd name="T0" fmla="*/ 1 w 289"/>
                <a:gd name="T1" fmla="*/ 0 h 587"/>
                <a:gd name="T2" fmla="*/ 1 w 289"/>
                <a:gd name="T3" fmla="*/ 1 h 587"/>
                <a:gd name="T4" fmla="*/ 1 w 289"/>
                <a:gd name="T5" fmla="*/ 1 h 587"/>
                <a:gd name="T6" fmla="*/ 1 w 289"/>
                <a:gd name="T7" fmla="*/ 1 h 587"/>
                <a:gd name="T8" fmla="*/ 1 w 289"/>
                <a:gd name="T9" fmla="*/ 1 h 587"/>
                <a:gd name="T10" fmla="*/ 1 w 289"/>
                <a:gd name="T11" fmla="*/ 2 h 587"/>
                <a:gd name="T12" fmla="*/ 1 w 289"/>
                <a:gd name="T13" fmla="*/ 2 h 587"/>
                <a:gd name="T14" fmla="*/ 1 w 289"/>
                <a:gd name="T15" fmla="*/ 2 h 587"/>
                <a:gd name="T16" fmla="*/ 1 w 289"/>
                <a:gd name="T17" fmla="*/ 3 h 587"/>
                <a:gd name="T18" fmla="*/ 1 w 289"/>
                <a:gd name="T19" fmla="*/ 3 h 587"/>
                <a:gd name="T20" fmla="*/ 1 w 289"/>
                <a:gd name="T21" fmla="*/ 3 h 587"/>
                <a:gd name="T22" fmla="*/ 1 w 289"/>
                <a:gd name="T23" fmla="*/ 3 h 587"/>
                <a:gd name="T24" fmla="*/ 1 w 289"/>
                <a:gd name="T25" fmla="*/ 4 h 587"/>
                <a:gd name="T26" fmla="*/ 1 w 289"/>
                <a:gd name="T27" fmla="*/ 4 h 587"/>
                <a:gd name="T28" fmla="*/ 0 w 289"/>
                <a:gd name="T29" fmla="*/ 4 h 58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9"/>
                <a:gd name="T46" fmla="*/ 0 h 587"/>
                <a:gd name="T47" fmla="*/ 289 w 289"/>
                <a:gd name="T48" fmla="*/ 587 h 58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9" h="587">
                  <a:moveTo>
                    <a:pt x="288" y="0"/>
                  </a:moveTo>
                  <a:lnTo>
                    <a:pt x="228" y="53"/>
                  </a:lnTo>
                  <a:lnTo>
                    <a:pt x="172" y="111"/>
                  </a:lnTo>
                  <a:lnTo>
                    <a:pt x="146" y="143"/>
                  </a:lnTo>
                  <a:lnTo>
                    <a:pt x="122" y="172"/>
                  </a:lnTo>
                  <a:lnTo>
                    <a:pt x="100" y="205"/>
                  </a:lnTo>
                  <a:lnTo>
                    <a:pt x="80" y="242"/>
                  </a:lnTo>
                  <a:lnTo>
                    <a:pt x="64" y="283"/>
                  </a:lnTo>
                  <a:lnTo>
                    <a:pt x="48" y="328"/>
                  </a:lnTo>
                  <a:lnTo>
                    <a:pt x="36" y="381"/>
                  </a:lnTo>
                  <a:lnTo>
                    <a:pt x="26" y="430"/>
                  </a:lnTo>
                  <a:lnTo>
                    <a:pt x="18" y="479"/>
                  </a:lnTo>
                  <a:lnTo>
                    <a:pt x="10" y="525"/>
                  </a:lnTo>
                  <a:lnTo>
                    <a:pt x="4" y="561"/>
                  </a:lnTo>
                  <a:lnTo>
                    <a:pt x="0" y="586"/>
                  </a:lnTo>
                </a:path>
              </a:pathLst>
            </a:custGeom>
            <a:noFill/>
            <a:ln w="12700" cap="rnd">
              <a:solidFill>
                <a:srgbClr val="33CC33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79" name="Freeform 87"/>
            <p:cNvSpPr>
              <a:spLocks/>
            </p:cNvSpPr>
            <p:nvPr/>
          </p:nvSpPr>
          <p:spPr bwMode="auto">
            <a:xfrm>
              <a:off x="4024" y="2976"/>
              <a:ext cx="213" cy="559"/>
            </a:xfrm>
            <a:custGeom>
              <a:avLst/>
              <a:gdLst>
                <a:gd name="T0" fmla="*/ 1 w 362"/>
                <a:gd name="T1" fmla="*/ 0 h 875"/>
                <a:gd name="T2" fmla="*/ 1 w 362"/>
                <a:gd name="T3" fmla="*/ 1 h 875"/>
                <a:gd name="T4" fmla="*/ 1 w 362"/>
                <a:gd name="T5" fmla="*/ 1 h 875"/>
                <a:gd name="T6" fmla="*/ 1 w 362"/>
                <a:gd name="T7" fmla="*/ 2 h 875"/>
                <a:gd name="T8" fmla="*/ 1 w 362"/>
                <a:gd name="T9" fmla="*/ 3 h 875"/>
                <a:gd name="T10" fmla="*/ 1 w 362"/>
                <a:gd name="T11" fmla="*/ 3 h 875"/>
                <a:gd name="T12" fmla="*/ 1 w 362"/>
                <a:gd name="T13" fmla="*/ 3 h 875"/>
                <a:gd name="T14" fmla="*/ 1 w 362"/>
                <a:gd name="T15" fmla="*/ 4 h 875"/>
                <a:gd name="T16" fmla="*/ 1 w 362"/>
                <a:gd name="T17" fmla="*/ 4 h 875"/>
                <a:gd name="T18" fmla="*/ 1 w 362"/>
                <a:gd name="T19" fmla="*/ 5 h 875"/>
                <a:gd name="T20" fmla="*/ 1 w 362"/>
                <a:gd name="T21" fmla="*/ 6 h 875"/>
                <a:gd name="T22" fmla="*/ 1 w 362"/>
                <a:gd name="T23" fmla="*/ 6 h 875"/>
                <a:gd name="T24" fmla="*/ 1 w 362"/>
                <a:gd name="T25" fmla="*/ 6 h 875"/>
                <a:gd name="T26" fmla="*/ 0 w 362"/>
                <a:gd name="T27" fmla="*/ 6 h 87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62"/>
                <a:gd name="T43" fmla="*/ 0 h 875"/>
                <a:gd name="T44" fmla="*/ 362 w 362"/>
                <a:gd name="T45" fmla="*/ 875 h 87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62" h="875">
                  <a:moveTo>
                    <a:pt x="361" y="0"/>
                  </a:moveTo>
                  <a:lnTo>
                    <a:pt x="285" y="83"/>
                  </a:lnTo>
                  <a:lnTo>
                    <a:pt x="217" y="167"/>
                  </a:lnTo>
                  <a:lnTo>
                    <a:pt x="153" y="258"/>
                  </a:lnTo>
                  <a:lnTo>
                    <a:pt x="100" y="358"/>
                  </a:lnTo>
                  <a:lnTo>
                    <a:pt x="80" y="420"/>
                  </a:lnTo>
                  <a:lnTo>
                    <a:pt x="60" y="491"/>
                  </a:lnTo>
                  <a:lnTo>
                    <a:pt x="44" y="566"/>
                  </a:lnTo>
                  <a:lnTo>
                    <a:pt x="32" y="641"/>
                  </a:lnTo>
                  <a:lnTo>
                    <a:pt x="20" y="716"/>
                  </a:lnTo>
                  <a:lnTo>
                    <a:pt x="12" y="782"/>
                  </a:lnTo>
                  <a:lnTo>
                    <a:pt x="4" y="837"/>
                  </a:lnTo>
                  <a:lnTo>
                    <a:pt x="4" y="857"/>
                  </a:lnTo>
                  <a:lnTo>
                    <a:pt x="0" y="874"/>
                  </a:lnTo>
                </a:path>
              </a:pathLst>
            </a:custGeom>
            <a:noFill/>
            <a:ln w="12700" cap="rnd">
              <a:solidFill>
                <a:srgbClr val="33CC33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80" name="Freeform 88"/>
            <p:cNvSpPr>
              <a:spLocks/>
            </p:cNvSpPr>
            <p:nvPr/>
          </p:nvSpPr>
          <p:spPr bwMode="auto">
            <a:xfrm>
              <a:off x="4329" y="3100"/>
              <a:ext cx="574" cy="323"/>
            </a:xfrm>
            <a:custGeom>
              <a:avLst/>
              <a:gdLst>
                <a:gd name="T0" fmla="*/ 0 w 972"/>
                <a:gd name="T1" fmla="*/ 0 h 505"/>
                <a:gd name="T2" fmla="*/ 1 w 972"/>
                <a:gd name="T3" fmla="*/ 1 h 505"/>
                <a:gd name="T4" fmla="*/ 1 w 972"/>
                <a:gd name="T5" fmla="*/ 1 h 505"/>
                <a:gd name="T6" fmla="*/ 1 w 972"/>
                <a:gd name="T7" fmla="*/ 1 h 505"/>
                <a:gd name="T8" fmla="*/ 1 w 972"/>
                <a:gd name="T9" fmla="*/ 1 h 505"/>
                <a:gd name="T10" fmla="*/ 1 w 972"/>
                <a:gd name="T11" fmla="*/ 1 h 505"/>
                <a:gd name="T12" fmla="*/ 1 w 972"/>
                <a:gd name="T13" fmla="*/ 1 h 505"/>
                <a:gd name="T14" fmla="*/ 1 w 972"/>
                <a:gd name="T15" fmla="*/ 1 h 505"/>
                <a:gd name="T16" fmla="*/ 1 w 972"/>
                <a:gd name="T17" fmla="*/ 1 h 505"/>
                <a:gd name="T18" fmla="*/ 1 w 972"/>
                <a:gd name="T19" fmla="*/ 1 h 505"/>
                <a:gd name="T20" fmla="*/ 1 w 972"/>
                <a:gd name="T21" fmla="*/ 1 h 505"/>
                <a:gd name="T22" fmla="*/ 1 w 972"/>
                <a:gd name="T23" fmla="*/ 1 h 505"/>
                <a:gd name="T24" fmla="*/ 1 w 972"/>
                <a:gd name="T25" fmla="*/ 2 h 505"/>
                <a:gd name="T26" fmla="*/ 2 w 972"/>
                <a:gd name="T27" fmla="*/ 2 h 505"/>
                <a:gd name="T28" fmla="*/ 2 w 972"/>
                <a:gd name="T29" fmla="*/ 2 h 505"/>
                <a:gd name="T30" fmla="*/ 2 w 972"/>
                <a:gd name="T31" fmla="*/ 3 h 505"/>
                <a:gd name="T32" fmla="*/ 2 w 972"/>
                <a:gd name="T33" fmla="*/ 3 h 505"/>
                <a:gd name="T34" fmla="*/ 2 w 972"/>
                <a:gd name="T35" fmla="*/ 3 h 505"/>
                <a:gd name="T36" fmla="*/ 2 w 972"/>
                <a:gd name="T37" fmla="*/ 3 h 505"/>
                <a:gd name="T38" fmla="*/ 2 w 972"/>
                <a:gd name="T39" fmla="*/ 3 h 505"/>
                <a:gd name="T40" fmla="*/ 2 w 972"/>
                <a:gd name="T41" fmla="*/ 3 h 505"/>
                <a:gd name="T42" fmla="*/ 2 w 972"/>
                <a:gd name="T43" fmla="*/ 3 h 505"/>
                <a:gd name="T44" fmla="*/ 2 w 972"/>
                <a:gd name="T45" fmla="*/ 3 h 505"/>
                <a:gd name="T46" fmla="*/ 3 w 972"/>
                <a:gd name="T47" fmla="*/ 4 h 505"/>
                <a:gd name="T48" fmla="*/ 3 w 972"/>
                <a:gd name="T49" fmla="*/ 4 h 505"/>
                <a:gd name="T50" fmla="*/ 3 w 972"/>
                <a:gd name="T51" fmla="*/ 4 h 505"/>
                <a:gd name="T52" fmla="*/ 3 w 972"/>
                <a:gd name="T53" fmla="*/ 4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72"/>
                <a:gd name="T82" fmla="*/ 0 h 505"/>
                <a:gd name="T83" fmla="*/ 972 w 97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72" h="505">
                  <a:moveTo>
                    <a:pt x="0" y="0"/>
                  </a:moveTo>
                  <a:lnTo>
                    <a:pt x="35" y="42"/>
                  </a:lnTo>
                  <a:lnTo>
                    <a:pt x="70" y="81"/>
                  </a:lnTo>
                  <a:lnTo>
                    <a:pt x="111" y="116"/>
                  </a:lnTo>
                  <a:lnTo>
                    <a:pt x="163" y="143"/>
                  </a:lnTo>
                  <a:lnTo>
                    <a:pt x="192" y="151"/>
                  </a:lnTo>
                  <a:lnTo>
                    <a:pt x="221" y="159"/>
                  </a:lnTo>
                  <a:lnTo>
                    <a:pt x="297" y="163"/>
                  </a:lnTo>
                  <a:lnTo>
                    <a:pt x="332" y="163"/>
                  </a:lnTo>
                  <a:lnTo>
                    <a:pt x="372" y="166"/>
                  </a:lnTo>
                  <a:lnTo>
                    <a:pt x="407" y="174"/>
                  </a:lnTo>
                  <a:lnTo>
                    <a:pt x="442" y="190"/>
                  </a:lnTo>
                  <a:lnTo>
                    <a:pt x="477" y="213"/>
                  </a:lnTo>
                  <a:lnTo>
                    <a:pt x="506" y="244"/>
                  </a:lnTo>
                  <a:lnTo>
                    <a:pt x="541" y="279"/>
                  </a:lnTo>
                  <a:lnTo>
                    <a:pt x="570" y="314"/>
                  </a:lnTo>
                  <a:lnTo>
                    <a:pt x="599" y="349"/>
                  </a:lnTo>
                  <a:lnTo>
                    <a:pt x="634" y="384"/>
                  </a:lnTo>
                  <a:lnTo>
                    <a:pt x="663" y="415"/>
                  </a:lnTo>
                  <a:lnTo>
                    <a:pt x="698" y="438"/>
                  </a:lnTo>
                  <a:lnTo>
                    <a:pt x="733" y="457"/>
                  </a:lnTo>
                  <a:lnTo>
                    <a:pt x="773" y="469"/>
                  </a:lnTo>
                  <a:lnTo>
                    <a:pt x="855" y="488"/>
                  </a:lnTo>
                  <a:lnTo>
                    <a:pt x="890" y="496"/>
                  </a:lnTo>
                  <a:lnTo>
                    <a:pt x="924" y="500"/>
                  </a:lnTo>
                  <a:lnTo>
                    <a:pt x="954" y="504"/>
                  </a:lnTo>
                  <a:lnTo>
                    <a:pt x="971" y="504"/>
                  </a:lnTo>
                </a:path>
              </a:pathLst>
            </a:custGeom>
            <a:noFill/>
            <a:ln w="12700" cap="rnd">
              <a:solidFill>
                <a:srgbClr val="33CC33"/>
              </a:solidFill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81" name="Freeform 89"/>
            <p:cNvSpPr>
              <a:spLocks/>
            </p:cNvSpPr>
            <p:nvPr/>
          </p:nvSpPr>
          <p:spPr bwMode="auto">
            <a:xfrm>
              <a:off x="3558" y="2985"/>
              <a:ext cx="967" cy="316"/>
            </a:xfrm>
            <a:custGeom>
              <a:avLst/>
              <a:gdLst>
                <a:gd name="T0" fmla="*/ 0 w 1639"/>
                <a:gd name="T1" fmla="*/ 1 h 494"/>
                <a:gd name="T2" fmla="*/ 1 w 1639"/>
                <a:gd name="T3" fmla="*/ 2 h 494"/>
                <a:gd name="T4" fmla="*/ 1 w 1639"/>
                <a:gd name="T5" fmla="*/ 3 h 494"/>
                <a:gd name="T6" fmla="*/ 1 w 1639"/>
                <a:gd name="T7" fmla="*/ 3 h 494"/>
                <a:gd name="T8" fmla="*/ 1 w 1639"/>
                <a:gd name="T9" fmla="*/ 3 h 494"/>
                <a:gd name="T10" fmla="*/ 1 w 1639"/>
                <a:gd name="T11" fmla="*/ 3 h 494"/>
                <a:gd name="T12" fmla="*/ 2 w 1639"/>
                <a:gd name="T13" fmla="*/ 3 h 494"/>
                <a:gd name="T14" fmla="*/ 2 w 1639"/>
                <a:gd name="T15" fmla="*/ 3 h 494"/>
                <a:gd name="T16" fmla="*/ 2 w 1639"/>
                <a:gd name="T17" fmla="*/ 3 h 494"/>
                <a:gd name="T18" fmla="*/ 2 w 1639"/>
                <a:gd name="T19" fmla="*/ 4 h 494"/>
                <a:gd name="T20" fmla="*/ 2 w 1639"/>
                <a:gd name="T21" fmla="*/ 4 h 494"/>
                <a:gd name="T22" fmla="*/ 2 w 1639"/>
                <a:gd name="T23" fmla="*/ 3 h 494"/>
                <a:gd name="T24" fmla="*/ 3 w 1639"/>
                <a:gd name="T25" fmla="*/ 3 h 494"/>
                <a:gd name="T26" fmla="*/ 3 w 1639"/>
                <a:gd name="T27" fmla="*/ 3 h 494"/>
                <a:gd name="T28" fmla="*/ 3 w 1639"/>
                <a:gd name="T29" fmla="*/ 3 h 494"/>
                <a:gd name="T30" fmla="*/ 3 w 1639"/>
                <a:gd name="T31" fmla="*/ 3 h 494"/>
                <a:gd name="T32" fmla="*/ 4 w 1639"/>
                <a:gd name="T33" fmla="*/ 3 h 494"/>
                <a:gd name="T34" fmla="*/ 4 w 1639"/>
                <a:gd name="T35" fmla="*/ 3 h 494"/>
                <a:gd name="T36" fmla="*/ 4 w 1639"/>
                <a:gd name="T37" fmla="*/ 2 h 494"/>
                <a:gd name="T38" fmla="*/ 4 w 1639"/>
                <a:gd name="T39" fmla="*/ 2 h 494"/>
                <a:gd name="T40" fmla="*/ 4 w 1639"/>
                <a:gd name="T41" fmla="*/ 2 h 494"/>
                <a:gd name="T42" fmla="*/ 5 w 1639"/>
                <a:gd name="T43" fmla="*/ 1 h 494"/>
                <a:gd name="T44" fmla="*/ 5 w 1639"/>
                <a:gd name="T45" fmla="*/ 1 h 494"/>
                <a:gd name="T46" fmla="*/ 5 w 1639"/>
                <a:gd name="T47" fmla="*/ 1 h 494"/>
                <a:gd name="T48" fmla="*/ 5 w 1639"/>
                <a:gd name="T49" fmla="*/ 1 h 494"/>
                <a:gd name="T50" fmla="*/ 5 w 1639"/>
                <a:gd name="T51" fmla="*/ 1 h 494"/>
                <a:gd name="T52" fmla="*/ 5 w 1639"/>
                <a:gd name="T53" fmla="*/ 0 h 49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639"/>
                <a:gd name="T82" fmla="*/ 0 h 494"/>
                <a:gd name="T83" fmla="*/ 1639 w 1639"/>
                <a:gd name="T84" fmla="*/ 494 h 494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639" h="494">
                  <a:moveTo>
                    <a:pt x="0" y="198"/>
                  </a:moveTo>
                  <a:lnTo>
                    <a:pt x="101" y="266"/>
                  </a:lnTo>
                  <a:lnTo>
                    <a:pt x="201" y="331"/>
                  </a:lnTo>
                  <a:lnTo>
                    <a:pt x="302" y="385"/>
                  </a:lnTo>
                  <a:lnTo>
                    <a:pt x="355" y="410"/>
                  </a:lnTo>
                  <a:lnTo>
                    <a:pt x="407" y="428"/>
                  </a:lnTo>
                  <a:lnTo>
                    <a:pt x="517" y="460"/>
                  </a:lnTo>
                  <a:lnTo>
                    <a:pt x="632" y="485"/>
                  </a:lnTo>
                  <a:lnTo>
                    <a:pt x="690" y="489"/>
                  </a:lnTo>
                  <a:lnTo>
                    <a:pt x="742" y="493"/>
                  </a:lnTo>
                  <a:lnTo>
                    <a:pt x="800" y="493"/>
                  </a:lnTo>
                  <a:lnTo>
                    <a:pt x="857" y="485"/>
                  </a:lnTo>
                  <a:lnTo>
                    <a:pt x="915" y="475"/>
                  </a:lnTo>
                  <a:lnTo>
                    <a:pt x="977" y="460"/>
                  </a:lnTo>
                  <a:lnTo>
                    <a:pt x="1039" y="442"/>
                  </a:lnTo>
                  <a:lnTo>
                    <a:pt x="1097" y="421"/>
                  </a:lnTo>
                  <a:lnTo>
                    <a:pt x="1217" y="367"/>
                  </a:lnTo>
                  <a:lnTo>
                    <a:pt x="1269" y="338"/>
                  </a:lnTo>
                  <a:lnTo>
                    <a:pt x="1322" y="309"/>
                  </a:lnTo>
                  <a:lnTo>
                    <a:pt x="1370" y="273"/>
                  </a:lnTo>
                  <a:lnTo>
                    <a:pt x="1423" y="234"/>
                  </a:lnTo>
                  <a:lnTo>
                    <a:pt x="1475" y="190"/>
                  </a:lnTo>
                  <a:lnTo>
                    <a:pt x="1523" y="144"/>
                  </a:lnTo>
                  <a:lnTo>
                    <a:pt x="1566" y="100"/>
                  </a:lnTo>
                  <a:lnTo>
                    <a:pt x="1600" y="61"/>
                  </a:lnTo>
                  <a:lnTo>
                    <a:pt x="1624" y="25"/>
                  </a:lnTo>
                  <a:lnTo>
                    <a:pt x="1638" y="0"/>
                  </a:lnTo>
                </a:path>
              </a:pathLst>
            </a:custGeom>
            <a:noFill/>
            <a:ln w="12700" cap="rnd">
              <a:solidFill>
                <a:srgbClr val="6600FF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82" name="Freeform 90"/>
            <p:cNvSpPr>
              <a:spLocks/>
            </p:cNvSpPr>
            <p:nvPr/>
          </p:nvSpPr>
          <p:spPr bwMode="auto">
            <a:xfrm>
              <a:off x="3727" y="2960"/>
              <a:ext cx="501" cy="159"/>
            </a:xfrm>
            <a:custGeom>
              <a:avLst/>
              <a:gdLst>
                <a:gd name="T0" fmla="*/ 0 w 849"/>
                <a:gd name="T1" fmla="*/ 0 h 248"/>
                <a:gd name="T2" fmla="*/ 1 w 849"/>
                <a:gd name="T3" fmla="*/ 1 h 248"/>
                <a:gd name="T4" fmla="*/ 1 w 849"/>
                <a:gd name="T5" fmla="*/ 1 h 248"/>
                <a:gd name="T6" fmla="*/ 1 w 849"/>
                <a:gd name="T7" fmla="*/ 1 h 248"/>
                <a:gd name="T8" fmla="*/ 1 w 849"/>
                <a:gd name="T9" fmla="*/ 1 h 248"/>
                <a:gd name="T10" fmla="*/ 1 w 849"/>
                <a:gd name="T11" fmla="*/ 1 h 248"/>
                <a:gd name="T12" fmla="*/ 1 w 849"/>
                <a:gd name="T13" fmla="*/ 1 h 248"/>
                <a:gd name="T14" fmla="*/ 1 w 849"/>
                <a:gd name="T15" fmla="*/ 1 h 248"/>
                <a:gd name="T16" fmla="*/ 1 w 849"/>
                <a:gd name="T17" fmla="*/ 1 h 248"/>
                <a:gd name="T18" fmla="*/ 1 w 849"/>
                <a:gd name="T19" fmla="*/ 1 h 248"/>
                <a:gd name="T20" fmla="*/ 1 w 849"/>
                <a:gd name="T21" fmla="*/ 2 h 248"/>
                <a:gd name="T22" fmla="*/ 1 w 849"/>
                <a:gd name="T23" fmla="*/ 2 h 248"/>
                <a:gd name="T24" fmla="*/ 1 w 849"/>
                <a:gd name="T25" fmla="*/ 2 h 248"/>
                <a:gd name="T26" fmla="*/ 1 w 849"/>
                <a:gd name="T27" fmla="*/ 2 h 248"/>
                <a:gd name="T28" fmla="*/ 2 w 849"/>
                <a:gd name="T29" fmla="*/ 2 h 248"/>
                <a:gd name="T30" fmla="*/ 2 w 849"/>
                <a:gd name="T31" fmla="*/ 2 h 248"/>
                <a:gd name="T32" fmla="*/ 2 w 849"/>
                <a:gd name="T33" fmla="*/ 2 h 248"/>
                <a:gd name="T34" fmla="*/ 2 w 849"/>
                <a:gd name="T35" fmla="*/ 2 h 248"/>
                <a:gd name="T36" fmla="*/ 2 w 849"/>
                <a:gd name="T37" fmla="*/ 2 h 248"/>
                <a:gd name="T38" fmla="*/ 2 w 849"/>
                <a:gd name="T39" fmla="*/ 2 h 248"/>
                <a:gd name="T40" fmla="*/ 2 w 849"/>
                <a:gd name="T41" fmla="*/ 2 h 248"/>
                <a:gd name="T42" fmla="*/ 2 w 849"/>
                <a:gd name="T43" fmla="*/ 2 h 248"/>
                <a:gd name="T44" fmla="*/ 2 w 849"/>
                <a:gd name="T45" fmla="*/ 2 h 248"/>
                <a:gd name="T46" fmla="*/ 2 w 849"/>
                <a:gd name="T47" fmla="*/ 2 h 248"/>
                <a:gd name="T48" fmla="*/ 2 w 849"/>
                <a:gd name="T49" fmla="*/ 2 h 248"/>
                <a:gd name="T50" fmla="*/ 2 w 849"/>
                <a:gd name="T51" fmla="*/ 2 h 24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49"/>
                <a:gd name="T79" fmla="*/ 0 h 248"/>
                <a:gd name="T80" fmla="*/ 849 w 849"/>
                <a:gd name="T81" fmla="*/ 248 h 24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49" h="248">
                  <a:moveTo>
                    <a:pt x="0" y="0"/>
                  </a:moveTo>
                  <a:lnTo>
                    <a:pt x="36" y="34"/>
                  </a:lnTo>
                  <a:lnTo>
                    <a:pt x="71" y="68"/>
                  </a:lnTo>
                  <a:lnTo>
                    <a:pt x="103" y="97"/>
                  </a:lnTo>
                  <a:lnTo>
                    <a:pt x="135" y="122"/>
                  </a:lnTo>
                  <a:lnTo>
                    <a:pt x="159" y="137"/>
                  </a:lnTo>
                  <a:lnTo>
                    <a:pt x="183" y="150"/>
                  </a:lnTo>
                  <a:lnTo>
                    <a:pt x="203" y="156"/>
                  </a:lnTo>
                  <a:lnTo>
                    <a:pt x="231" y="169"/>
                  </a:lnTo>
                  <a:lnTo>
                    <a:pt x="267" y="187"/>
                  </a:lnTo>
                  <a:lnTo>
                    <a:pt x="310" y="209"/>
                  </a:lnTo>
                  <a:lnTo>
                    <a:pt x="358" y="228"/>
                  </a:lnTo>
                  <a:lnTo>
                    <a:pt x="406" y="240"/>
                  </a:lnTo>
                  <a:lnTo>
                    <a:pt x="466" y="247"/>
                  </a:lnTo>
                  <a:lnTo>
                    <a:pt x="529" y="244"/>
                  </a:lnTo>
                  <a:lnTo>
                    <a:pt x="593" y="237"/>
                  </a:lnTo>
                  <a:lnTo>
                    <a:pt x="625" y="237"/>
                  </a:lnTo>
                  <a:lnTo>
                    <a:pt x="649" y="234"/>
                  </a:lnTo>
                  <a:lnTo>
                    <a:pt x="689" y="231"/>
                  </a:lnTo>
                  <a:lnTo>
                    <a:pt x="717" y="225"/>
                  </a:lnTo>
                  <a:lnTo>
                    <a:pt x="744" y="222"/>
                  </a:lnTo>
                  <a:lnTo>
                    <a:pt x="768" y="215"/>
                  </a:lnTo>
                  <a:lnTo>
                    <a:pt x="792" y="212"/>
                  </a:lnTo>
                  <a:lnTo>
                    <a:pt x="820" y="212"/>
                  </a:lnTo>
                  <a:lnTo>
                    <a:pt x="840" y="206"/>
                  </a:lnTo>
                  <a:lnTo>
                    <a:pt x="848" y="200"/>
                  </a:lnTo>
                </a:path>
              </a:pathLst>
            </a:custGeom>
            <a:noFill/>
            <a:ln w="12700" cap="rnd">
              <a:solidFill>
                <a:srgbClr val="6600FF"/>
              </a:solidFill>
              <a:prstDash val="dash"/>
              <a:round/>
              <a:headEnd type="none" w="sm" len="sm"/>
              <a:tailEnd type="stealth" w="med" len="med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83" name="Freeform 91"/>
            <p:cNvSpPr>
              <a:spLocks/>
            </p:cNvSpPr>
            <p:nvPr/>
          </p:nvSpPr>
          <p:spPr bwMode="auto">
            <a:xfrm>
              <a:off x="3729" y="3601"/>
              <a:ext cx="550" cy="91"/>
            </a:xfrm>
            <a:custGeom>
              <a:avLst/>
              <a:gdLst>
                <a:gd name="T0" fmla="*/ 0 w 932"/>
                <a:gd name="T1" fmla="*/ 0 h 142"/>
                <a:gd name="T2" fmla="*/ 1 w 932"/>
                <a:gd name="T3" fmla="*/ 1 h 142"/>
                <a:gd name="T4" fmla="*/ 1 w 932"/>
                <a:gd name="T5" fmla="*/ 1 h 142"/>
                <a:gd name="T6" fmla="*/ 1 w 932"/>
                <a:gd name="T7" fmla="*/ 1 h 142"/>
                <a:gd name="T8" fmla="*/ 1 w 932"/>
                <a:gd name="T9" fmla="*/ 1 h 142"/>
                <a:gd name="T10" fmla="*/ 1 w 932"/>
                <a:gd name="T11" fmla="*/ 1 h 142"/>
                <a:gd name="T12" fmla="*/ 1 w 932"/>
                <a:gd name="T13" fmla="*/ 1 h 142"/>
                <a:gd name="T14" fmla="*/ 1 w 932"/>
                <a:gd name="T15" fmla="*/ 1 h 142"/>
                <a:gd name="T16" fmla="*/ 1 w 932"/>
                <a:gd name="T17" fmla="*/ 1 h 142"/>
                <a:gd name="T18" fmla="*/ 1 w 932"/>
                <a:gd name="T19" fmla="*/ 1 h 142"/>
                <a:gd name="T20" fmla="*/ 1 w 932"/>
                <a:gd name="T21" fmla="*/ 1 h 142"/>
                <a:gd name="T22" fmla="*/ 1 w 932"/>
                <a:gd name="T23" fmla="*/ 1 h 142"/>
                <a:gd name="T24" fmla="*/ 1 w 932"/>
                <a:gd name="T25" fmla="*/ 1 h 142"/>
                <a:gd name="T26" fmla="*/ 2 w 932"/>
                <a:gd name="T27" fmla="*/ 1 h 142"/>
                <a:gd name="T28" fmla="*/ 2 w 932"/>
                <a:gd name="T29" fmla="*/ 1 h 142"/>
                <a:gd name="T30" fmla="*/ 2 w 932"/>
                <a:gd name="T31" fmla="*/ 1 h 142"/>
                <a:gd name="T32" fmla="*/ 2 w 932"/>
                <a:gd name="T33" fmla="*/ 1 h 142"/>
                <a:gd name="T34" fmla="*/ 2 w 932"/>
                <a:gd name="T35" fmla="*/ 1 h 142"/>
                <a:gd name="T36" fmla="*/ 2 w 932"/>
                <a:gd name="T37" fmla="*/ 1 h 142"/>
                <a:gd name="T38" fmla="*/ 2 w 932"/>
                <a:gd name="T39" fmla="*/ 1 h 142"/>
                <a:gd name="T40" fmla="*/ 2 w 932"/>
                <a:gd name="T41" fmla="*/ 1 h 142"/>
                <a:gd name="T42" fmla="*/ 2 w 932"/>
                <a:gd name="T43" fmla="*/ 1 h 142"/>
                <a:gd name="T44" fmla="*/ 3 w 932"/>
                <a:gd name="T45" fmla="*/ 1 h 142"/>
                <a:gd name="T46" fmla="*/ 3 w 932"/>
                <a:gd name="T47" fmla="*/ 1 h 142"/>
                <a:gd name="T48" fmla="*/ 3 w 932"/>
                <a:gd name="T49" fmla="*/ 1 h 142"/>
                <a:gd name="T50" fmla="*/ 3 w 932"/>
                <a:gd name="T51" fmla="*/ 1 h 142"/>
                <a:gd name="T52" fmla="*/ 3 w 932"/>
                <a:gd name="T53" fmla="*/ 1 h 14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932"/>
                <a:gd name="T82" fmla="*/ 0 h 142"/>
                <a:gd name="T83" fmla="*/ 932 w 932"/>
                <a:gd name="T84" fmla="*/ 142 h 14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932" h="142">
                  <a:moveTo>
                    <a:pt x="0" y="0"/>
                  </a:moveTo>
                  <a:lnTo>
                    <a:pt x="78" y="41"/>
                  </a:lnTo>
                  <a:lnTo>
                    <a:pt x="115" y="59"/>
                  </a:lnTo>
                  <a:lnTo>
                    <a:pt x="152" y="73"/>
                  </a:lnTo>
                  <a:lnTo>
                    <a:pt x="181" y="82"/>
                  </a:lnTo>
                  <a:lnTo>
                    <a:pt x="206" y="91"/>
                  </a:lnTo>
                  <a:lnTo>
                    <a:pt x="226" y="96"/>
                  </a:lnTo>
                  <a:lnTo>
                    <a:pt x="259" y="105"/>
                  </a:lnTo>
                  <a:lnTo>
                    <a:pt x="301" y="114"/>
                  </a:lnTo>
                  <a:lnTo>
                    <a:pt x="346" y="123"/>
                  </a:lnTo>
                  <a:lnTo>
                    <a:pt x="400" y="137"/>
                  </a:lnTo>
                  <a:lnTo>
                    <a:pt x="453" y="141"/>
                  </a:lnTo>
                  <a:lnTo>
                    <a:pt x="482" y="141"/>
                  </a:lnTo>
                  <a:lnTo>
                    <a:pt x="515" y="141"/>
                  </a:lnTo>
                  <a:lnTo>
                    <a:pt x="589" y="137"/>
                  </a:lnTo>
                  <a:lnTo>
                    <a:pt x="655" y="128"/>
                  </a:lnTo>
                  <a:lnTo>
                    <a:pt x="688" y="123"/>
                  </a:lnTo>
                  <a:lnTo>
                    <a:pt x="713" y="119"/>
                  </a:lnTo>
                  <a:lnTo>
                    <a:pt x="758" y="114"/>
                  </a:lnTo>
                  <a:lnTo>
                    <a:pt x="791" y="110"/>
                  </a:lnTo>
                  <a:lnTo>
                    <a:pt x="816" y="105"/>
                  </a:lnTo>
                  <a:lnTo>
                    <a:pt x="844" y="100"/>
                  </a:lnTo>
                  <a:lnTo>
                    <a:pt x="873" y="96"/>
                  </a:lnTo>
                  <a:lnTo>
                    <a:pt x="902" y="91"/>
                  </a:lnTo>
                  <a:lnTo>
                    <a:pt x="923" y="87"/>
                  </a:lnTo>
                  <a:lnTo>
                    <a:pt x="927" y="87"/>
                  </a:lnTo>
                  <a:lnTo>
                    <a:pt x="931" y="82"/>
                  </a:lnTo>
                </a:path>
              </a:pathLst>
            </a:custGeom>
            <a:noFill/>
            <a:ln w="12700" cap="rnd">
              <a:solidFill>
                <a:srgbClr val="6600FF"/>
              </a:solidFill>
              <a:prstDash val="dash"/>
              <a:round/>
              <a:headEnd type="stealth" w="med" len="med"/>
              <a:tailEnd type="none" w="sm" len="sm"/>
            </a:ln>
          </p:spPr>
          <p:txBody>
            <a:bodyPr/>
            <a:lstStyle/>
            <a:p>
              <a:endParaRPr lang="en-US" altLang="zh-CN">
                <a:latin typeface="Calibri" pitchFamily="34" charset="0"/>
              </a:endParaRPr>
            </a:p>
          </p:txBody>
        </p:sp>
      </p:grpSp>
      <p:sp>
        <p:nvSpPr>
          <p:cNvPr id="58382" name="Text Box 92"/>
          <p:cNvSpPr txBox="1">
            <a:spLocks noChangeArrowheads="1"/>
          </p:cNvSpPr>
          <p:nvPr/>
        </p:nvSpPr>
        <p:spPr bwMode="auto">
          <a:xfrm>
            <a:off x="533400" y="1828800"/>
            <a:ext cx="43957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Two Level of Fine-Grain Threads:</a:t>
            </a:r>
          </a:p>
          <a:p>
            <a:r>
              <a:rPr lang="en-US" altLang="zh-TW" sz="2400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	- threaded procedures</a:t>
            </a:r>
          </a:p>
          <a:p>
            <a:r>
              <a:rPr lang="en-US" altLang="zh-TW" sz="2400">
                <a:solidFill>
                  <a:srgbClr val="000099"/>
                </a:solidFill>
                <a:latin typeface="Times New Roman" pitchFamily="18" charset="0"/>
                <a:ea typeface="PMingLiU" pitchFamily="18" charset="-120"/>
              </a:rPr>
              <a:t>	- fibers</a:t>
            </a:r>
          </a:p>
        </p:txBody>
      </p:sp>
      <p:sp>
        <p:nvSpPr>
          <p:cNvPr id="58383" name="Text Box 93"/>
          <p:cNvSpPr txBox="1">
            <a:spLocks noChangeArrowheads="1"/>
          </p:cNvSpPr>
          <p:nvPr/>
        </p:nvSpPr>
        <p:spPr bwMode="auto">
          <a:xfrm>
            <a:off x="669925" y="4003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zh-TW" altLang="en-US" sz="2400">
              <a:solidFill>
                <a:srgbClr val="000099"/>
              </a:solidFill>
              <a:latin typeface="Times New Roman" pitchFamily="18" charset="0"/>
              <a:ea typeface="PMingLiU" pitchFamily="18" charset="-120"/>
            </a:endParaRPr>
          </a:p>
        </p:txBody>
      </p:sp>
      <p:grpSp>
        <p:nvGrpSpPr>
          <p:cNvPr id="58384" name="Group 94"/>
          <p:cNvGrpSpPr>
            <a:grpSpLocks/>
          </p:cNvGrpSpPr>
          <p:nvPr/>
        </p:nvGrpSpPr>
        <p:grpSpPr bwMode="auto">
          <a:xfrm>
            <a:off x="609600" y="3429000"/>
            <a:ext cx="4265613" cy="2743200"/>
            <a:chOff x="2738" y="1047"/>
            <a:chExt cx="3002" cy="2880"/>
          </a:xfrm>
        </p:grpSpPr>
        <p:sp>
          <p:nvSpPr>
            <p:cNvPr id="58386" name="Rectangle 95"/>
            <p:cNvSpPr>
              <a:spLocks noChangeArrowheads="1"/>
            </p:cNvSpPr>
            <p:nvPr/>
          </p:nvSpPr>
          <p:spPr bwMode="auto">
            <a:xfrm>
              <a:off x="3266" y="1479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387" name="Rectangle 96"/>
            <p:cNvSpPr>
              <a:spLocks noChangeArrowheads="1"/>
            </p:cNvSpPr>
            <p:nvPr/>
          </p:nvSpPr>
          <p:spPr bwMode="auto">
            <a:xfrm>
              <a:off x="3698" y="1479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58388" name="Rectangle 97"/>
            <p:cNvSpPr>
              <a:spLocks noChangeArrowheads="1"/>
            </p:cNvSpPr>
            <p:nvPr/>
          </p:nvSpPr>
          <p:spPr bwMode="auto">
            <a:xfrm>
              <a:off x="3842" y="1479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58389" name="Rectangle 98"/>
            <p:cNvSpPr>
              <a:spLocks noChangeArrowheads="1"/>
            </p:cNvSpPr>
            <p:nvPr/>
          </p:nvSpPr>
          <p:spPr bwMode="auto">
            <a:xfrm>
              <a:off x="4318" y="1575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390" name="Rectangle 99"/>
            <p:cNvSpPr>
              <a:spLocks noChangeArrowheads="1"/>
            </p:cNvSpPr>
            <p:nvPr/>
          </p:nvSpPr>
          <p:spPr bwMode="auto">
            <a:xfrm>
              <a:off x="4750" y="1575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58391" name="Rectangle 100"/>
            <p:cNvSpPr>
              <a:spLocks noChangeArrowheads="1"/>
            </p:cNvSpPr>
            <p:nvPr/>
          </p:nvSpPr>
          <p:spPr bwMode="auto">
            <a:xfrm>
              <a:off x="4894" y="1575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58392" name="Rectangle 101"/>
            <p:cNvSpPr>
              <a:spLocks noChangeArrowheads="1"/>
            </p:cNvSpPr>
            <p:nvPr/>
          </p:nvSpPr>
          <p:spPr bwMode="auto">
            <a:xfrm>
              <a:off x="2738" y="2823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393" name="Rectangle 102"/>
            <p:cNvSpPr>
              <a:spLocks noChangeArrowheads="1"/>
            </p:cNvSpPr>
            <p:nvPr/>
          </p:nvSpPr>
          <p:spPr bwMode="auto">
            <a:xfrm>
              <a:off x="3170" y="2823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0</a:t>
              </a:r>
            </a:p>
          </p:txBody>
        </p:sp>
        <p:sp>
          <p:nvSpPr>
            <p:cNvPr id="58394" name="Rectangle 103"/>
            <p:cNvSpPr>
              <a:spLocks noChangeArrowheads="1"/>
            </p:cNvSpPr>
            <p:nvPr/>
          </p:nvSpPr>
          <p:spPr bwMode="auto">
            <a:xfrm>
              <a:off x="3314" y="2823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1</a:t>
              </a:r>
            </a:p>
          </p:txBody>
        </p:sp>
        <p:sp>
          <p:nvSpPr>
            <p:cNvPr id="58395" name="Rectangle 104"/>
            <p:cNvSpPr>
              <a:spLocks noChangeArrowheads="1"/>
            </p:cNvSpPr>
            <p:nvPr/>
          </p:nvSpPr>
          <p:spPr bwMode="auto">
            <a:xfrm>
              <a:off x="3698" y="2727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396" name="Rectangle 105"/>
            <p:cNvSpPr>
              <a:spLocks noChangeArrowheads="1"/>
            </p:cNvSpPr>
            <p:nvPr/>
          </p:nvSpPr>
          <p:spPr bwMode="auto">
            <a:xfrm>
              <a:off x="4130" y="2727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0</a:t>
              </a:r>
            </a:p>
          </p:txBody>
        </p:sp>
        <p:sp>
          <p:nvSpPr>
            <p:cNvPr id="58397" name="Rectangle 106"/>
            <p:cNvSpPr>
              <a:spLocks noChangeArrowheads="1"/>
            </p:cNvSpPr>
            <p:nvPr/>
          </p:nvSpPr>
          <p:spPr bwMode="auto">
            <a:xfrm>
              <a:off x="4274" y="2727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58398" name="Rectangle 107"/>
            <p:cNvSpPr>
              <a:spLocks noChangeArrowheads="1"/>
            </p:cNvSpPr>
            <p:nvPr/>
          </p:nvSpPr>
          <p:spPr bwMode="auto">
            <a:xfrm>
              <a:off x="4514" y="3159"/>
              <a:ext cx="432" cy="76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399" name="Rectangle 108"/>
            <p:cNvSpPr>
              <a:spLocks noChangeArrowheads="1"/>
            </p:cNvSpPr>
            <p:nvPr/>
          </p:nvSpPr>
          <p:spPr bwMode="auto">
            <a:xfrm>
              <a:off x="4946" y="3159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2</a:t>
              </a:r>
            </a:p>
          </p:txBody>
        </p:sp>
        <p:sp>
          <p:nvSpPr>
            <p:cNvPr id="58400" name="Rectangle 109"/>
            <p:cNvSpPr>
              <a:spLocks noChangeArrowheads="1"/>
            </p:cNvSpPr>
            <p:nvPr/>
          </p:nvSpPr>
          <p:spPr bwMode="auto">
            <a:xfrm>
              <a:off x="5090" y="3159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TW" sz="1600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4</a:t>
              </a:r>
            </a:p>
          </p:txBody>
        </p:sp>
        <p:sp>
          <p:nvSpPr>
            <p:cNvPr id="58401" name="Freeform 110"/>
            <p:cNvSpPr>
              <a:spLocks/>
            </p:cNvSpPr>
            <p:nvPr/>
          </p:nvSpPr>
          <p:spPr bwMode="auto">
            <a:xfrm>
              <a:off x="3602" y="1287"/>
              <a:ext cx="864" cy="288"/>
            </a:xfrm>
            <a:custGeom>
              <a:avLst/>
              <a:gdLst>
                <a:gd name="T0" fmla="*/ 0 w 864"/>
                <a:gd name="T1" fmla="*/ 192 h 288"/>
                <a:gd name="T2" fmla="*/ 0 w 864"/>
                <a:gd name="T3" fmla="*/ 0 h 288"/>
                <a:gd name="T4" fmla="*/ 864 w 864"/>
                <a:gd name="T5" fmla="*/ 0 h 288"/>
                <a:gd name="T6" fmla="*/ 864 w 86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4"/>
                <a:gd name="T13" fmla="*/ 0 h 288"/>
                <a:gd name="T14" fmla="*/ 864 w 86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4" h="288">
                  <a:moveTo>
                    <a:pt x="0" y="192"/>
                  </a:moveTo>
                  <a:lnTo>
                    <a:pt x="0" y="0"/>
                  </a:lnTo>
                  <a:lnTo>
                    <a:pt x="864" y="0"/>
                  </a:lnTo>
                  <a:lnTo>
                    <a:pt x="864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02" name="Line 111"/>
            <p:cNvSpPr>
              <a:spLocks noChangeShapeType="1"/>
            </p:cNvSpPr>
            <p:nvPr/>
          </p:nvSpPr>
          <p:spPr bwMode="auto">
            <a:xfrm>
              <a:off x="4178" y="1095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03" name="Line 112"/>
            <p:cNvSpPr>
              <a:spLocks noChangeShapeType="1"/>
            </p:cNvSpPr>
            <p:nvPr/>
          </p:nvSpPr>
          <p:spPr bwMode="auto">
            <a:xfrm>
              <a:off x="4658" y="1047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04" name="Freeform 113"/>
            <p:cNvSpPr>
              <a:spLocks/>
            </p:cNvSpPr>
            <p:nvPr/>
          </p:nvSpPr>
          <p:spPr bwMode="auto">
            <a:xfrm flipH="1">
              <a:off x="2930" y="2535"/>
              <a:ext cx="864" cy="288"/>
            </a:xfrm>
            <a:custGeom>
              <a:avLst/>
              <a:gdLst>
                <a:gd name="T0" fmla="*/ 0 w 864"/>
                <a:gd name="T1" fmla="*/ 192 h 288"/>
                <a:gd name="T2" fmla="*/ 0 w 864"/>
                <a:gd name="T3" fmla="*/ 0 h 288"/>
                <a:gd name="T4" fmla="*/ 864 w 864"/>
                <a:gd name="T5" fmla="*/ 0 h 288"/>
                <a:gd name="T6" fmla="*/ 864 w 864"/>
                <a:gd name="T7" fmla="*/ 288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4"/>
                <a:gd name="T13" fmla="*/ 0 h 288"/>
                <a:gd name="T14" fmla="*/ 864 w 864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4" h="288">
                  <a:moveTo>
                    <a:pt x="0" y="192"/>
                  </a:moveTo>
                  <a:lnTo>
                    <a:pt x="0" y="0"/>
                  </a:lnTo>
                  <a:lnTo>
                    <a:pt x="864" y="0"/>
                  </a:lnTo>
                  <a:lnTo>
                    <a:pt x="864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05" name="Line 114"/>
            <p:cNvSpPr>
              <a:spLocks noChangeShapeType="1"/>
            </p:cNvSpPr>
            <p:nvPr/>
          </p:nvSpPr>
          <p:spPr bwMode="auto">
            <a:xfrm>
              <a:off x="3458" y="224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06" name="Freeform 115"/>
            <p:cNvSpPr>
              <a:spLocks/>
            </p:cNvSpPr>
            <p:nvPr/>
          </p:nvSpPr>
          <p:spPr bwMode="auto">
            <a:xfrm>
              <a:off x="3986" y="2343"/>
              <a:ext cx="480" cy="384"/>
            </a:xfrm>
            <a:custGeom>
              <a:avLst/>
              <a:gdLst>
                <a:gd name="T0" fmla="*/ 480 w 480"/>
                <a:gd name="T1" fmla="*/ 0 h 384"/>
                <a:gd name="T2" fmla="*/ 480 w 480"/>
                <a:gd name="T3" fmla="*/ 192 h 384"/>
                <a:gd name="T4" fmla="*/ 0 w 480"/>
                <a:gd name="T5" fmla="*/ 192 h 384"/>
                <a:gd name="T6" fmla="*/ 0 w 480"/>
                <a:gd name="T7" fmla="*/ 384 h 38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384"/>
                <a:gd name="T14" fmla="*/ 480 w 480"/>
                <a:gd name="T15" fmla="*/ 384 h 38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384">
                  <a:moveTo>
                    <a:pt x="480" y="0"/>
                  </a:moveTo>
                  <a:lnTo>
                    <a:pt x="480" y="192"/>
                  </a:lnTo>
                  <a:lnTo>
                    <a:pt x="0" y="192"/>
                  </a:lnTo>
                  <a:lnTo>
                    <a:pt x="0" y="38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07" name="Freeform 116"/>
            <p:cNvSpPr>
              <a:spLocks/>
            </p:cNvSpPr>
            <p:nvPr/>
          </p:nvSpPr>
          <p:spPr bwMode="auto">
            <a:xfrm>
              <a:off x="4533" y="2334"/>
              <a:ext cx="96" cy="833"/>
            </a:xfrm>
            <a:custGeom>
              <a:avLst/>
              <a:gdLst>
                <a:gd name="T0" fmla="*/ 0 w 96"/>
                <a:gd name="T1" fmla="*/ 0 h 816"/>
                <a:gd name="T2" fmla="*/ 0 w 96"/>
                <a:gd name="T3" fmla="*/ 240 h 816"/>
                <a:gd name="T4" fmla="*/ 96 w 96"/>
                <a:gd name="T5" fmla="*/ 240 h 816"/>
                <a:gd name="T6" fmla="*/ 96 w 96"/>
                <a:gd name="T7" fmla="*/ 1023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816"/>
                <a:gd name="T14" fmla="*/ 96 w 9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816">
                  <a:moveTo>
                    <a:pt x="0" y="0"/>
                  </a:moveTo>
                  <a:lnTo>
                    <a:pt x="0" y="192"/>
                  </a:lnTo>
                  <a:lnTo>
                    <a:pt x="96" y="192"/>
                  </a:lnTo>
                  <a:lnTo>
                    <a:pt x="96" y="81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08" name="Line 117"/>
            <p:cNvSpPr>
              <a:spLocks noChangeShapeType="1"/>
            </p:cNvSpPr>
            <p:nvPr/>
          </p:nvSpPr>
          <p:spPr bwMode="auto">
            <a:xfrm>
              <a:off x="3404" y="1095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58409" name="Group 118"/>
            <p:cNvGrpSpPr>
              <a:grpSpLocks/>
            </p:cNvGrpSpPr>
            <p:nvPr/>
          </p:nvGrpSpPr>
          <p:grpSpPr bwMode="auto">
            <a:xfrm>
              <a:off x="4678" y="2481"/>
              <a:ext cx="78" cy="682"/>
              <a:chOff x="4964" y="2482"/>
              <a:chExt cx="78" cy="682"/>
            </a:xfrm>
          </p:grpSpPr>
          <p:sp>
            <p:nvSpPr>
              <p:cNvPr id="58422" name="Oval 119"/>
              <p:cNvSpPr>
                <a:spLocks noChangeArrowheads="1"/>
              </p:cNvSpPr>
              <p:nvPr/>
            </p:nvSpPr>
            <p:spPr bwMode="auto">
              <a:xfrm>
                <a:off x="4964" y="2683"/>
                <a:ext cx="78" cy="7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23" name="Line 120"/>
              <p:cNvSpPr>
                <a:spLocks noChangeShapeType="1"/>
              </p:cNvSpPr>
              <p:nvPr/>
            </p:nvSpPr>
            <p:spPr bwMode="auto">
              <a:xfrm>
                <a:off x="5003" y="2482"/>
                <a:ext cx="0" cy="6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58410" name="Group 121"/>
            <p:cNvGrpSpPr>
              <a:grpSpLocks/>
            </p:cNvGrpSpPr>
            <p:nvPr/>
          </p:nvGrpSpPr>
          <p:grpSpPr bwMode="auto">
            <a:xfrm>
              <a:off x="4852" y="2481"/>
              <a:ext cx="78" cy="682"/>
              <a:chOff x="4964" y="2482"/>
              <a:chExt cx="78" cy="682"/>
            </a:xfrm>
          </p:grpSpPr>
          <p:sp>
            <p:nvSpPr>
              <p:cNvPr id="58420" name="Oval 122"/>
              <p:cNvSpPr>
                <a:spLocks noChangeArrowheads="1"/>
              </p:cNvSpPr>
              <p:nvPr/>
            </p:nvSpPr>
            <p:spPr bwMode="auto">
              <a:xfrm>
                <a:off x="4964" y="2683"/>
                <a:ext cx="78" cy="78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58421" name="Line 123"/>
              <p:cNvSpPr>
                <a:spLocks noChangeShapeType="1"/>
              </p:cNvSpPr>
              <p:nvPr/>
            </p:nvSpPr>
            <p:spPr bwMode="auto">
              <a:xfrm>
                <a:off x="5003" y="2482"/>
                <a:ext cx="0" cy="6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58411" name="Line 124"/>
            <p:cNvSpPr>
              <a:spLocks noChangeShapeType="1"/>
            </p:cNvSpPr>
            <p:nvPr/>
          </p:nvSpPr>
          <p:spPr bwMode="auto">
            <a:xfrm>
              <a:off x="4797" y="2481"/>
              <a:ext cx="0" cy="6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12" name="Oval 125"/>
            <p:cNvSpPr>
              <a:spLocks noChangeArrowheads="1"/>
            </p:cNvSpPr>
            <p:nvPr/>
          </p:nvSpPr>
          <p:spPr bwMode="auto">
            <a:xfrm>
              <a:off x="3365" y="1225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13" name="Oval 126"/>
            <p:cNvSpPr>
              <a:spLocks noChangeArrowheads="1"/>
            </p:cNvSpPr>
            <p:nvPr/>
          </p:nvSpPr>
          <p:spPr bwMode="auto">
            <a:xfrm>
              <a:off x="3565" y="1250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14" name="Oval 127"/>
            <p:cNvSpPr>
              <a:spLocks noChangeArrowheads="1"/>
            </p:cNvSpPr>
            <p:nvPr/>
          </p:nvSpPr>
          <p:spPr bwMode="auto">
            <a:xfrm>
              <a:off x="4426" y="1326"/>
              <a:ext cx="78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58415" name="Line 128"/>
            <p:cNvSpPr>
              <a:spLocks noChangeShapeType="1"/>
            </p:cNvSpPr>
            <p:nvPr/>
          </p:nvSpPr>
          <p:spPr bwMode="auto">
            <a:xfrm flipH="1">
              <a:off x="4874" y="1809"/>
              <a:ext cx="360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16" name="Text Box 129"/>
            <p:cNvSpPr txBox="1">
              <a:spLocks noChangeArrowheads="1"/>
            </p:cNvSpPr>
            <p:nvPr/>
          </p:nvSpPr>
          <p:spPr bwMode="auto">
            <a:xfrm>
              <a:off x="5172" y="1475"/>
              <a:ext cx="56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altLang="zh-TW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Fibers</a:t>
              </a:r>
            </a:p>
          </p:txBody>
        </p:sp>
        <p:sp>
          <p:nvSpPr>
            <p:cNvPr id="58417" name="Text Box 130"/>
            <p:cNvSpPr txBox="1">
              <a:spLocks noChangeArrowheads="1"/>
            </p:cNvSpPr>
            <p:nvPr/>
          </p:nvSpPr>
          <p:spPr bwMode="auto">
            <a:xfrm>
              <a:off x="5172" y="2154"/>
              <a:ext cx="568" cy="5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altLang="zh-TW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Signal</a:t>
              </a:r>
            </a:p>
            <a:p>
              <a:pPr algn="ctr">
                <a:lnSpc>
                  <a:spcPct val="80000"/>
                </a:lnSpc>
              </a:pPr>
              <a:r>
                <a:rPr lang="en-US" altLang="zh-TW" b="1">
                  <a:solidFill>
                    <a:srgbClr val="000099"/>
                  </a:solidFill>
                  <a:latin typeface="Times New Roman" pitchFamily="18" charset="0"/>
                  <a:ea typeface="PMingLiU" pitchFamily="18" charset="-120"/>
                </a:rPr>
                <a:t>Token</a:t>
              </a:r>
            </a:p>
          </p:txBody>
        </p:sp>
        <p:sp>
          <p:nvSpPr>
            <p:cNvPr id="58418" name="Line 131"/>
            <p:cNvSpPr>
              <a:spLocks noChangeShapeType="1"/>
            </p:cNvSpPr>
            <p:nvPr/>
          </p:nvSpPr>
          <p:spPr bwMode="auto">
            <a:xfrm flipH="1">
              <a:off x="4933" y="2478"/>
              <a:ext cx="360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58419" name="Freeform 132"/>
            <p:cNvSpPr>
              <a:spLocks/>
            </p:cNvSpPr>
            <p:nvPr/>
          </p:nvSpPr>
          <p:spPr bwMode="auto">
            <a:xfrm>
              <a:off x="3406" y="1643"/>
              <a:ext cx="139" cy="434"/>
            </a:xfrm>
            <a:custGeom>
              <a:avLst/>
              <a:gdLst>
                <a:gd name="T0" fmla="*/ 74 w 139"/>
                <a:gd name="T1" fmla="*/ 0 h 434"/>
                <a:gd name="T2" fmla="*/ 0 w 139"/>
                <a:gd name="T3" fmla="*/ 194 h 434"/>
                <a:gd name="T4" fmla="*/ 139 w 139"/>
                <a:gd name="T5" fmla="*/ 148 h 434"/>
                <a:gd name="T6" fmla="*/ 9 w 139"/>
                <a:gd name="T7" fmla="*/ 434 h 4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9"/>
                <a:gd name="T13" fmla="*/ 0 h 434"/>
                <a:gd name="T14" fmla="*/ 139 w 139"/>
                <a:gd name="T15" fmla="*/ 434 h 4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9" h="434">
                  <a:moveTo>
                    <a:pt x="74" y="0"/>
                  </a:moveTo>
                  <a:lnTo>
                    <a:pt x="0" y="194"/>
                  </a:lnTo>
                  <a:lnTo>
                    <a:pt x="139" y="148"/>
                  </a:lnTo>
                  <a:lnTo>
                    <a:pt x="9" y="43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</p:grpSp>
      <p:sp>
        <p:nvSpPr>
          <p:cNvPr id="136" name="Date Placeholder 13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029CA7C-06B1-4FB4-927A-3188854D16C1}" type="datetime1">
              <a:rPr lang="en-US" smtClean="0"/>
              <a:pPr>
                <a:defRPr/>
              </a:pPr>
              <a:t>11/9/2010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12353-A130-4A17-8EF7-403130C7B313}" type="slidenum">
              <a:rPr lang="en-US"/>
              <a:pPr>
                <a:defRPr/>
              </a:pPr>
              <a:t>35</a:t>
            </a:fld>
            <a:endParaRPr lang="en-US"/>
          </a:p>
        </p:txBody>
      </p:sp>
      <p:grpSp>
        <p:nvGrpSpPr>
          <p:cNvPr id="60419" name="Group 2"/>
          <p:cNvGrpSpPr>
            <a:grpSpLocks/>
          </p:cNvGrpSpPr>
          <p:nvPr/>
        </p:nvGrpSpPr>
        <p:grpSpPr bwMode="auto">
          <a:xfrm>
            <a:off x="2438400" y="609600"/>
            <a:ext cx="533400" cy="2895600"/>
            <a:chOff x="960" y="624"/>
            <a:chExt cx="192" cy="989"/>
          </a:xfrm>
        </p:grpSpPr>
        <p:sp>
          <p:nvSpPr>
            <p:cNvPr id="60480" name="AutoShape 3"/>
            <p:cNvSpPr>
              <a:spLocks noChangeArrowheads="1"/>
            </p:cNvSpPr>
            <p:nvPr/>
          </p:nvSpPr>
          <p:spPr bwMode="auto">
            <a:xfrm rot="5400000" flipV="1">
              <a:off x="561" y="1023"/>
              <a:ext cx="989" cy="19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28575">
              <a:solidFill>
                <a:srgbClr val="33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1" name="Line 4"/>
            <p:cNvSpPr>
              <a:spLocks noChangeShapeType="1"/>
            </p:cNvSpPr>
            <p:nvPr/>
          </p:nvSpPr>
          <p:spPr bwMode="auto">
            <a:xfrm rot="5400000" flipV="1">
              <a:off x="1007" y="817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82" name="Line 5"/>
            <p:cNvSpPr>
              <a:spLocks noChangeShapeType="1"/>
            </p:cNvSpPr>
            <p:nvPr/>
          </p:nvSpPr>
          <p:spPr bwMode="auto">
            <a:xfrm rot="5400000" flipV="1">
              <a:off x="1007" y="1013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83" name="Oval 6"/>
            <p:cNvSpPr>
              <a:spLocks noChangeArrowheads="1"/>
            </p:cNvSpPr>
            <p:nvPr/>
          </p:nvSpPr>
          <p:spPr bwMode="auto">
            <a:xfrm rot="5400000" flipV="1">
              <a:off x="1008" y="671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4" name="Oval 7"/>
            <p:cNvSpPr>
              <a:spLocks noChangeArrowheads="1"/>
            </p:cNvSpPr>
            <p:nvPr/>
          </p:nvSpPr>
          <p:spPr bwMode="auto">
            <a:xfrm rot="5400000" flipV="1">
              <a:off x="1028" y="681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5" name="Oval 8"/>
            <p:cNvSpPr>
              <a:spLocks noChangeArrowheads="1"/>
            </p:cNvSpPr>
            <p:nvPr/>
          </p:nvSpPr>
          <p:spPr bwMode="auto">
            <a:xfrm rot="5400000" flipV="1">
              <a:off x="1008" y="863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6" name="Oval 9"/>
            <p:cNvSpPr>
              <a:spLocks noChangeArrowheads="1"/>
            </p:cNvSpPr>
            <p:nvPr/>
          </p:nvSpPr>
          <p:spPr bwMode="auto">
            <a:xfrm rot="5400000" flipV="1">
              <a:off x="1028" y="873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7" name="Oval 10"/>
            <p:cNvSpPr>
              <a:spLocks noChangeArrowheads="1"/>
            </p:cNvSpPr>
            <p:nvPr/>
          </p:nvSpPr>
          <p:spPr bwMode="auto">
            <a:xfrm rot="5400000" flipV="1">
              <a:off x="1008" y="1059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8" name="Oval 11"/>
            <p:cNvSpPr>
              <a:spLocks noChangeArrowheads="1"/>
            </p:cNvSpPr>
            <p:nvPr/>
          </p:nvSpPr>
          <p:spPr bwMode="auto">
            <a:xfrm rot="5400000" flipV="1">
              <a:off x="1028" y="1069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89" name="Line 12"/>
            <p:cNvSpPr>
              <a:spLocks noChangeShapeType="1"/>
            </p:cNvSpPr>
            <p:nvPr/>
          </p:nvSpPr>
          <p:spPr bwMode="auto">
            <a:xfrm rot="5400000" flipV="1">
              <a:off x="960" y="1248"/>
              <a:ext cx="192" cy="0"/>
            </a:xfrm>
            <a:prstGeom prst="line">
              <a:avLst/>
            </a:prstGeom>
            <a:noFill/>
            <a:ln w="28575" cap="rnd">
              <a:solidFill>
                <a:srgbClr val="FF99CC"/>
              </a:solidFill>
              <a:prstDash val="sysDot"/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90" name="Oval 13"/>
            <p:cNvSpPr>
              <a:spLocks noChangeArrowheads="1"/>
            </p:cNvSpPr>
            <p:nvPr/>
          </p:nvSpPr>
          <p:spPr bwMode="auto">
            <a:xfrm rot="5400000" flipV="1">
              <a:off x="1008" y="1443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91" name="Oval 14"/>
            <p:cNvSpPr>
              <a:spLocks noChangeArrowheads="1"/>
            </p:cNvSpPr>
            <p:nvPr/>
          </p:nvSpPr>
          <p:spPr bwMode="auto">
            <a:xfrm rot="5400000" flipV="1">
              <a:off x="1028" y="1453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</p:grpSp>
      <p:grpSp>
        <p:nvGrpSpPr>
          <p:cNvPr id="60420" name="Group 15"/>
          <p:cNvGrpSpPr>
            <a:grpSpLocks/>
          </p:cNvGrpSpPr>
          <p:nvPr/>
        </p:nvGrpSpPr>
        <p:grpSpPr bwMode="auto">
          <a:xfrm>
            <a:off x="3733800" y="609600"/>
            <a:ext cx="533400" cy="2895600"/>
            <a:chOff x="960" y="624"/>
            <a:chExt cx="192" cy="989"/>
          </a:xfrm>
        </p:grpSpPr>
        <p:sp>
          <p:nvSpPr>
            <p:cNvPr id="60468" name="AutoShape 16"/>
            <p:cNvSpPr>
              <a:spLocks noChangeArrowheads="1"/>
            </p:cNvSpPr>
            <p:nvPr/>
          </p:nvSpPr>
          <p:spPr bwMode="auto">
            <a:xfrm rot="5400000" flipV="1">
              <a:off x="561" y="1023"/>
              <a:ext cx="989" cy="19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28575">
              <a:solidFill>
                <a:srgbClr val="33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9" name="Line 17"/>
            <p:cNvSpPr>
              <a:spLocks noChangeShapeType="1"/>
            </p:cNvSpPr>
            <p:nvPr/>
          </p:nvSpPr>
          <p:spPr bwMode="auto">
            <a:xfrm rot="5400000" flipV="1">
              <a:off x="1007" y="817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70" name="Line 18"/>
            <p:cNvSpPr>
              <a:spLocks noChangeShapeType="1"/>
            </p:cNvSpPr>
            <p:nvPr/>
          </p:nvSpPr>
          <p:spPr bwMode="auto">
            <a:xfrm rot="5400000" flipV="1">
              <a:off x="1007" y="1013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71" name="Oval 19"/>
            <p:cNvSpPr>
              <a:spLocks noChangeArrowheads="1"/>
            </p:cNvSpPr>
            <p:nvPr/>
          </p:nvSpPr>
          <p:spPr bwMode="auto">
            <a:xfrm rot="5400000" flipV="1">
              <a:off x="1008" y="671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2" name="Oval 20"/>
            <p:cNvSpPr>
              <a:spLocks noChangeArrowheads="1"/>
            </p:cNvSpPr>
            <p:nvPr/>
          </p:nvSpPr>
          <p:spPr bwMode="auto">
            <a:xfrm rot="5400000" flipV="1">
              <a:off x="1028" y="681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3" name="Oval 21"/>
            <p:cNvSpPr>
              <a:spLocks noChangeArrowheads="1"/>
            </p:cNvSpPr>
            <p:nvPr/>
          </p:nvSpPr>
          <p:spPr bwMode="auto">
            <a:xfrm rot="5400000" flipV="1">
              <a:off x="1008" y="863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4" name="Oval 22"/>
            <p:cNvSpPr>
              <a:spLocks noChangeArrowheads="1"/>
            </p:cNvSpPr>
            <p:nvPr/>
          </p:nvSpPr>
          <p:spPr bwMode="auto">
            <a:xfrm rot="5400000" flipV="1">
              <a:off x="1028" y="873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5" name="Oval 23"/>
            <p:cNvSpPr>
              <a:spLocks noChangeArrowheads="1"/>
            </p:cNvSpPr>
            <p:nvPr/>
          </p:nvSpPr>
          <p:spPr bwMode="auto">
            <a:xfrm rot="5400000" flipV="1">
              <a:off x="1008" y="1059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6" name="Oval 24"/>
            <p:cNvSpPr>
              <a:spLocks noChangeArrowheads="1"/>
            </p:cNvSpPr>
            <p:nvPr/>
          </p:nvSpPr>
          <p:spPr bwMode="auto">
            <a:xfrm rot="5400000" flipV="1">
              <a:off x="1028" y="1069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7" name="Line 25"/>
            <p:cNvSpPr>
              <a:spLocks noChangeShapeType="1"/>
            </p:cNvSpPr>
            <p:nvPr/>
          </p:nvSpPr>
          <p:spPr bwMode="auto">
            <a:xfrm rot="5400000" flipV="1">
              <a:off x="960" y="1248"/>
              <a:ext cx="192" cy="0"/>
            </a:xfrm>
            <a:prstGeom prst="line">
              <a:avLst/>
            </a:prstGeom>
            <a:noFill/>
            <a:ln w="28575" cap="rnd">
              <a:solidFill>
                <a:srgbClr val="FF99CC"/>
              </a:solidFill>
              <a:prstDash val="sysDot"/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78" name="Oval 26"/>
            <p:cNvSpPr>
              <a:spLocks noChangeArrowheads="1"/>
            </p:cNvSpPr>
            <p:nvPr/>
          </p:nvSpPr>
          <p:spPr bwMode="auto">
            <a:xfrm rot="5400000" flipV="1">
              <a:off x="1008" y="1443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79" name="Oval 27"/>
            <p:cNvSpPr>
              <a:spLocks noChangeArrowheads="1"/>
            </p:cNvSpPr>
            <p:nvPr/>
          </p:nvSpPr>
          <p:spPr bwMode="auto">
            <a:xfrm rot="5400000" flipV="1">
              <a:off x="1028" y="1453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</p:grpSp>
      <p:sp>
        <p:nvSpPr>
          <p:cNvPr id="60421" name="Oval 28"/>
          <p:cNvSpPr>
            <a:spLocks noChangeArrowheads="1"/>
          </p:cNvSpPr>
          <p:nvPr/>
        </p:nvSpPr>
        <p:spPr bwMode="auto">
          <a:xfrm rot="5400000" flipV="1">
            <a:off x="4908550" y="368300"/>
            <a:ext cx="88900" cy="889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grpSp>
        <p:nvGrpSpPr>
          <p:cNvPr id="60422" name="Group 29"/>
          <p:cNvGrpSpPr>
            <a:grpSpLocks/>
          </p:cNvGrpSpPr>
          <p:nvPr/>
        </p:nvGrpSpPr>
        <p:grpSpPr bwMode="auto">
          <a:xfrm>
            <a:off x="5105400" y="609600"/>
            <a:ext cx="533400" cy="2895600"/>
            <a:chOff x="2640" y="432"/>
            <a:chExt cx="192" cy="989"/>
          </a:xfrm>
        </p:grpSpPr>
        <p:sp>
          <p:nvSpPr>
            <p:cNvPr id="60457" name="AutoShape 30"/>
            <p:cNvSpPr>
              <a:spLocks noChangeArrowheads="1"/>
            </p:cNvSpPr>
            <p:nvPr/>
          </p:nvSpPr>
          <p:spPr bwMode="auto">
            <a:xfrm rot="5400000" flipV="1">
              <a:off x="2241" y="831"/>
              <a:ext cx="989" cy="19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28575">
              <a:solidFill>
                <a:srgbClr val="33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8" name="Line 31"/>
            <p:cNvSpPr>
              <a:spLocks noChangeShapeType="1"/>
            </p:cNvSpPr>
            <p:nvPr/>
          </p:nvSpPr>
          <p:spPr bwMode="auto">
            <a:xfrm rot="5400000" flipV="1">
              <a:off x="2687" y="625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59" name="Line 32"/>
            <p:cNvSpPr>
              <a:spLocks noChangeShapeType="1"/>
            </p:cNvSpPr>
            <p:nvPr/>
          </p:nvSpPr>
          <p:spPr bwMode="auto">
            <a:xfrm rot="5400000" flipV="1">
              <a:off x="2687" y="821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60" name="Oval 33"/>
            <p:cNvSpPr>
              <a:spLocks noChangeArrowheads="1"/>
            </p:cNvSpPr>
            <p:nvPr/>
          </p:nvSpPr>
          <p:spPr bwMode="auto">
            <a:xfrm rot="5400000" flipV="1">
              <a:off x="2688" y="479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1" name="Oval 34"/>
            <p:cNvSpPr>
              <a:spLocks noChangeArrowheads="1"/>
            </p:cNvSpPr>
            <p:nvPr/>
          </p:nvSpPr>
          <p:spPr bwMode="auto">
            <a:xfrm rot="5400000" flipV="1">
              <a:off x="2688" y="671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2" name="Oval 35"/>
            <p:cNvSpPr>
              <a:spLocks noChangeArrowheads="1"/>
            </p:cNvSpPr>
            <p:nvPr/>
          </p:nvSpPr>
          <p:spPr bwMode="auto">
            <a:xfrm rot="5400000" flipV="1">
              <a:off x="2708" y="681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3" name="Oval 36"/>
            <p:cNvSpPr>
              <a:spLocks noChangeArrowheads="1"/>
            </p:cNvSpPr>
            <p:nvPr/>
          </p:nvSpPr>
          <p:spPr bwMode="auto">
            <a:xfrm rot="5400000" flipV="1">
              <a:off x="2688" y="867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4" name="Oval 37"/>
            <p:cNvSpPr>
              <a:spLocks noChangeArrowheads="1"/>
            </p:cNvSpPr>
            <p:nvPr/>
          </p:nvSpPr>
          <p:spPr bwMode="auto">
            <a:xfrm rot="5400000" flipV="1">
              <a:off x="2708" y="877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5" name="Line 38"/>
            <p:cNvSpPr>
              <a:spLocks noChangeShapeType="1"/>
            </p:cNvSpPr>
            <p:nvPr/>
          </p:nvSpPr>
          <p:spPr bwMode="auto">
            <a:xfrm rot="5400000" flipV="1">
              <a:off x="2640" y="1056"/>
              <a:ext cx="192" cy="0"/>
            </a:xfrm>
            <a:prstGeom prst="line">
              <a:avLst/>
            </a:prstGeom>
            <a:noFill/>
            <a:ln w="28575" cap="rnd">
              <a:solidFill>
                <a:srgbClr val="FF99CC"/>
              </a:solidFill>
              <a:prstDash val="sysDot"/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66" name="Oval 39"/>
            <p:cNvSpPr>
              <a:spLocks noChangeArrowheads="1"/>
            </p:cNvSpPr>
            <p:nvPr/>
          </p:nvSpPr>
          <p:spPr bwMode="auto">
            <a:xfrm rot="5400000" flipV="1">
              <a:off x="2688" y="1251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67" name="Oval 40"/>
            <p:cNvSpPr>
              <a:spLocks noChangeArrowheads="1"/>
            </p:cNvSpPr>
            <p:nvPr/>
          </p:nvSpPr>
          <p:spPr bwMode="auto">
            <a:xfrm rot="5400000" flipV="1">
              <a:off x="2708" y="1261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</p:grpSp>
      <p:grpSp>
        <p:nvGrpSpPr>
          <p:cNvPr id="60423" name="Group 41"/>
          <p:cNvGrpSpPr>
            <a:grpSpLocks/>
          </p:cNvGrpSpPr>
          <p:nvPr/>
        </p:nvGrpSpPr>
        <p:grpSpPr bwMode="auto">
          <a:xfrm>
            <a:off x="6934200" y="609600"/>
            <a:ext cx="533400" cy="2895600"/>
            <a:chOff x="960" y="624"/>
            <a:chExt cx="192" cy="989"/>
          </a:xfrm>
        </p:grpSpPr>
        <p:sp>
          <p:nvSpPr>
            <p:cNvPr id="60445" name="AutoShape 42"/>
            <p:cNvSpPr>
              <a:spLocks noChangeArrowheads="1"/>
            </p:cNvSpPr>
            <p:nvPr/>
          </p:nvSpPr>
          <p:spPr bwMode="auto">
            <a:xfrm rot="5400000" flipV="1">
              <a:off x="561" y="1023"/>
              <a:ext cx="989" cy="192"/>
            </a:xfrm>
            <a:prstGeom prst="roundRect">
              <a:avLst>
                <a:gd name="adj" fmla="val 16667"/>
              </a:avLst>
            </a:prstGeom>
            <a:solidFill>
              <a:srgbClr val="66FFFF"/>
            </a:solidFill>
            <a:ln w="28575">
              <a:solidFill>
                <a:srgbClr val="33CC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46" name="Line 43"/>
            <p:cNvSpPr>
              <a:spLocks noChangeShapeType="1"/>
            </p:cNvSpPr>
            <p:nvPr/>
          </p:nvSpPr>
          <p:spPr bwMode="auto">
            <a:xfrm rot="5400000" flipV="1">
              <a:off x="1007" y="817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47" name="Line 44"/>
            <p:cNvSpPr>
              <a:spLocks noChangeShapeType="1"/>
            </p:cNvSpPr>
            <p:nvPr/>
          </p:nvSpPr>
          <p:spPr bwMode="auto">
            <a:xfrm rot="5400000" flipV="1">
              <a:off x="1007" y="1013"/>
              <a:ext cx="98" cy="2"/>
            </a:xfrm>
            <a:prstGeom prst="line">
              <a:avLst/>
            </a:prstGeom>
            <a:noFill/>
            <a:ln w="28575">
              <a:solidFill>
                <a:srgbClr val="FF99CC"/>
              </a:solidFill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48" name="Oval 45"/>
            <p:cNvSpPr>
              <a:spLocks noChangeArrowheads="1"/>
            </p:cNvSpPr>
            <p:nvPr/>
          </p:nvSpPr>
          <p:spPr bwMode="auto">
            <a:xfrm rot="5400000" flipV="1">
              <a:off x="1008" y="671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49" name="Oval 46"/>
            <p:cNvSpPr>
              <a:spLocks noChangeArrowheads="1"/>
            </p:cNvSpPr>
            <p:nvPr/>
          </p:nvSpPr>
          <p:spPr bwMode="auto">
            <a:xfrm rot="5400000" flipV="1">
              <a:off x="1028" y="681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0" name="Oval 47"/>
            <p:cNvSpPr>
              <a:spLocks noChangeArrowheads="1"/>
            </p:cNvSpPr>
            <p:nvPr/>
          </p:nvSpPr>
          <p:spPr bwMode="auto">
            <a:xfrm rot="5400000" flipV="1">
              <a:off x="1008" y="863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1" name="Oval 48"/>
            <p:cNvSpPr>
              <a:spLocks noChangeArrowheads="1"/>
            </p:cNvSpPr>
            <p:nvPr/>
          </p:nvSpPr>
          <p:spPr bwMode="auto">
            <a:xfrm rot="5400000" flipV="1">
              <a:off x="1028" y="873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2" name="Oval 49"/>
            <p:cNvSpPr>
              <a:spLocks noChangeArrowheads="1"/>
            </p:cNvSpPr>
            <p:nvPr/>
          </p:nvSpPr>
          <p:spPr bwMode="auto">
            <a:xfrm rot="5400000" flipV="1">
              <a:off x="1008" y="1059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3" name="Oval 50"/>
            <p:cNvSpPr>
              <a:spLocks noChangeArrowheads="1"/>
            </p:cNvSpPr>
            <p:nvPr/>
          </p:nvSpPr>
          <p:spPr bwMode="auto">
            <a:xfrm rot="5400000" flipV="1">
              <a:off x="1028" y="1069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4" name="Line 51"/>
            <p:cNvSpPr>
              <a:spLocks noChangeShapeType="1"/>
            </p:cNvSpPr>
            <p:nvPr/>
          </p:nvSpPr>
          <p:spPr bwMode="auto">
            <a:xfrm rot="5400000" flipV="1">
              <a:off x="960" y="1248"/>
              <a:ext cx="192" cy="0"/>
            </a:xfrm>
            <a:prstGeom prst="line">
              <a:avLst/>
            </a:prstGeom>
            <a:noFill/>
            <a:ln w="28575" cap="rnd">
              <a:solidFill>
                <a:srgbClr val="FF99CC"/>
              </a:solidFill>
              <a:prstDash val="sysDot"/>
              <a:round/>
              <a:headEnd/>
              <a:tailEnd type="triangle" w="sm" len="sm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60455" name="Oval 52"/>
            <p:cNvSpPr>
              <a:spLocks noChangeArrowheads="1"/>
            </p:cNvSpPr>
            <p:nvPr/>
          </p:nvSpPr>
          <p:spPr bwMode="auto">
            <a:xfrm rot="5400000" flipV="1">
              <a:off x="1008" y="1443"/>
              <a:ext cx="96" cy="96"/>
            </a:xfrm>
            <a:prstGeom prst="ellipse">
              <a:avLst/>
            </a:prstGeom>
            <a:solidFill>
              <a:srgbClr val="FF99CC"/>
            </a:solidFill>
            <a:ln w="9525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0456" name="Oval 53"/>
            <p:cNvSpPr>
              <a:spLocks noChangeArrowheads="1"/>
            </p:cNvSpPr>
            <p:nvPr/>
          </p:nvSpPr>
          <p:spPr bwMode="auto">
            <a:xfrm rot="5400000" flipV="1">
              <a:off x="1028" y="1453"/>
              <a:ext cx="56" cy="56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</p:grpSp>
      <p:sp>
        <p:nvSpPr>
          <p:cNvPr id="60424" name="Line 54"/>
          <p:cNvSpPr>
            <a:spLocks noChangeShapeType="1"/>
          </p:cNvSpPr>
          <p:nvPr/>
        </p:nvSpPr>
        <p:spPr bwMode="auto">
          <a:xfrm>
            <a:off x="2819400" y="1524000"/>
            <a:ext cx="1066800" cy="457200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0425" name="Line 55"/>
          <p:cNvSpPr>
            <a:spLocks noChangeShapeType="1"/>
          </p:cNvSpPr>
          <p:nvPr/>
        </p:nvSpPr>
        <p:spPr bwMode="auto">
          <a:xfrm>
            <a:off x="4114800" y="1447800"/>
            <a:ext cx="1143000" cy="533400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0426" name="Line 56"/>
          <p:cNvSpPr>
            <a:spLocks noChangeShapeType="1"/>
          </p:cNvSpPr>
          <p:nvPr/>
        </p:nvSpPr>
        <p:spPr bwMode="auto">
          <a:xfrm>
            <a:off x="6553200" y="1752600"/>
            <a:ext cx="533400" cy="228600"/>
          </a:xfrm>
          <a:prstGeom prst="line">
            <a:avLst/>
          </a:prstGeom>
          <a:noFill/>
          <a:ln w="28575">
            <a:solidFill>
              <a:srgbClr val="FF99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0427" name="Oval 57"/>
          <p:cNvSpPr>
            <a:spLocks noChangeArrowheads="1"/>
          </p:cNvSpPr>
          <p:nvPr/>
        </p:nvSpPr>
        <p:spPr bwMode="auto">
          <a:xfrm>
            <a:off x="5486400" y="1447800"/>
            <a:ext cx="76200" cy="762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0428" name="Oval 58"/>
          <p:cNvSpPr>
            <a:spLocks noChangeArrowheads="1"/>
          </p:cNvSpPr>
          <p:nvPr/>
        </p:nvSpPr>
        <p:spPr bwMode="auto">
          <a:xfrm>
            <a:off x="5791200" y="1447800"/>
            <a:ext cx="76200" cy="762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0429" name="Oval 59"/>
          <p:cNvSpPr>
            <a:spLocks noChangeArrowheads="1"/>
          </p:cNvSpPr>
          <p:nvPr/>
        </p:nvSpPr>
        <p:spPr bwMode="auto">
          <a:xfrm>
            <a:off x="6096000" y="1447800"/>
            <a:ext cx="76200" cy="76200"/>
          </a:xfrm>
          <a:prstGeom prst="ellipse">
            <a:avLst/>
          </a:prstGeom>
          <a:solidFill>
            <a:srgbClr val="FF99CC"/>
          </a:solidFill>
          <a:ln w="9525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0430" name="Text Box 60"/>
          <p:cNvSpPr txBox="1">
            <a:spLocks noChangeArrowheads="1"/>
          </p:cNvSpPr>
          <p:nvPr/>
        </p:nvSpPr>
        <p:spPr bwMode="auto">
          <a:xfrm>
            <a:off x="2498725" y="3506788"/>
            <a:ext cx="4079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</a:rPr>
              <a:t>T</a:t>
            </a:r>
            <a:r>
              <a:rPr lang="en-US" altLang="zh-CN" b="1" baseline="-250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60431" name="Text Box 61"/>
          <p:cNvSpPr txBox="1">
            <a:spLocks noChangeArrowheads="1"/>
          </p:cNvSpPr>
          <p:nvPr/>
        </p:nvSpPr>
        <p:spPr bwMode="auto">
          <a:xfrm>
            <a:off x="3859213" y="35052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</a:rPr>
              <a:t>T</a:t>
            </a:r>
            <a:r>
              <a:rPr lang="en-US" altLang="zh-CN" b="1" baseline="-2500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0432" name="Text Box 62"/>
          <p:cNvSpPr txBox="1">
            <a:spLocks noChangeArrowheads="1"/>
          </p:cNvSpPr>
          <p:nvPr/>
        </p:nvSpPr>
        <p:spPr bwMode="auto">
          <a:xfrm>
            <a:off x="5230813" y="3505200"/>
            <a:ext cx="4079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</a:rPr>
              <a:t>T</a:t>
            </a:r>
            <a:r>
              <a:rPr lang="en-US" altLang="zh-CN" b="1" baseline="-2500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60433" name="Text Box 63"/>
          <p:cNvSpPr txBox="1">
            <a:spLocks noChangeArrowheads="1"/>
          </p:cNvSpPr>
          <p:nvPr/>
        </p:nvSpPr>
        <p:spPr bwMode="auto">
          <a:xfrm>
            <a:off x="7010400" y="3505200"/>
            <a:ext cx="433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</a:rPr>
              <a:t>T</a:t>
            </a:r>
            <a:r>
              <a:rPr lang="en-US" altLang="zh-CN" b="1" baseline="-25000">
                <a:solidFill>
                  <a:schemeClr val="accent2"/>
                </a:solidFill>
              </a:rPr>
              <a:t>N</a:t>
            </a:r>
          </a:p>
        </p:txBody>
      </p:sp>
      <p:sp>
        <p:nvSpPr>
          <p:cNvPr id="60434" name="Text Box 64"/>
          <p:cNvSpPr txBox="1">
            <a:spLocks noChangeArrowheads="1"/>
          </p:cNvSpPr>
          <p:nvPr/>
        </p:nvSpPr>
        <p:spPr bwMode="auto">
          <a:xfrm>
            <a:off x="2362200" y="228600"/>
            <a:ext cx="63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  <a:latin typeface="Script MT Bold" pitchFamily="66" charset="0"/>
              </a:rPr>
              <a:t>i = 1</a:t>
            </a:r>
            <a:endParaRPr lang="en-US" altLang="zh-CN" b="1" baseline="-25000">
              <a:solidFill>
                <a:schemeClr val="accent2"/>
              </a:solidFill>
              <a:latin typeface="Script MT Bold" pitchFamily="66" charset="0"/>
            </a:endParaRPr>
          </a:p>
        </p:txBody>
      </p:sp>
      <p:sp>
        <p:nvSpPr>
          <p:cNvPr id="60435" name="Text Box 65"/>
          <p:cNvSpPr txBox="1">
            <a:spLocks noChangeArrowheads="1"/>
          </p:cNvSpPr>
          <p:nvPr/>
        </p:nvSpPr>
        <p:spPr bwMode="auto">
          <a:xfrm>
            <a:off x="3657600" y="228600"/>
            <a:ext cx="63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  <a:latin typeface="Script MT Bold" pitchFamily="66" charset="0"/>
              </a:rPr>
              <a:t>i = 2</a:t>
            </a:r>
            <a:endParaRPr lang="en-US" altLang="zh-CN" b="1" baseline="-25000">
              <a:solidFill>
                <a:schemeClr val="accent2"/>
              </a:solidFill>
              <a:latin typeface="Script MT Bold" pitchFamily="66" charset="0"/>
            </a:endParaRPr>
          </a:p>
        </p:txBody>
      </p:sp>
      <p:sp>
        <p:nvSpPr>
          <p:cNvPr id="60436" name="Text Box 66"/>
          <p:cNvSpPr txBox="1">
            <a:spLocks noChangeArrowheads="1"/>
          </p:cNvSpPr>
          <p:nvPr/>
        </p:nvSpPr>
        <p:spPr bwMode="auto">
          <a:xfrm>
            <a:off x="5029200" y="304800"/>
            <a:ext cx="63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  <a:latin typeface="Script MT Bold" pitchFamily="66" charset="0"/>
              </a:rPr>
              <a:t>i = 3</a:t>
            </a:r>
            <a:endParaRPr lang="en-US" altLang="zh-CN" b="1" baseline="-25000">
              <a:solidFill>
                <a:schemeClr val="accent2"/>
              </a:solidFill>
              <a:latin typeface="Script MT Bold" pitchFamily="66" charset="0"/>
            </a:endParaRPr>
          </a:p>
        </p:txBody>
      </p:sp>
      <p:sp>
        <p:nvSpPr>
          <p:cNvPr id="60437" name="Text Box 67"/>
          <p:cNvSpPr txBox="1">
            <a:spLocks noChangeArrowheads="1"/>
          </p:cNvSpPr>
          <p:nvPr/>
        </p:nvSpPr>
        <p:spPr bwMode="auto">
          <a:xfrm>
            <a:off x="6858000" y="228600"/>
            <a:ext cx="67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  <a:latin typeface="Script MT Bold" pitchFamily="66" charset="0"/>
              </a:rPr>
              <a:t>i = N</a:t>
            </a:r>
            <a:endParaRPr lang="en-US" altLang="zh-CN" b="1" baseline="-25000">
              <a:solidFill>
                <a:schemeClr val="accent2"/>
              </a:solidFill>
              <a:latin typeface="Script MT Bold" pitchFamily="66" charset="0"/>
            </a:endParaRPr>
          </a:p>
        </p:txBody>
      </p:sp>
      <p:sp>
        <p:nvSpPr>
          <p:cNvPr id="60438" name="Text Box 68"/>
          <p:cNvSpPr txBox="1">
            <a:spLocks noChangeArrowheads="1"/>
          </p:cNvSpPr>
          <p:nvPr/>
        </p:nvSpPr>
        <p:spPr bwMode="auto">
          <a:xfrm>
            <a:off x="5638800" y="4191000"/>
            <a:ext cx="35052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zh-CN" b="1"/>
              <a:t>Note</a:t>
            </a:r>
            <a:r>
              <a:rPr lang="en-US" altLang="zh-CN"/>
              <a:t>:</a:t>
            </a:r>
          </a:p>
          <a:p>
            <a:pPr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zh-CN"/>
              <a:t> How the</a:t>
            </a:r>
            <a:r>
              <a:rPr lang="en-US" altLang="zh-CN">
                <a:solidFill>
                  <a:schemeClr val="accent2"/>
                </a:solidFill>
              </a:rPr>
              <a:t> </a:t>
            </a:r>
            <a:r>
              <a:rPr lang="en-US" altLang="zh-CN">
                <a:solidFill>
                  <a:srgbClr val="CC0000"/>
                </a:solidFill>
              </a:rPr>
              <a:t>loop-carried dependences</a:t>
            </a:r>
            <a:r>
              <a:rPr lang="en-US" altLang="zh-CN">
                <a:solidFill>
                  <a:schemeClr val="accent2"/>
                </a:solidFill>
              </a:rPr>
              <a:t> </a:t>
            </a:r>
            <a:r>
              <a:rPr lang="en-US" altLang="zh-CN"/>
              <a:t>are handled. </a:t>
            </a:r>
          </a:p>
          <a:p>
            <a:pPr>
              <a:spcBef>
                <a:spcPct val="15000"/>
              </a:spcBef>
              <a:spcAft>
                <a:spcPct val="15000"/>
              </a:spcAft>
              <a:buFontTx/>
              <a:buChar char="•"/>
            </a:pPr>
            <a:r>
              <a:rPr lang="en-US" altLang="zh-CN"/>
              <a:t> Its implication to</a:t>
            </a:r>
            <a:r>
              <a:rPr lang="en-US" altLang="zh-CN">
                <a:solidFill>
                  <a:schemeClr val="accent2"/>
                </a:solidFill>
              </a:rPr>
              <a:t> </a:t>
            </a:r>
            <a:r>
              <a:rPr lang="en-US" altLang="zh-CN" i="1">
                <a:solidFill>
                  <a:srgbClr val="CC0000"/>
                </a:solidFill>
              </a:rPr>
              <a:t>cross-core software pipelining.</a:t>
            </a:r>
          </a:p>
        </p:txBody>
      </p:sp>
      <p:sp>
        <p:nvSpPr>
          <p:cNvPr id="60439" name="Text Box 69"/>
          <p:cNvSpPr txBox="1">
            <a:spLocks noChangeArrowheads="1"/>
          </p:cNvSpPr>
          <p:nvPr/>
        </p:nvSpPr>
        <p:spPr bwMode="auto">
          <a:xfrm>
            <a:off x="1371600" y="3962400"/>
            <a:ext cx="35814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b="1"/>
              <a:t>For</a:t>
            </a:r>
            <a:r>
              <a:rPr lang="en-US" altLang="zh-CN" b="1">
                <a:latin typeface="Script MT Bold" pitchFamily="66" charset="0"/>
              </a:rPr>
              <a:t> i = 1, i +  1, i &lt;= N, </a:t>
            </a:r>
          </a:p>
          <a:p>
            <a:r>
              <a:rPr lang="en-US" altLang="zh-CN" b="1">
                <a:latin typeface="Script MT Bold" pitchFamily="66" charset="0"/>
              </a:rPr>
              <a:t>  </a:t>
            </a:r>
            <a:r>
              <a:rPr lang="en-US" altLang="zh-CN" b="1"/>
              <a:t>begin</a:t>
            </a:r>
          </a:p>
          <a:p>
            <a:r>
              <a:rPr lang="en-US" altLang="zh-CN" b="1">
                <a:latin typeface="Script MT Bold" pitchFamily="66" charset="0"/>
              </a:rPr>
              <a:t>      S1: ,,,</a:t>
            </a:r>
          </a:p>
          <a:p>
            <a:r>
              <a:rPr lang="en-US" altLang="zh-CN" b="1">
                <a:latin typeface="Script MT Bold" pitchFamily="66" charset="0"/>
              </a:rPr>
              <a:t>      S2: X[i] =</a:t>
            </a:r>
          </a:p>
          <a:p>
            <a:r>
              <a:rPr lang="en-US" altLang="zh-CN" b="1">
                <a:latin typeface="Script MT Bold" pitchFamily="66" charset="0"/>
              </a:rPr>
              <a:t>      S3: Y[i] = … + x[i-1],,,</a:t>
            </a:r>
          </a:p>
          <a:p>
            <a:r>
              <a:rPr lang="en-US" altLang="zh-CN" b="1">
                <a:latin typeface="Script MT Bold" pitchFamily="66" charset="0"/>
              </a:rPr>
              <a:t>       .</a:t>
            </a:r>
          </a:p>
          <a:p>
            <a:r>
              <a:rPr lang="en-US" altLang="zh-CN" b="1">
                <a:latin typeface="Script MT Bold" pitchFamily="66" charset="0"/>
              </a:rPr>
              <a:t>       .</a:t>
            </a:r>
          </a:p>
          <a:p>
            <a:r>
              <a:rPr lang="en-US" altLang="zh-CN" b="1">
                <a:latin typeface="Script MT Bold" pitchFamily="66" charset="0"/>
              </a:rPr>
              <a:t>     Sk: …</a:t>
            </a:r>
          </a:p>
          <a:p>
            <a:r>
              <a:rPr lang="en-US" altLang="zh-CN" b="1">
                <a:latin typeface="Script MT Bold" pitchFamily="66" charset="0"/>
              </a:rPr>
              <a:t>  </a:t>
            </a:r>
            <a:r>
              <a:rPr lang="en-US" altLang="zh-CN" b="1"/>
              <a:t>end</a:t>
            </a:r>
            <a:endParaRPr lang="en-US" altLang="zh-CN" b="1" baseline="-25000"/>
          </a:p>
        </p:txBody>
      </p:sp>
      <p:sp>
        <p:nvSpPr>
          <p:cNvPr id="60440" name="Text Box 70"/>
          <p:cNvSpPr txBox="1">
            <a:spLocks noChangeArrowheads="1"/>
          </p:cNvSpPr>
          <p:nvPr/>
        </p:nvSpPr>
        <p:spPr bwMode="auto">
          <a:xfrm>
            <a:off x="3124200" y="6019800"/>
            <a:ext cx="3162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/>
              <a:t>A Loop Example</a:t>
            </a:r>
          </a:p>
        </p:txBody>
      </p:sp>
      <p:sp>
        <p:nvSpPr>
          <p:cNvPr id="60441" name="Text Box 71"/>
          <p:cNvSpPr txBox="1">
            <a:spLocks noChangeArrowheads="1"/>
          </p:cNvSpPr>
          <p:nvPr/>
        </p:nvSpPr>
        <p:spPr bwMode="auto">
          <a:xfrm>
            <a:off x="1371600" y="6858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/>
              <a:t>S1:</a:t>
            </a:r>
          </a:p>
        </p:txBody>
      </p:sp>
      <p:sp>
        <p:nvSpPr>
          <p:cNvPr id="60442" name="Text Box 72"/>
          <p:cNvSpPr txBox="1">
            <a:spLocks noChangeArrowheads="1"/>
          </p:cNvSpPr>
          <p:nvPr/>
        </p:nvSpPr>
        <p:spPr bwMode="auto">
          <a:xfrm>
            <a:off x="1371600" y="12954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/>
              <a:t>S2:</a:t>
            </a:r>
          </a:p>
        </p:txBody>
      </p:sp>
      <p:sp>
        <p:nvSpPr>
          <p:cNvPr id="60443" name="Text Box 73"/>
          <p:cNvSpPr txBox="1">
            <a:spLocks noChangeArrowheads="1"/>
          </p:cNvSpPr>
          <p:nvPr/>
        </p:nvSpPr>
        <p:spPr bwMode="auto">
          <a:xfrm>
            <a:off x="1371600" y="2971800"/>
            <a:ext cx="53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/>
              <a:t>Sk:</a:t>
            </a:r>
          </a:p>
        </p:txBody>
      </p:sp>
      <p:sp>
        <p:nvSpPr>
          <p:cNvPr id="77" name="Date Placeholder 7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20517EA-F8C7-4CC0-A38A-62AC73C021F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9C18FF-92DA-4B4D-AC98-03E47084E5F6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Questions on EARTH Model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mtClean="0">
                <a:latin typeface="Arial" charset="0"/>
                <a:ea typeface="PMingLiU" pitchFamily="18" charset="-120"/>
              </a:rPr>
              <a:t>What is the Thread Model ?</a:t>
            </a:r>
          </a:p>
          <a:p>
            <a:pPr>
              <a:lnSpc>
                <a:spcPct val="90000"/>
              </a:lnSpc>
            </a:pPr>
            <a:r>
              <a:rPr lang="en-US" altLang="zh-CN" smtClean="0">
                <a:latin typeface="Arial" charset="0"/>
                <a:ea typeface="PMingLiU" pitchFamily="18" charset="-120"/>
              </a:rPr>
              <a:t>What is the Synchronization Model ?</a:t>
            </a:r>
            <a:endParaRPr lang="en-US" altLang="zh-TW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zh-TW" smtClean="0">
                <a:latin typeface="Arial" charset="0"/>
              </a:rPr>
              <a:t>What is the Memory Model ?</a:t>
            </a:r>
            <a:endParaRPr lang="zh-TW" altLang="en-US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C6DD7CB-7A9F-47CC-83AA-17A8372790D7}" type="datetime1">
              <a:rPr lang="en-US" smtClean="0"/>
              <a:pPr>
                <a:defRPr/>
              </a:pPr>
              <a:t>11/9/2010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>
          <a:xfrm>
            <a:off x="457200" y="2362200"/>
            <a:ext cx="8686800" cy="2590800"/>
          </a:xfrm>
        </p:spPr>
        <p:txBody>
          <a:bodyPr/>
          <a:lstStyle/>
          <a:p>
            <a:r>
              <a:rPr lang="en-US" altLang="zh-CN" sz="4800" b="1" smtClean="0"/>
              <a:t>CASE III:  </a:t>
            </a:r>
            <a:br>
              <a:rPr lang="en-US" altLang="zh-CN" sz="4800" b="1" smtClean="0"/>
            </a:br>
            <a:r>
              <a:rPr lang="en-US" altLang="zh-CN" sz="4800" b="1" smtClean="0"/>
              <a:t>The HTVM Execution Model</a:t>
            </a:r>
            <a:br>
              <a:rPr lang="en-US" altLang="zh-CN" sz="4800" b="1" smtClean="0"/>
            </a:br>
            <a:r>
              <a:rPr lang="en-US" altLang="zh-CN" sz="4000" b="1" smtClean="0"/>
              <a:t>(1999 - )</a:t>
            </a:r>
            <a:endParaRPr lang="en-US" altLang="zh-CN" sz="4800" b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3ACD7B6-0073-4928-896A-11F966A406C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90D38F-10B9-481E-A220-60D05E06765D}" type="slidenum">
              <a:rPr lang="en-US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20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9F928D-8138-4620-BB08-ACB7B44D8FEB}" type="slidenum">
              <a:rPr lang="en-US"/>
              <a:pPr>
                <a:defRPr/>
              </a:pPr>
              <a:t>38</a:t>
            </a:fld>
            <a:endParaRPr lang="en-US"/>
          </a:p>
        </p:txBody>
      </p:sp>
      <p:grpSp>
        <p:nvGrpSpPr>
          <p:cNvPr id="64515" name="Group 2"/>
          <p:cNvGrpSpPr>
            <a:grpSpLocks/>
          </p:cNvGrpSpPr>
          <p:nvPr/>
        </p:nvGrpSpPr>
        <p:grpSpPr bwMode="auto">
          <a:xfrm>
            <a:off x="0" y="2743200"/>
            <a:ext cx="5402263" cy="671513"/>
            <a:chOff x="101" y="2619"/>
            <a:chExt cx="5169" cy="837"/>
          </a:xfrm>
        </p:grpSpPr>
        <p:sp>
          <p:nvSpPr>
            <p:cNvPr id="64710" name="Rectangle 3"/>
            <p:cNvSpPr>
              <a:spLocks noChangeArrowheads="1"/>
            </p:cNvSpPr>
            <p:nvPr/>
          </p:nvSpPr>
          <p:spPr bwMode="auto">
            <a:xfrm>
              <a:off x="101" y="2619"/>
              <a:ext cx="5168" cy="837"/>
            </a:xfrm>
            <a:prstGeom prst="rect">
              <a:avLst/>
            </a:prstGeom>
            <a:solidFill>
              <a:srgbClr val="E5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4711" name="Rectangle 4"/>
            <p:cNvSpPr>
              <a:spLocks noChangeArrowheads="1"/>
            </p:cNvSpPr>
            <p:nvPr/>
          </p:nvSpPr>
          <p:spPr bwMode="auto">
            <a:xfrm>
              <a:off x="101" y="2619"/>
              <a:ext cx="1492" cy="837"/>
            </a:xfrm>
            <a:prstGeom prst="rect">
              <a:avLst/>
            </a:prstGeom>
            <a:solidFill>
              <a:srgbClr val="E5FFFF"/>
            </a:solidFill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4712" name="Rectangle 5"/>
            <p:cNvSpPr>
              <a:spLocks noChangeArrowheads="1"/>
            </p:cNvSpPr>
            <p:nvPr/>
          </p:nvSpPr>
          <p:spPr bwMode="auto">
            <a:xfrm>
              <a:off x="1913" y="2619"/>
              <a:ext cx="1492" cy="837"/>
            </a:xfrm>
            <a:prstGeom prst="rect">
              <a:avLst/>
            </a:prstGeom>
            <a:solidFill>
              <a:srgbClr val="E5FFFF"/>
            </a:solidFill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4713" name="Rectangle 6"/>
            <p:cNvSpPr>
              <a:spLocks noChangeArrowheads="1"/>
            </p:cNvSpPr>
            <p:nvPr/>
          </p:nvSpPr>
          <p:spPr bwMode="auto">
            <a:xfrm>
              <a:off x="3778" y="2619"/>
              <a:ext cx="1492" cy="837"/>
            </a:xfrm>
            <a:prstGeom prst="rect">
              <a:avLst/>
            </a:prstGeom>
            <a:solidFill>
              <a:srgbClr val="E5FFFF"/>
            </a:solidFill>
            <a:ln w="9525">
              <a:solidFill>
                <a:schemeClr val="tx1"/>
              </a:solidFill>
              <a:prstDash val="lgDash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64714" name="Line 7"/>
            <p:cNvSpPr>
              <a:spLocks noChangeShapeType="1"/>
            </p:cNvSpPr>
            <p:nvPr/>
          </p:nvSpPr>
          <p:spPr bwMode="auto">
            <a:xfrm>
              <a:off x="101" y="2619"/>
              <a:ext cx="0" cy="8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4715" name="Line 8"/>
            <p:cNvSpPr>
              <a:spLocks noChangeShapeType="1"/>
            </p:cNvSpPr>
            <p:nvPr/>
          </p:nvSpPr>
          <p:spPr bwMode="auto">
            <a:xfrm>
              <a:off x="5270" y="2640"/>
              <a:ext cx="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4516" name="Rectangle 9"/>
          <p:cNvSpPr>
            <a:spLocks noChangeArrowheads="1"/>
          </p:cNvSpPr>
          <p:nvPr/>
        </p:nvSpPr>
        <p:spPr bwMode="auto">
          <a:xfrm>
            <a:off x="5734050" y="2133600"/>
            <a:ext cx="990600" cy="190500"/>
          </a:xfrm>
          <a:prstGeom prst="rect">
            <a:avLst/>
          </a:prstGeom>
          <a:solidFill>
            <a:srgbClr val="999C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17" name="Text Box 10"/>
          <p:cNvSpPr txBox="1">
            <a:spLocks noChangeArrowheads="1"/>
          </p:cNvSpPr>
          <p:nvPr/>
        </p:nvSpPr>
        <p:spPr bwMode="auto">
          <a:xfrm>
            <a:off x="6858000" y="2057400"/>
            <a:ext cx="1847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FF0066"/>
                </a:solidFill>
                <a:latin typeface="Century"/>
              </a:rPr>
              <a:t>Large-Grain Thread (LGT) - TNT</a:t>
            </a:r>
          </a:p>
        </p:txBody>
      </p:sp>
      <p:sp>
        <p:nvSpPr>
          <p:cNvPr id="64518" name="AutoShape 11"/>
          <p:cNvSpPr>
            <a:spLocks noChangeArrowheads="1"/>
          </p:cNvSpPr>
          <p:nvPr/>
        </p:nvSpPr>
        <p:spPr bwMode="auto">
          <a:xfrm>
            <a:off x="5886450" y="2667000"/>
            <a:ext cx="369888" cy="152400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19" name="Text Box 12"/>
          <p:cNvSpPr txBox="1">
            <a:spLocks noChangeArrowheads="1"/>
          </p:cNvSpPr>
          <p:nvPr/>
        </p:nvSpPr>
        <p:spPr bwMode="auto">
          <a:xfrm>
            <a:off x="6648450" y="2514600"/>
            <a:ext cx="22875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200">
                <a:solidFill>
                  <a:srgbClr val="000099"/>
                </a:solidFill>
                <a:latin typeface="Century"/>
              </a:rPr>
              <a:t>Small-Grain Thread (</a:t>
            </a:r>
            <a:r>
              <a:rPr lang="en-US" altLang="zh-CN" sz="1200" b="1">
                <a:solidFill>
                  <a:srgbClr val="000099"/>
                </a:solidFill>
                <a:latin typeface="Century"/>
              </a:rPr>
              <a:t>SGT</a:t>
            </a:r>
            <a:r>
              <a:rPr lang="en-US" altLang="zh-CN" sz="1200">
                <a:solidFill>
                  <a:srgbClr val="000099"/>
                </a:solidFill>
                <a:latin typeface="Century"/>
              </a:rPr>
              <a:t>) </a:t>
            </a:r>
          </a:p>
        </p:txBody>
      </p:sp>
      <p:sp>
        <p:nvSpPr>
          <p:cNvPr id="64520" name="Text Box 13"/>
          <p:cNvSpPr txBox="1">
            <a:spLocks noChangeArrowheads="1"/>
          </p:cNvSpPr>
          <p:nvPr/>
        </p:nvSpPr>
        <p:spPr bwMode="auto">
          <a:xfrm>
            <a:off x="6877050" y="2968625"/>
            <a:ext cx="1993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0099"/>
                </a:solidFill>
                <a:latin typeface="Century"/>
              </a:rPr>
              <a:t>Tiny-Grain Thread (TGT)</a:t>
            </a:r>
          </a:p>
        </p:txBody>
      </p:sp>
      <p:sp>
        <p:nvSpPr>
          <p:cNvPr id="64521" name="Line 14"/>
          <p:cNvSpPr>
            <a:spLocks noChangeShapeType="1"/>
          </p:cNvSpPr>
          <p:nvPr/>
        </p:nvSpPr>
        <p:spPr bwMode="auto">
          <a:xfrm>
            <a:off x="5849938" y="3581400"/>
            <a:ext cx="512762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22" name="Rectangle 15"/>
          <p:cNvSpPr>
            <a:spLocks noChangeArrowheads="1"/>
          </p:cNvSpPr>
          <p:nvPr/>
        </p:nvSpPr>
        <p:spPr bwMode="auto">
          <a:xfrm>
            <a:off x="6953250" y="3259138"/>
            <a:ext cx="1490663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 anchor="ctr">
            <a:spAutoFit/>
          </a:bodyPr>
          <a:lstStyle/>
          <a:p>
            <a:pPr algn="ctr"/>
            <a:r>
              <a:rPr lang="en-US" altLang="zh-CN" sz="1200">
                <a:solidFill>
                  <a:srgbClr val="000099"/>
                </a:solidFill>
                <a:latin typeface="Century"/>
              </a:rPr>
              <a:t>Invoke an SGT/Sync a TGT within same SGT</a:t>
            </a:r>
            <a:endParaRPr lang="en-US" altLang="zh-CN" sz="1400">
              <a:solidFill>
                <a:srgbClr val="000099"/>
              </a:solidFill>
              <a:latin typeface="Century"/>
            </a:endParaRPr>
          </a:p>
        </p:txBody>
      </p:sp>
      <p:sp>
        <p:nvSpPr>
          <p:cNvPr id="64523" name="Line 16"/>
          <p:cNvSpPr>
            <a:spLocks noChangeShapeType="1"/>
          </p:cNvSpPr>
          <p:nvPr/>
        </p:nvSpPr>
        <p:spPr bwMode="auto">
          <a:xfrm>
            <a:off x="5903913" y="3976688"/>
            <a:ext cx="509587" cy="0"/>
          </a:xfrm>
          <a:prstGeom prst="line">
            <a:avLst/>
          </a:prstGeom>
          <a:noFill/>
          <a:ln w="12700">
            <a:solidFill>
              <a:srgbClr val="FF0000"/>
            </a:solidFill>
            <a:prstDash val="dash"/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24" name="Rectangle 17"/>
          <p:cNvSpPr>
            <a:spLocks noChangeArrowheads="1"/>
          </p:cNvSpPr>
          <p:nvPr/>
        </p:nvSpPr>
        <p:spPr bwMode="auto">
          <a:xfrm>
            <a:off x="7178675" y="3806825"/>
            <a:ext cx="954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algn="r"/>
            <a:r>
              <a:rPr lang="en-US" altLang="zh-CN" sz="1200">
                <a:solidFill>
                  <a:srgbClr val="000099"/>
                </a:solidFill>
                <a:latin typeface="Century"/>
              </a:rPr>
              <a:t>SYNC ops</a:t>
            </a:r>
            <a:r>
              <a:rPr lang="en-US" altLang="zh-CN" sz="1600">
                <a:solidFill>
                  <a:srgbClr val="000099"/>
                </a:solidFill>
                <a:latin typeface="Century"/>
              </a:rPr>
              <a:t> </a:t>
            </a:r>
          </a:p>
        </p:txBody>
      </p:sp>
      <p:sp>
        <p:nvSpPr>
          <p:cNvPr id="64525" name="Line 18"/>
          <p:cNvSpPr>
            <a:spLocks noChangeShapeType="1"/>
          </p:cNvSpPr>
          <p:nvPr/>
        </p:nvSpPr>
        <p:spPr bwMode="auto">
          <a:xfrm>
            <a:off x="5910263" y="4294188"/>
            <a:ext cx="509587" cy="0"/>
          </a:xfrm>
          <a:prstGeom prst="line">
            <a:avLst/>
          </a:prstGeom>
          <a:noFill/>
          <a:ln w="19050" cap="rnd">
            <a:solidFill>
              <a:srgbClr val="993366"/>
            </a:solidFill>
            <a:prstDash val="sysDot"/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26" name="Rectangle 19"/>
          <p:cNvSpPr>
            <a:spLocks noChangeArrowheads="1"/>
          </p:cNvSpPr>
          <p:nvPr/>
        </p:nvSpPr>
        <p:spPr bwMode="auto">
          <a:xfrm>
            <a:off x="7032625" y="4114800"/>
            <a:ext cx="1350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algn="r"/>
            <a:r>
              <a:rPr lang="en-US" altLang="zh-CN" sz="1200">
                <a:solidFill>
                  <a:srgbClr val="000099"/>
                </a:solidFill>
                <a:latin typeface="Century"/>
              </a:rPr>
              <a:t>Data-SYNC ops</a:t>
            </a:r>
            <a:r>
              <a:rPr lang="en-US" altLang="zh-CN" sz="1600">
                <a:solidFill>
                  <a:srgbClr val="000099"/>
                </a:solidFill>
                <a:latin typeface="Century"/>
              </a:rPr>
              <a:t> </a:t>
            </a:r>
          </a:p>
        </p:txBody>
      </p:sp>
      <p:sp>
        <p:nvSpPr>
          <p:cNvPr id="64527" name="Line 20"/>
          <p:cNvSpPr>
            <a:spLocks noChangeShapeType="1"/>
          </p:cNvSpPr>
          <p:nvPr/>
        </p:nvSpPr>
        <p:spPr bwMode="auto">
          <a:xfrm>
            <a:off x="5702300" y="4583113"/>
            <a:ext cx="9144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lgDashDotDot"/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28" name="Rectangle 21"/>
          <p:cNvSpPr>
            <a:spLocks noChangeArrowheads="1"/>
          </p:cNvSpPr>
          <p:nvPr/>
        </p:nvSpPr>
        <p:spPr bwMode="auto">
          <a:xfrm>
            <a:off x="6496050" y="4419600"/>
            <a:ext cx="2354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algn="ctr"/>
            <a:r>
              <a:rPr lang="en-US" altLang="zh-CN" sz="1200">
                <a:solidFill>
                  <a:srgbClr val="000099"/>
                </a:solidFill>
                <a:latin typeface="Century"/>
              </a:rPr>
              <a:t>Inter-LGT Communication &amp; Synchronization</a:t>
            </a:r>
            <a:r>
              <a:rPr lang="en-US" altLang="zh-CN" sz="1600">
                <a:solidFill>
                  <a:srgbClr val="000099"/>
                </a:solidFill>
                <a:latin typeface="Century"/>
              </a:rPr>
              <a:t> </a:t>
            </a:r>
          </a:p>
        </p:txBody>
      </p:sp>
      <p:sp>
        <p:nvSpPr>
          <p:cNvPr id="238614" name="Rectangle 22"/>
          <p:cNvSpPr>
            <a:spLocks noChangeArrowheads="1"/>
          </p:cNvSpPr>
          <p:nvPr/>
        </p:nvSpPr>
        <p:spPr bwMode="auto">
          <a:xfrm>
            <a:off x="2057400" y="3657600"/>
            <a:ext cx="6934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zh-CN" altLang="en-US" sz="1400">
              <a:effectLst>
                <a:outerShdw blurRad="38100" dist="38100" dir="2700000" algn="tl">
                  <a:srgbClr val="C0C0C0"/>
                </a:outerShdw>
              </a:effectLst>
              <a:latin typeface="Century" pitchFamily="18" charset="0"/>
              <a:ea typeface="SimSun" pitchFamily="2" charset="-122"/>
            </a:endParaRPr>
          </a:p>
        </p:txBody>
      </p:sp>
      <p:sp>
        <p:nvSpPr>
          <p:cNvPr id="64530" name="Oval 23"/>
          <p:cNvSpPr>
            <a:spLocks noChangeArrowheads="1"/>
          </p:cNvSpPr>
          <p:nvPr/>
        </p:nvSpPr>
        <p:spPr bwMode="auto">
          <a:xfrm>
            <a:off x="5962650" y="3048000"/>
            <a:ext cx="228600" cy="22225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1" name="Text Box 24"/>
          <p:cNvSpPr txBox="1">
            <a:spLocks noChangeArrowheads="1"/>
          </p:cNvSpPr>
          <p:nvPr/>
        </p:nvSpPr>
        <p:spPr bwMode="auto">
          <a:xfrm>
            <a:off x="609600" y="2057400"/>
            <a:ext cx="441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600" b="1">
                <a:solidFill>
                  <a:srgbClr val="000099"/>
                </a:solidFill>
                <a:latin typeface="Century"/>
              </a:rPr>
              <a:t>Global Shared Memory Address Space</a:t>
            </a:r>
          </a:p>
        </p:txBody>
      </p:sp>
      <p:sp>
        <p:nvSpPr>
          <p:cNvPr id="64532" name="Rectangle 25"/>
          <p:cNvSpPr>
            <a:spLocks noChangeArrowheads="1"/>
          </p:cNvSpPr>
          <p:nvPr/>
        </p:nvSpPr>
        <p:spPr bwMode="auto">
          <a:xfrm>
            <a:off x="200025" y="2579688"/>
            <a:ext cx="1558925" cy="2149475"/>
          </a:xfrm>
          <a:prstGeom prst="rect">
            <a:avLst/>
          </a:prstGeom>
          <a:solidFill>
            <a:srgbClr val="999C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3" name="AutoShape 26"/>
          <p:cNvSpPr>
            <a:spLocks noChangeArrowheads="1"/>
          </p:cNvSpPr>
          <p:nvPr/>
        </p:nvSpPr>
        <p:spPr bwMode="auto">
          <a:xfrm rot="16200000" flipH="1">
            <a:off x="573088" y="2901950"/>
            <a:ext cx="647700" cy="279400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4" name="AutoShape 27"/>
          <p:cNvSpPr>
            <a:spLocks noChangeArrowheads="1"/>
          </p:cNvSpPr>
          <p:nvPr/>
        </p:nvSpPr>
        <p:spPr bwMode="auto">
          <a:xfrm rot="16200000" flipH="1">
            <a:off x="1087438" y="2897188"/>
            <a:ext cx="647700" cy="279400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5" name="AutoShape 28"/>
          <p:cNvSpPr>
            <a:spLocks noChangeArrowheads="1"/>
          </p:cNvSpPr>
          <p:nvPr/>
        </p:nvSpPr>
        <p:spPr bwMode="auto">
          <a:xfrm rot="16200000" flipH="1">
            <a:off x="977901" y="3797300"/>
            <a:ext cx="868362" cy="433387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6" name="AutoShape 29"/>
          <p:cNvSpPr>
            <a:spLocks noChangeArrowheads="1"/>
          </p:cNvSpPr>
          <p:nvPr/>
        </p:nvSpPr>
        <p:spPr bwMode="auto">
          <a:xfrm rot="16200000" flipH="1">
            <a:off x="462757" y="3845719"/>
            <a:ext cx="868362" cy="279400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7" name="AutoShape 30"/>
          <p:cNvSpPr>
            <a:spLocks noChangeArrowheads="1"/>
          </p:cNvSpPr>
          <p:nvPr/>
        </p:nvSpPr>
        <p:spPr bwMode="auto">
          <a:xfrm rot="16200000" flipH="1">
            <a:off x="-162718" y="3210718"/>
            <a:ext cx="1263650" cy="277813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8" name="Oval 31"/>
          <p:cNvSpPr>
            <a:spLocks noChangeArrowheads="1"/>
          </p:cNvSpPr>
          <p:nvPr/>
        </p:nvSpPr>
        <p:spPr bwMode="auto">
          <a:xfrm rot="16200000" flipH="1">
            <a:off x="330200" y="2971801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39" name="Oval 32"/>
          <p:cNvSpPr>
            <a:spLocks noChangeArrowheads="1"/>
          </p:cNvSpPr>
          <p:nvPr/>
        </p:nvSpPr>
        <p:spPr bwMode="auto">
          <a:xfrm rot="16200000" flipH="1">
            <a:off x="457200" y="2757488"/>
            <a:ext cx="134938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40" name="Oval 33"/>
          <p:cNvSpPr>
            <a:spLocks noChangeArrowheads="1"/>
          </p:cNvSpPr>
          <p:nvPr/>
        </p:nvSpPr>
        <p:spPr bwMode="auto">
          <a:xfrm rot="16200000" flipH="1">
            <a:off x="457200" y="3186113"/>
            <a:ext cx="134938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41" name="Line 34"/>
          <p:cNvSpPr>
            <a:spLocks noChangeShapeType="1"/>
          </p:cNvSpPr>
          <p:nvPr/>
        </p:nvSpPr>
        <p:spPr bwMode="auto">
          <a:xfrm rot="-5400000" flipH="1" flipV="1">
            <a:off x="414337" y="2887663"/>
            <a:ext cx="100013" cy="65088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2" name="Line 35"/>
          <p:cNvSpPr>
            <a:spLocks noChangeShapeType="1"/>
          </p:cNvSpPr>
          <p:nvPr/>
        </p:nvSpPr>
        <p:spPr bwMode="auto">
          <a:xfrm rot="16200000" flipV="1">
            <a:off x="414338" y="3095625"/>
            <a:ext cx="100012" cy="65088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3" name="Line 36"/>
          <p:cNvSpPr>
            <a:spLocks noChangeShapeType="1"/>
          </p:cNvSpPr>
          <p:nvPr/>
        </p:nvSpPr>
        <p:spPr bwMode="auto">
          <a:xfrm rot="16200000" flipH="1">
            <a:off x="392112" y="3024188"/>
            <a:ext cx="28892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4" name="Oval 37"/>
          <p:cNvSpPr>
            <a:spLocks noChangeArrowheads="1"/>
          </p:cNvSpPr>
          <p:nvPr/>
        </p:nvSpPr>
        <p:spPr bwMode="auto">
          <a:xfrm rot="-5400000">
            <a:off x="457994" y="3496469"/>
            <a:ext cx="136525" cy="10636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45" name="Oval 38"/>
          <p:cNvSpPr>
            <a:spLocks noChangeArrowheads="1"/>
          </p:cNvSpPr>
          <p:nvPr/>
        </p:nvSpPr>
        <p:spPr bwMode="auto">
          <a:xfrm rot="-5400000">
            <a:off x="330200" y="3286126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46" name="Oval 39"/>
          <p:cNvSpPr>
            <a:spLocks noChangeArrowheads="1"/>
          </p:cNvSpPr>
          <p:nvPr/>
        </p:nvSpPr>
        <p:spPr bwMode="auto">
          <a:xfrm rot="-5400000">
            <a:off x="330200" y="3714751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47" name="Line 40"/>
          <p:cNvSpPr>
            <a:spLocks noChangeShapeType="1"/>
          </p:cNvSpPr>
          <p:nvPr/>
        </p:nvSpPr>
        <p:spPr bwMode="auto">
          <a:xfrm rot="16200000" flipH="1">
            <a:off x="407988" y="3416300"/>
            <a:ext cx="100012" cy="65088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8" name="Line 41"/>
          <p:cNvSpPr>
            <a:spLocks noChangeShapeType="1"/>
          </p:cNvSpPr>
          <p:nvPr/>
        </p:nvSpPr>
        <p:spPr bwMode="auto">
          <a:xfrm rot="-5400000">
            <a:off x="407194" y="3625056"/>
            <a:ext cx="101600" cy="65088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49" name="Line 42"/>
          <p:cNvSpPr>
            <a:spLocks noChangeShapeType="1"/>
          </p:cNvSpPr>
          <p:nvPr/>
        </p:nvSpPr>
        <p:spPr bwMode="auto">
          <a:xfrm rot="16200000" flipH="1">
            <a:off x="242094" y="3552032"/>
            <a:ext cx="287337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0" name="Line 43"/>
          <p:cNvSpPr>
            <a:spLocks noChangeShapeType="1"/>
          </p:cNvSpPr>
          <p:nvPr/>
        </p:nvSpPr>
        <p:spPr bwMode="auto">
          <a:xfrm rot="16200000" flipH="1">
            <a:off x="302418" y="3183732"/>
            <a:ext cx="17621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1" name="Line 44"/>
          <p:cNvSpPr>
            <a:spLocks noChangeShapeType="1"/>
          </p:cNvSpPr>
          <p:nvPr/>
        </p:nvSpPr>
        <p:spPr bwMode="auto">
          <a:xfrm rot="16200000" flipH="1">
            <a:off x="438150" y="3397251"/>
            <a:ext cx="17462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2" name="Line 45"/>
          <p:cNvSpPr>
            <a:spLocks noChangeShapeType="1"/>
          </p:cNvSpPr>
          <p:nvPr/>
        </p:nvSpPr>
        <p:spPr bwMode="auto">
          <a:xfrm rot="16200000" flipH="1">
            <a:off x="439737" y="3708401"/>
            <a:ext cx="17462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3" name="Oval 46"/>
          <p:cNvSpPr>
            <a:spLocks noChangeArrowheads="1"/>
          </p:cNvSpPr>
          <p:nvPr/>
        </p:nvSpPr>
        <p:spPr bwMode="auto">
          <a:xfrm rot="-5400000">
            <a:off x="457994" y="3812381"/>
            <a:ext cx="136525" cy="10636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54" name="Oval 47"/>
          <p:cNvSpPr>
            <a:spLocks noChangeArrowheads="1"/>
          </p:cNvSpPr>
          <p:nvPr/>
        </p:nvSpPr>
        <p:spPr bwMode="auto">
          <a:xfrm rot="-5400000">
            <a:off x="893763" y="2984500"/>
            <a:ext cx="133350" cy="10477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55" name="Oval 48"/>
          <p:cNvSpPr>
            <a:spLocks noChangeArrowheads="1"/>
          </p:cNvSpPr>
          <p:nvPr/>
        </p:nvSpPr>
        <p:spPr bwMode="auto">
          <a:xfrm rot="-5400000">
            <a:off x="765175" y="2770188"/>
            <a:ext cx="134938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56" name="Oval 49"/>
          <p:cNvSpPr>
            <a:spLocks noChangeArrowheads="1"/>
          </p:cNvSpPr>
          <p:nvPr/>
        </p:nvSpPr>
        <p:spPr bwMode="auto">
          <a:xfrm rot="-5400000">
            <a:off x="765175" y="3198813"/>
            <a:ext cx="134938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57" name="Line 50"/>
          <p:cNvSpPr>
            <a:spLocks noChangeShapeType="1"/>
          </p:cNvSpPr>
          <p:nvPr/>
        </p:nvSpPr>
        <p:spPr bwMode="auto">
          <a:xfrm rot="16200000" flipH="1">
            <a:off x="843757" y="2902744"/>
            <a:ext cx="100012" cy="635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8" name="Line 51"/>
          <p:cNvSpPr>
            <a:spLocks noChangeShapeType="1"/>
          </p:cNvSpPr>
          <p:nvPr/>
        </p:nvSpPr>
        <p:spPr bwMode="auto">
          <a:xfrm rot="-5400000">
            <a:off x="843757" y="3109119"/>
            <a:ext cx="100012" cy="635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59" name="Line 52"/>
          <p:cNvSpPr>
            <a:spLocks noChangeShapeType="1"/>
          </p:cNvSpPr>
          <p:nvPr/>
        </p:nvSpPr>
        <p:spPr bwMode="auto">
          <a:xfrm rot="16200000" flipH="1">
            <a:off x="678656" y="3036094"/>
            <a:ext cx="287338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0" name="Oval 53"/>
          <p:cNvSpPr>
            <a:spLocks noChangeArrowheads="1"/>
          </p:cNvSpPr>
          <p:nvPr/>
        </p:nvSpPr>
        <p:spPr bwMode="auto">
          <a:xfrm rot="-5400000">
            <a:off x="895350" y="3927475"/>
            <a:ext cx="136525" cy="10477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61" name="Oval 54"/>
          <p:cNvSpPr>
            <a:spLocks noChangeArrowheads="1"/>
          </p:cNvSpPr>
          <p:nvPr/>
        </p:nvSpPr>
        <p:spPr bwMode="auto">
          <a:xfrm rot="-5400000">
            <a:off x="764381" y="3604420"/>
            <a:ext cx="136525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62" name="Oval 55"/>
          <p:cNvSpPr>
            <a:spLocks noChangeArrowheads="1"/>
          </p:cNvSpPr>
          <p:nvPr/>
        </p:nvSpPr>
        <p:spPr bwMode="auto">
          <a:xfrm rot="-5400000">
            <a:off x="765175" y="3921126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63" name="Line 56"/>
          <p:cNvSpPr>
            <a:spLocks noChangeShapeType="1"/>
          </p:cNvSpPr>
          <p:nvPr/>
        </p:nvSpPr>
        <p:spPr bwMode="auto">
          <a:xfrm rot="16200000" flipH="1">
            <a:off x="814388" y="3763963"/>
            <a:ext cx="188912" cy="93662"/>
          </a:xfrm>
          <a:prstGeom prst="line">
            <a:avLst/>
          </a:prstGeom>
          <a:noFill/>
          <a:ln w="12700">
            <a:solidFill>
              <a:srgbClr val="57FF57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4" name="Line 57"/>
          <p:cNvSpPr>
            <a:spLocks noChangeShapeType="1"/>
          </p:cNvSpPr>
          <p:nvPr/>
        </p:nvSpPr>
        <p:spPr bwMode="auto">
          <a:xfrm rot="-5400000">
            <a:off x="813594" y="4106069"/>
            <a:ext cx="196850" cy="87312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5" name="Line 58"/>
          <p:cNvSpPr>
            <a:spLocks noChangeShapeType="1"/>
          </p:cNvSpPr>
          <p:nvPr/>
        </p:nvSpPr>
        <p:spPr bwMode="auto">
          <a:xfrm rot="16200000" flipH="1">
            <a:off x="740569" y="3815557"/>
            <a:ext cx="185737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6" name="Oval 59"/>
          <p:cNvSpPr>
            <a:spLocks noChangeArrowheads="1"/>
          </p:cNvSpPr>
          <p:nvPr/>
        </p:nvSpPr>
        <p:spPr bwMode="auto">
          <a:xfrm rot="-5400000">
            <a:off x="765175" y="4248151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67" name="Line 60"/>
          <p:cNvSpPr>
            <a:spLocks noChangeShapeType="1"/>
          </p:cNvSpPr>
          <p:nvPr/>
        </p:nvSpPr>
        <p:spPr bwMode="auto">
          <a:xfrm rot="16200000" flipH="1">
            <a:off x="741363" y="4141788"/>
            <a:ext cx="18415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68" name="Oval 61"/>
          <p:cNvSpPr>
            <a:spLocks noChangeArrowheads="1"/>
          </p:cNvSpPr>
          <p:nvPr/>
        </p:nvSpPr>
        <p:spPr bwMode="auto">
          <a:xfrm rot="-5400000">
            <a:off x="1339056" y="2769394"/>
            <a:ext cx="134938" cy="107950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69" name="Oval 62"/>
          <p:cNvSpPr>
            <a:spLocks noChangeArrowheads="1"/>
          </p:cNvSpPr>
          <p:nvPr/>
        </p:nvSpPr>
        <p:spPr bwMode="auto">
          <a:xfrm rot="-5400000">
            <a:off x="1339056" y="3198019"/>
            <a:ext cx="134938" cy="107950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70" name="Line 63"/>
          <p:cNvSpPr>
            <a:spLocks noChangeShapeType="1"/>
          </p:cNvSpPr>
          <p:nvPr/>
        </p:nvSpPr>
        <p:spPr bwMode="auto">
          <a:xfrm rot="16200000" flipH="1">
            <a:off x="1251744" y="3036094"/>
            <a:ext cx="287338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71" name="Oval 64"/>
          <p:cNvSpPr>
            <a:spLocks noChangeArrowheads="1"/>
          </p:cNvSpPr>
          <p:nvPr/>
        </p:nvSpPr>
        <p:spPr bwMode="auto">
          <a:xfrm rot="-5400000">
            <a:off x="1358900" y="3632201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72" name="Oval 65"/>
          <p:cNvSpPr>
            <a:spLocks noChangeArrowheads="1"/>
          </p:cNvSpPr>
          <p:nvPr/>
        </p:nvSpPr>
        <p:spPr bwMode="auto">
          <a:xfrm rot="-5400000">
            <a:off x="1358900" y="3949701"/>
            <a:ext cx="134937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73" name="Oval 66"/>
          <p:cNvSpPr>
            <a:spLocks noChangeArrowheads="1"/>
          </p:cNvSpPr>
          <p:nvPr/>
        </p:nvSpPr>
        <p:spPr bwMode="auto">
          <a:xfrm rot="-5400000">
            <a:off x="1489075" y="3954463"/>
            <a:ext cx="134938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74" name="Line 67"/>
          <p:cNvSpPr>
            <a:spLocks noChangeShapeType="1"/>
          </p:cNvSpPr>
          <p:nvPr/>
        </p:nvSpPr>
        <p:spPr bwMode="auto">
          <a:xfrm rot="16200000" flipH="1">
            <a:off x="1406525" y="3790950"/>
            <a:ext cx="188913" cy="93663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75" name="Line 68"/>
          <p:cNvSpPr>
            <a:spLocks noChangeShapeType="1"/>
          </p:cNvSpPr>
          <p:nvPr/>
        </p:nvSpPr>
        <p:spPr bwMode="auto">
          <a:xfrm rot="-5400000">
            <a:off x="1407319" y="4133057"/>
            <a:ext cx="196850" cy="87312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76" name="Line 69"/>
          <p:cNvSpPr>
            <a:spLocks noChangeShapeType="1"/>
          </p:cNvSpPr>
          <p:nvPr/>
        </p:nvSpPr>
        <p:spPr bwMode="auto">
          <a:xfrm rot="16200000" flipH="1">
            <a:off x="1334293" y="3844132"/>
            <a:ext cx="18256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77" name="Oval 70"/>
          <p:cNvSpPr>
            <a:spLocks noChangeArrowheads="1"/>
          </p:cNvSpPr>
          <p:nvPr/>
        </p:nvSpPr>
        <p:spPr bwMode="auto">
          <a:xfrm rot="-5400000">
            <a:off x="1358106" y="4277520"/>
            <a:ext cx="136525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78" name="Line 71"/>
          <p:cNvSpPr>
            <a:spLocks noChangeShapeType="1"/>
          </p:cNvSpPr>
          <p:nvPr/>
        </p:nvSpPr>
        <p:spPr bwMode="auto">
          <a:xfrm rot="16200000" flipH="1">
            <a:off x="1333500" y="4170363"/>
            <a:ext cx="18415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79" name="Oval 72"/>
          <p:cNvSpPr>
            <a:spLocks noChangeArrowheads="1"/>
          </p:cNvSpPr>
          <p:nvPr/>
        </p:nvSpPr>
        <p:spPr bwMode="auto">
          <a:xfrm rot="16200000" flipH="1">
            <a:off x="1212057" y="3950494"/>
            <a:ext cx="134937" cy="10477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0" name="Line 73"/>
          <p:cNvSpPr>
            <a:spLocks noChangeShapeType="1"/>
          </p:cNvSpPr>
          <p:nvPr/>
        </p:nvSpPr>
        <p:spPr bwMode="auto">
          <a:xfrm rot="-5400000" flipH="1" flipV="1">
            <a:off x="1239838" y="3786188"/>
            <a:ext cx="188912" cy="93662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81" name="Line 74"/>
          <p:cNvSpPr>
            <a:spLocks noChangeShapeType="1"/>
          </p:cNvSpPr>
          <p:nvPr/>
        </p:nvSpPr>
        <p:spPr bwMode="auto">
          <a:xfrm rot="16200000" flipV="1">
            <a:off x="1231901" y="4129087"/>
            <a:ext cx="196850" cy="85725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82" name="Freeform 75"/>
          <p:cNvSpPr>
            <a:spLocks/>
          </p:cNvSpPr>
          <p:nvPr/>
        </p:nvSpPr>
        <p:spPr bwMode="auto">
          <a:xfrm rot="16200000" flipH="1">
            <a:off x="646907" y="2786856"/>
            <a:ext cx="63500" cy="446087"/>
          </a:xfrm>
          <a:custGeom>
            <a:avLst/>
            <a:gdLst>
              <a:gd name="T0" fmla="*/ 2147483647 w 88"/>
              <a:gd name="T1" fmla="*/ 0 h 801"/>
              <a:gd name="T2" fmla="*/ 2147483647 w 88"/>
              <a:gd name="T3" fmla="*/ 2147483647 h 801"/>
              <a:gd name="T4" fmla="*/ 2147483647 w 88"/>
              <a:gd name="T5" fmla="*/ 2147483647 h 801"/>
              <a:gd name="T6" fmla="*/ 2147483647 w 88"/>
              <a:gd name="T7" fmla="*/ 2147483647 h 801"/>
              <a:gd name="T8" fmla="*/ 2147483647 w 88"/>
              <a:gd name="T9" fmla="*/ 2147483647 h 801"/>
              <a:gd name="T10" fmla="*/ 0 w 88"/>
              <a:gd name="T11" fmla="*/ 2147483647 h 801"/>
              <a:gd name="T12" fmla="*/ 0 w 88"/>
              <a:gd name="T13" fmla="*/ 2147483647 h 801"/>
              <a:gd name="T14" fmla="*/ 2147483647 w 88"/>
              <a:gd name="T15" fmla="*/ 2147483647 h 801"/>
              <a:gd name="T16" fmla="*/ 2147483647 w 88"/>
              <a:gd name="T17" fmla="*/ 2147483647 h 801"/>
              <a:gd name="T18" fmla="*/ 2147483647 w 88"/>
              <a:gd name="T19" fmla="*/ 2147483647 h 801"/>
              <a:gd name="T20" fmla="*/ 2147483647 w 88"/>
              <a:gd name="T21" fmla="*/ 2147483647 h 801"/>
              <a:gd name="T22" fmla="*/ 2147483647 w 88"/>
              <a:gd name="T23" fmla="*/ 2147483647 h 801"/>
              <a:gd name="T24" fmla="*/ 2147483647 w 88"/>
              <a:gd name="T25" fmla="*/ 2147483647 h 801"/>
              <a:gd name="T26" fmla="*/ 2147483647 w 88"/>
              <a:gd name="T27" fmla="*/ 2147483647 h 801"/>
              <a:gd name="T28" fmla="*/ 2147483647 w 88"/>
              <a:gd name="T29" fmla="*/ 2147483647 h 801"/>
              <a:gd name="T30" fmla="*/ 2147483647 w 88"/>
              <a:gd name="T31" fmla="*/ 2147483647 h 801"/>
              <a:gd name="T32" fmla="*/ 2147483647 w 88"/>
              <a:gd name="T33" fmla="*/ 2147483647 h 801"/>
              <a:gd name="T34" fmla="*/ 2147483647 w 88"/>
              <a:gd name="T35" fmla="*/ 2147483647 h 801"/>
              <a:gd name="T36" fmla="*/ 2147483647 w 88"/>
              <a:gd name="T37" fmla="*/ 2147483647 h 801"/>
              <a:gd name="T38" fmla="*/ 2147483647 w 88"/>
              <a:gd name="T39" fmla="*/ 2147483647 h 801"/>
              <a:gd name="T40" fmla="*/ 2147483647 w 88"/>
              <a:gd name="T41" fmla="*/ 2147483647 h 801"/>
              <a:gd name="T42" fmla="*/ 2147483647 w 88"/>
              <a:gd name="T43" fmla="*/ 2147483647 h 801"/>
              <a:gd name="T44" fmla="*/ 2147483647 w 88"/>
              <a:gd name="T45" fmla="*/ 2147483647 h 801"/>
              <a:gd name="T46" fmla="*/ 2147483647 w 88"/>
              <a:gd name="T47" fmla="*/ 2147483647 h 801"/>
              <a:gd name="T48" fmla="*/ 2147483647 w 88"/>
              <a:gd name="T49" fmla="*/ 2147483647 h 801"/>
              <a:gd name="T50" fmla="*/ 2147483647 w 88"/>
              <a:gd name="T51" fmla="*/ 2147483647 h 801"/>
              <a:gd name="T52" fmla="*/ 2147483647 w 88"/>
              <a:gd name="T53" fmla="*/ 2147483647 h 801"/>
              <a:gd name="T54" fmla="*/ 2147483647 w 88"/>
              <a:gd name="T55" fmla="*/ 2147483647 h 801"/>
              <a:gd name="T56" fmla="*/ 2147483647 w 88"/>
              <a:gd name="T57" fmla="*/ 2147483647 h 801"/>
              <a:gd name="T58" fmla="*/ 2147483647 w 88"/>
              <a:gd name="T59" fmla="*/ 2147483647 h 80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88"/>
              <a:gd name="T91" fmla="*/ 0 h 801"/>
              <a:gd name="T92" fmla="*/ 88 w 88"/>
              <a:gd name="T93" fmla="*/ 801 h 801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88" h="801">
                <a:moveTo>
                  <a:pt x="71" y="0"/>
                </a:moveTo>
                <a:lnTo>
                  <a:pt x="42" y="39"/>
                </a:lnTo>
                <a:lnTo>
                  <a:pt x="20" y="82"/>
                </a:lnTo>
                <a:lnTo>
                  <a:pt x="10" y="104"/>
                </a:lnTo>
                <a:lnTo>
                  <a:pt x="4" y="129"/>
                </a:lnTo>
                <a:lnTo>
                  <a:pt x="0" y="155"/>
                </a:lnTo>
                <a:lnTo>
                  <a:pt x="0" y="183"/>
                </a:lnTo>
                <a:lnTo>
                  <a:pt x="4" y="214"/>
                </a:lnTo>
                <a:lnTo>
                  <a:pt x="14" y="251"/>
                </a:lnTo>
                <a:lnTo>
                  <a:pt x="28" y="287"/>
                </a:lnTo>
                <a:lnTo>
                  <a:pt x="44" y="327"/>
                </a:lnTo>
                <a:lnTo>
                  <a:pt x="59" y="369"/>
                </a:lnTo>
                <a:lnTo>
                  <a:pt x="73" y="406"/>
                </a:lnTo>
                <a:lnTo>
                  <a:pt x="83" y="445"/>
                </a:lnTo>
                <a:lnTo>
                  <a:pt x="87" y="479"/>
                </a:lnTo>
                <a:lnTo>
                  <a:pt x="85" y="513"/>
                </a:lnTo>
                <a:lnTo>
                  <a:pt x="79" y="544"/>
                </a:lnTo>
                <a:lnTo>
                  <a:pt x="67" y="575"/>
                </a:lnTo>
                <a:lnTo>
                  <a:pt x="54" y="606"/>
                </a:lnTo>
                <a:lnTo>
                  <a:pt x="40" y="634"/>
                </a:lnTo>
                <a:lnTo>
                  <a:pt x="28" y="659"/>
                </a:lnTo>
                <a:lnTo>
                  <a:pt x="20" y="682"/>
                </a:lnTo>
                <a:lnTo>
                  <a:pt x="16" y="704"/>
                </a:lnTo>
                <a:lnTo>
                  <a:pt x="16" y="721"/>
                </a:lnTo>
                <a:lnTo>
                  <a:pt x="22" y="738"/>
                </a:lnTo>
                <a:lnTo>
                  <a:pt x="30" y="755"/>
                </a:lnTo>
                <a:lnTo>
                  <a:pt x="38" y="766"/>
                </a:lnTo>
                <a:lnTo>
                  <a:pt x="59" y="789"/>
                </a:lnTo>
                <a:lnTo>
                  <a:pt x="67" y="794"/>
                </a:lnTo>
                <a:lnTo>
                  <a:pt x="71" y="800"/>
                </a:lnTo>
              </a:path>
            </a:pathLst>
          </a:custGeom>
          <a:noFill/>
          <a:ln w="12700" cap="rnd">
            <a:solidFill>
              <a:srgbClr val="FF0000"/>
            </a:solidFill>
            <a:prstDash val="dash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3" name="Freeform 76"/>
          <p:cNvSpPr>
            <a:spLocks/>
          </p:cNvSpPr>
          <p:nvPr/>
        </p:nvSpPr>
        <p:spPr bwMode="auto">
          <a:xfrm rot="16200000" flipH="1">
            <a:off x="666750" y="3151188"/>
            <a:ext cx="31750" cy="215900"/>
          </a:xfrm>
          <a:custGeom>
            <a:avLst/>
            <a:gdLst>
              <a:gd name="T0" fmla="*/ 2147483647 w 44"/>
              <a:gd name="T1" fmla="*/ 0 h 386"/>
              <a:gd name="T2" fmla="*/ 2147483647 w 44"/>
              <a:gd name="T3" fmla="*/ 2147483647 h 386"/>
              <a:gd name="T4" fmla="*/ 2147483647 w 44"/>
              <a:gd name="T5" fmla="*/ 2147483647 h 386"/>
              <a:gd name="T6" fmla="*/ 2147483647 w 44"/>
              <a:gd name="T7" fmla="*/ 2147483647 h 386"/>
              <a:gd name="T8" fmla="*/ 0 w 44"/>
              <a:gd name="T9" fmla="*/ 2147483647 h 386"/>
              <a:gd name="T10" fmla="*/ 2147483647 w 44"/>
              <a:gd name="T11" fmla="*/ 2147483647 h 386"/>
              <a:gd name="T12" fmla="*/ 2147483647 w 44"/>
              <a:gd name="T13" fmla="*/ 2147483647 h 386"/>
              <a:gd name="T14" fmla="*/ 2147483647 w 44"/>
              <a:gd name="T15" fmla="*/ 2147483647 h 386"/>
              <a:gd name="T16" fmla="*/ 2147483647 w 44"/>
              <a:gd name="T17" fmla="*/ 2147483647 h 386"/>
              <a:gd name="T18" fmla="*/ 2147483647 w 44"/>
              <a:gd name="T19" fmla="*/ 2147483647 h 386"/>
              <a:gd name="T20" fmla="*/ 2147483647 w 44"/>
              <a:gd name="T21" fmla="*/ 2147483647 h 386"/>
              <a:gd name="T22" fmla="*/ 2147483647 w 44"/>
              <a:gd name="T23" fmla="*/ 2147483647 h 386"/>
              <a:gd name="T24" fmla="*/ 2147483647 w 44"/>
              <a:gd name="T25" fmla="*/ 2147483647 h 386"/>
              <a:gd name="T26" fmla="*/ 2147483647 w 44"/>
              <a:gd name="T27" fmla="*/ 2147483647 h 386"/>
              <a:gd name="T28" fmla="*/ 2147483647 w 44"/>
              <a:gd name="T29" fmla="*/ 2147483647 h 386"/>
              <a:gd name="T30" fmla="*/ 2147483647 w 44"/>
              <a:gd name="T31" fmla="*/ 2147483647 h 386"/>
              <a:gd name="T32" fmla="*/ 2147483647 w 44"/>
              <a:gd name="T33" fmla="*/ 2147483647 h 386"/>
              <a:gd name="T34" fmla="*/ 2147483647 w 44"/>
              <a:gd name="T35" fmla="*/ 2147483647 h 386"/>
              <a:gd name="T36" fmla="*/ 2147483647 w 44"/>
              <a:gd name="T37" fmla="*/ 2147483647 h 386"/>
              <a:gd name="T38" fmla="*/ 2147483647 w 44"/>
              <a:gd name="T39" fmla="*/ 2147483647 h 386"/>
              <a:gd name="T40" fmla="*/ 2147483647 w 44"/>
              <a:gd name="T41" fmla="*/ 2147483647 h 386"/>
              <a:gd name="T42" fmla="*/ 2147483647 w 44"/>
              <a:gd name="T43" fmla="*/ 2147483647 h 38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4"/>
              <a:gd name="T67" fmla="*/ 0 h 386"/>
              <a:gd name="T68" fmla="*/ 44 w 44"/>
              <a:gd name="T69" fmla="*/ 386 h 38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4" h="386">
                <a:moveTo>
                  <a:pt x="36" y="0"/>
                </a:moveTo>
                <a:lnTo>
                  <a:pt x="20" y="20"/>
                </a:lnTo>
                <a:lnTo>
                  <a:pt x="10" y="40"/>
                </a:lnTo>
                <a:lnTo>
                  <a:pt x="3" y="63"/>
                </a:lnTo>
                <a:lnTo>
                  <a:pt x="0" y="88"/>
                </a:lnTo>
                <a:lnTo>
                  <a:pt x="3" y="103"/>
                </a:lnTo>
                <a:lnTo>
                  <a:pt x="8" y="120"/>
                </a:lnTo>
                <a:lnTo>
                  <a:pt x="20" y="160"/>
                </a:lnTo>
                <a:lnTo>
                  <a:pt x="36" y="198"/>
                </a:lnTo>
                <a:lnTo>
                  <a:pt x="41" y="215"/>
                </a:lnTo>
                <a:lnTo>
                  <a:pt x="43" y="230"/>
                </a:lnTo>
                <a:lnTo>
                  <a:pt x="43" y="245"/>
                </a:lnTo>
                <a:lnTo>
                  <a:pt x="38" y="263"/>
                </a:lnTo>
                <a:lnTo>
                  <a:pt x="28" y="290"/>
                </a:lnTo>
                <a:lnTo>
                  <a:pt x="15" y="315"/>
                </a:lnTo>
                <a:lnTo>
                  <a:pt x="10" y="328"/>
                </a:lnTo>
                <a:lnTo>
                  <a:pt x="8" y="338"/>
                </a:lnTo>
                <a:lnTo>
                  <a:pt x="8" y="348"/>
                </a:lnTo>
                <a:lnTo>
                  <a:pt x="10" y="355"/>
                </a:lnTo>
                <a:lnTo>
                  <a:pt x="18" y="370"/>
                </a:lnTo>
                <a:lnTo>
                  <a:pt x="28" y="380"/>
                </a:lnTo>
                <a:lnTo>
                  <a:pt x="36" y="385"/>
                </a:lnTo>
              </a:path>
            </a:pathLst>
          </a:custGeom>
          <a:noFill/>
          <a:ln w="12700" cap="rnd">
            <a:solidFill>
              <a:srgbClr val="FF0000"/>
            </a:solidFill>
            <a:prstDash val="dash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4" name="Freeform 77"/>
          <p:cNvSpPr>
            <a:spLocks/>
          </p:cNvSpPr>
          <p:nvPr/>
        </p:nvSpPr>
        <p:spPr bwMode="auto">
          <a:xfrm rot="16200000" flipH="1">
            <a:off x="355600" y="3492500"/>
            <a:ext cx="644525" cy="244475"/>
          </a:xfrm>
          <a:custGeom>
            <a:avLst/>
            <a:gdLst>
              <a:gd name="T0" fmla="*/ 0 w 905"/>
              <a:gd name="T1" fmla="*/ 0 h 435"/>
              <a:gd name="T2" fmla="*/ 2147483647 w 905"/>
              <a:gd name="T3" fmla="*/ 2147483647 h 435"/>
              <a:gd name="T4" fmla="*/ 2147483647 w 905"/>
              <a:gd name="T5" fmla="*/ 2147483647 h 435"/>
              <a:gd name="T6" fmla="*/ 2147483647 w 905"/>
              <a:gd name="T7" fmla="*/ 2147483647 h 435"/>
              <a:gd name="T8" fmla="*/ 2147483647 w 905"/>
              <a:gd name="T9" fmla="*/ 2147483647 h 435"/>
              <a:gd name="T10" fmla="*/ 2147483647 w 905"/>
              <a:gd name="T11" fmla="*/ 2147483647 h 435"/>
              <a:gd name="T12" fmla="*/ 2147483647 w 905"/>
              <a:gd name="T13" fmla="*/ 2147483647 h 435"/>
              <a:gd name="T14" fmla="*/ 2147483647 w 905"/>
              <a:gd name="T15" fmla="*/ 2147483647 h 435"/>
              <a:gd name="T16" fmla="*/ 2147483647 w 905"/>
              <a:gd name="T17" fmla="*/ 2147483647 h 435"/>
              <a:gd name="T18" fmla="*/ 2147483647 w 905"/>
              <a:gd name="T19" fmla="*/ 2147483647 h 435"/>
              <a:gd name="T20" fmla="*/ 2147483647 w 905"/>
              <a:gd name="T21" fmla="*/ 2147483647 h 435"/>
              <a:gd name="T22" fmla="*/ 2147483647 w 905"/>
              <a:gd name="T23" fmla="*/ 2147483647 h 435"/>
              <a:gd name="T24" fmla="*/ 2147483647 w 905"/>
              <a:gd name="T25" fmla="*/ 2147483647 h 435"/>
              <a:gd name="T26" fmla="*/ 2147483647 w 905"/>
              <a:gd name="T27" fmla="*/ 2147483647 h 435"/>
              <a:gd name="T28" fmla="*/ 2147483647 w 905"/>
              <a:gd name="T29" fmla="*/ 2147483647 h 435"/>
              <a:gd name="T30" fmla="*/ 2147483647 w 905"/>
              <a:gd name="T31" fmla="*/ 2147483647 h 435"/>
              <a:gd name="T32" fmla="*/ 2147483647 w 905"/>
              <a:gd name="T33" fmla="*/ 2147483647 h 435"/>
              <a:gd name="T34" fmla="*/ 2147483647 w 905"/>
              <a:gd name="T35" fmla="*/ 2147483647 h 435"/>
              <a:gd name="T36" fmla="*/ 2147483647 w 905"/>
              <a:gd name="T37" fmla="*/ 2147483647 h 435"/>
              <a:gd name="T38" fmla="*/ 2147483647 w 905"/>
              <a:gd name="T39" fmla="*/ 2147483647 h 435"/>
              <a:gd name="T40" fmla="*/ 2147483647 w 905"/>
              <a:gd name="T41" fmla="*/ 2147483647 h 435"/>
              <a:gd name="T42" fmla="*/ 2147483647 w 905"/>
              <a:gd name="T43" fmla="*/ 2147483647 h 435"/>
              <a:gd name="T44" fmla="*/ 2147483647 w 905"/>
              <a:gd name="T45" fmla="*/ 2147483647 h 435"/>
              <a:gd name="T46" fmla="*/ 2147483647 w 905"/>
              <a:gd name="T47" fmla="*/ 2147483647 h 435"/>
              <a:gd name="T48" fmla="*/ 2147483647 w 905"/>
              <a:gd name="T49" fmla="*/ 2147483647 h 435"/>
              <a:gd name="T50" fmla="*/ 2147483647 w 905"/>
              <a:gd name="T51" fmla="*/ 2147483647 h 435"/>
              <a:gd name="T52" fmla="*/ 2147483647 w 905"/>
              <a:gd name="T53" fmla="*/ 2147483647 h 43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05"/>
              <a:gd name="T82" fmla="*/ 0 h 435"/>
              <a:gd name="T83" fmla="*/ 905 w 905"/>
              <a:gd name="T84" fmla="*/ 435 h 43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05" h="435">
                <a:moveTo>
                  <a:pt x="0" y="0"/>
                </a:moveTo>
                <a:lnTo>
                  <a:pt x="33" y="61"/>
                </a:lnTo>
                <a:lnTo>
                  <a:pt x="69" y="116"/>
                </a:lnTo>
                <a:lnTo>
                  <a:pt x="89" y="141"/>
                </a:lnTo>
                <a:lnTo>
                  <a:pt x="114" y="164"/>
                </a:lnTo>
                <a:lnTo>
                  <a:pt x="138" y="184"/>
                </a:lnTo>
                <a:lnTo>
                  <a:pt x="167" y="202"/>
                </a:lnTo>
                <a:lnTo>
                  <a:pt x="199" y="214"/>
                </a:lnTo>
                <a:lnTo>
                  <a:pt x="240" y="220"/>
                </a:lnTo>
                <a:lnTo>
                  <a:pt x="281" y="222"/>
                </a:lnTo>
                <a:lnTo>
                  <a:pt x="322" y="222"/>
                </a:lnTo>
                <a:lnTo>
                  <a:pt x="366" y="222"/>
                </a:lnTo>
                <a:lnTo>
                  <a:pt x="411" y="225"/>
                </a:lnTo>
                <a:lnTo>
                  <a:pt x="460" y="230"/>
                </a:lnTo>
                <a:lnTo>
                  <a:pt x="505" y="242"/>
                </a:lnTo>
                <a:lnTo>
                  <a:pt x="529" y="250"/>
                </a:lnTo>
                <a:lnTo>
                  <a:pt x="558" y="260"/>
                </a:lnTo>
                <a:lnTo>
                  <a:pt x="623" y="285"/>
                </a:lnTo>
                <a:lnTo>
                  <a:pt x="692" y="315"/>
                </a:lnTo>
                <a:lnTo>
                  <a:pt x="761" y="346"/>
                </a:lnTo>
                <a:lnTo>
                  <a:pt x="822" y="376"/>
                </a:lnTo>
                <a:lnTo>
                  <a:pt x="847" y="391"/>
                </a:lnTo>
                <a:lnTo>
                  <a:pt x="867" y="404"/>
                </a:lnTo>
                <a:lnTo>
                  <a:pt x="887" y="414"/>
                </a:lnTo>
                <a:lnTo>
                  <a:pt x="900" y="424"/>
                </a:lnTo>
                <a:lnTo>
                  <a:pt x="904" y="429"/>
                </a:lnTo>
                <a:lnTo>
                  <a:pt x="904" y="434"/>
                </a:lnTo>
              </a:path>
            </a:pathLst>
          </a:custGeom>
          <a:noFill/>
          <a:ln w="12700" cap="rnd">
            <a:solidFill>
              <a:srgbClr val="FF0000"/>
            </a:solidFill>
            <a:prstDash val="dash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5" name="Freeform 78"/>
          <p:cNvSpPr>
            <a:spLocks/>
          </p:cNvSpPr>
          <p:nvPr/>
        </p:nvSpPr>
        <p:spPr bwMode="auto">
          <a:xfrm rot="16200000" flipH="1">
            <a:off x="490538" y="3984625"/>
            <a:ext cx="384175" cy="206375"/>
          </a:xfrm>
          <a:custGeom>
            <a:avLst/>
            <a:gdLst>
              <a:gd name="T0" fmla="*/ 0 w 539"/>
              <a:gd name="T1" fmla="*/ 0 h 371"/>
              <a:gd name="T2" fmla="*/ 2147483647 w 539"/>
              <a:gd name="T3" fmla="*/ 2147483647 h 371"/>
              <a:gd name="T4" fmla="*/ 2147483647 w 539"/>
              <a:gd name="T5" fmla="*/ 2147483647 h 371"/>
              <a:gd name="T6" fmla="*/ 2147483647 w 539"/>
              <a:gd name="T7" fmla="*/ 2147483647 h 371"/>
              <a:gd name="T8" fmla="*/ 2147483647 w 539"/>
              <a:gd name="T9" fmla="*/ 2147483647 h 371"/>
              <a:gd name="T10" fmla="*/ 2147483647 w 539"/>
              <a:gd name="T11" fmla="*/ 2147483647 h 371"/>
              <a:gd name="T12" fmla="*/ 2147483647 w 539"/>
              <a:gd name="T13" fmla="*/ 2147483647 h 371"/>
              <a:gd name="T14" fmla="*/ 2147483647 w 539"/>
              <a:gd name="T15" fmla="*/ 2147483647 h 371"/>
              <a:gd name="T16" fmla="*/ 2147483647 w 539"/>
              <a:gd name="T17" fmla="*/ 2147483647 h 371"/>
              <a:gd name="T18" fmla="*/ 2147483647 w 539"/>
              <a:gd name="T19" fmla="*/ 2147483647 h 371"/>
              <a:gd name="T20" fmla="*/ 2147483647 w 539"/>
              <a:gd name="T21" fmla="*/ 2147483647 h 371"/>
              <a:gd name="T22" fmla="*/ 2147483647 w 539"/>
              <a:gd name="T23" fmla="*/ 2147483647 h 371"/>
              <a:gd name="T24" fmla="*/ 2147483647 w 539"/>
              <a:gd name="T25" fmla="*/ 2147483647 h 371"/>
              <a:gd name="T26" fmla="*/ 2147483647 w 539"/>
              <a:gd name="T27" fmla="*/ 2147483647 h 371"/>
              <a:gd name="T28" fmla="*/ 2147483647 w 539"/>
              <a:gd name="T29" fmla="*/ 2147483647 h 371"/>
              <a:gd name="T30" fmla="*/ 2147483647 w 539"/>
              <a:gd name="T31" fmla="*/ 2147483647 h 371"/>
              <a:gd name="T32" fmla="*/ 2147483647 w 539"/>
              <a:gd name="T33" fmla="*/ 2147483647 h 371"/>
              <a:gd name="T34" fmla="*/ 2147483647 w 539"/>
              <a:gd name="T35" fmla="*/ 2147483647 h 371"/>
              <a:gd name="T36" fmla="*/ 2147483647 w 539"/>
              <a:gd name="T37" fmla="*/ 2147483647 h 371"/>
              <a:gd name="T38" fmla="*/ 2147483647 w 539"/>
              <a:gd name="T39" fmla="*/ 2147483647 h 37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39"/>
              <a:gd name="T61" fmla="*/ 0 h 371"/>
              <a:gd name="T62" fmla="*/ 539 w 539"/>
              <a:gd name="T63" fmla="*/ 371 h 37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39" h="371">
                <a:moveTo>
                  <a:pt x="0" y="0"/>
                </a:moveTo>
                <a:lnTo>
                  <a:pt x="15" y="44"/>
                </a:lnTo>
                <a:lnTo>
                  <a:pt x="34" y="89"/>
                </a:lnTo>
                <a:lnTo>
                  <a:pt x="58" y="124"/>
                </a:lnTo>
                <a:lnTo>
                  <a:pt x="77" y="141"/>
                </a:lnTo>
                <a:lnTo>
                  <a:pt x="96" y="154"/>
                </a:lnTo>
                <a:lnTo>
                  <a:pt x="120" y="161"/>
                </a:lnTo>
                <a:lnTo>
                  <a:pt x="149" y="166"/>
                </a:lnTo>
                <a:lnTo>
                  <a:pt x="183" y="166"/>
                </a:lnTo>
                <a:lnTo>
                  <a:pt x="216" y="166"/>
                </a:lnTo>
                <a:lnTo>
                  <a:pt x="250" y="166"/>
                </a:lnTo>
                <a:lnTo>
                  <a:pt x="284" y="169"/>
                </a:lnTo>
                <a:lnTo>
                  <a:pt x="317" y="176"/>
                </a:lnTo>
                <a:lnTo>
                  <a:pt x="346" y="186"/>
                </a:lnTo>
                <a:lnTo>
                  <a:pt x="375" y="201"/>
                </a:lnTo>
                <a:lnTo>
                  <a:pt x="399" y="218"/>
                </a:lnTo>
                <a:lnTo>
                  <a:pt x="423" y="241"/>
                </a:lnTo>
                <a:lnTo>
                  <a:pt x="447" y="263"/>
                </a:lnTo>
                <a:lnTo>
                  <a:pt x="490" y="315"/>
                </a:lnTo>
                <a:lnTo>
                  <a:pt x="538" y="370"/>
                </a:lnTo>
              </a:path>
            </a:pathLst>
          </a:custGeom>
          <a:noFill/>
          <a:ln w="12700" cap="rnd">
            <a:solidFill>
              <a:srgbClr val="FF0000"/>
            </a:solidFill>
            <a:prstDash val="dash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6" name="Freeform 79"/>
          <p:cNvSpPr>
            <a:spLocks/>
          </p:cNvSpPr>
          <p:nvPr/>
        </p:nvSpPr>
        <p:spPr bwMode="auto">
          <a:xfrm rot="16200000" flipH="1">
            <a:off x="469107" y="3323431"/>
            <a:ext cx="298450" cy="334963"/>
          </a:xfrm>
          <a:custGeom>
            <a:avLst/>
            <a:gdLst>
              <a:gd name="T0" fmla="*/ 0 w 419"/>
              <a:gd name="T1" fmla="*/ 0 h 602"/>
              <a:gd name="T2" fmla="*/ 2147483647 w 419"/>
              <a:gd name="T3" fmla="*/ 2147483647 h 602"/>
              <a:gd name="T4" fmla="*/ 2147483647 w 419"/>
              <a:gd name="T5" fmla="*/ 2147483647 h 602"/>
              <a:gd name="T6" fmla="*/ 2147483647 w 419"/>
              <a:gd name="T7" fmla="*/ 2147483647 h 602"/>
              <a:gd name="T8" fmla="*/ 2147483647 w 419"/>
              <a:gd name="T9" fmla="*/ 2147483647 h 602"/>
              <a:gd name="T10" fmla="*/ 2147483647 w 419"/>
              <a:gd name="T11" fmla="*/ 2147483647 h 602"/>
              <a:gd name="T12" fmla="*/ 2147483647 w 419"/>
              <a:gd name="T13" fmla="*/ 2147483647 h 602"/>
              <a:gd name="T14" fmla="*/ 2147483647 w 419"/>
              <a:gd name="T15" fmla="*/ 2147483647 h 602"/>
              <a:gd name="T16" fmla="*/ 2147483647 w 419"/>
              <a:gd name="T17" fmla="*/ 2147483647 h 602"/>
              <a:gd name="T18" fmla="*/ 2147483647 w 419"/>
              <a:gd name="T19" fmla="*/ 2147483647 h 602"/>
              <a:gd name="T20" fmla="*/ 2147483647 w 419"/>
              <a:gd name="T21" fmla="*/ 2147483647 h 602"/>
              <a:gd name="T22" fmla="*/ 2147483647 w 419"/>
              <a:gd name="T23" fmla="*/ 2147483647 h 602"/>
              <a:gd name="T24" fmla="*/ 2147483647 w 419"/>
              <a:gd name="T25" fmla="*/ 2147483647 h 602"/>
              <a:gd name="T26" fmla="*/ 2147483647 w 419"/>
              <a:gd name="T27" fmla="*/ 2147483647 h 602"/>
              <a:gd name="T28" fmla="*/ 2147483647 w 419"/>
              <a:gd name="T29" fmla="*/ 2147483647 h 602"/>
              <a:gd name="T30" fmla="*/ 2147483647 w 419"/>
              <a:gd name="T31" fmla="*/ 2147483647 h 602"/>
              <a:gd name="T32" fmla="*/ 2147483647 w 419"/>
              <a:gd name="T33" fmla="*/ 2147483647 h 602"/>
              <a:gd name="T34" fmla="*/ 2147483647 w 419"/>
              <a:gd name="T35" fmla="*/ 2147483647 h 602"/>
              <a:gd name="T36" fmla="*/ 2147483647 w 419"/>
              <a:gd name="T37" fmla="*/ 2147483647 h 602"/>
              <a:gd name="T38" fmla="*/ 2147483647 w 419"/>
              <a:gd name="T39" fmla="*/ 2147483647 h 60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19"/>
              <a:gd name="T61" fmla="*/ 0 h 602"/>
              <a:gd name="T62" fmla="*/ 419 w 419"/>
              <a:gd name="T63" fmla="*/ 602 h 60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19" h="602">
                <a:moveTo>
                  <a:pt x="0" y="0"/>
                </a:moveTo>
                <a:lnTo>
                  <a:pt x="7" y="57"/>
                </a:lnTo>
                <a:lnTo>
                  <a:pt x="17" y="114"/>
                </a:lnTo>
                <a:lnTo>
                  <a:pt x="37" y="166"/>
                </a:lnTo>
                <a:lnTo>
                  <a:pt x="48" y="191"/>
                </a:lnTo>
                <a:lnTo>
                  <a:pt x="64" y="216"/>
                </a:lnTo>
                <a:lnTo>
                  <a:pt x="85" y="238"/>
                </a:lnTo>
                <a:lnTo>
                  <a:pt x="112" y="258"/>
                </a:lnTo>
                <a:lnTo>
                  <a:pt x="142" y="278"/>
                </a:lnTo>
                <a:lnTo>
                  <a:pt x="172" y="295"/>
                </a:lnTo>
                <a:lnTo>
                  <a:pt x="236" y="333"/>
                </a:lnTo>
                <a:lnTo>
                  <a:pt x="266" y="353"/>
                </a:lnTo>
                <a:lnTo>
                  <a:pt x="290" y="375"/>
                </a:lnTo>
                <a:lnTo>
                  <a:pt x="310" y="402"/>
                </a:lnTo>
                <a:lnTo>
                  <a:pt x="330" y="432"/>
                </a:lnTo>
                <a:lnTo>
                  <a:pt x="367" y="499"/>
                </a:lnTo>
                <a:lnTo>
                  <a:pt x="384" y="531"/>
                </a:lnTo>
                <a:lnTo>
                  <a:pt x="398" y="561"/>
                </a:lnTo>
                <a:lnTo>
                  <a:pt x="408" y="584"/>
                </a:lnTo>
                <a:lnTo>
                  <a:pt x="418" y="601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7" name="Line 80"/>
          <p:cNvSpPr>
            <a:spLocks noChangeShapeType="1"/>
          </p:cNvSpPr>
          <p:nvPr/>
        </p:nvSpPr>
        <p:spPr bwMode="auto">
          <a:xfrm rot="16200000" flipH="1">
            <a:off x="685007" y="2705893"/>
            <a:ext cx="0" cy="201613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88" name="Freeform 81"/>
          <p:cNvSpPr>
            <a:spLocks/>
          </p:cNvSpPr>
          <p:nvPr/>
        </p:nvSpPr>
        <p:spPr bwMode="auto">
          <a:xfrm rot="16200000" flipH="1">
            <a:off x="1096963" y="3008313"/>
            <a:ext cx="41275" cy="460375"/>
          </a:xfrm>
          <a:custGeom>
            <a:avLst/>
            <a:gdLst>
              <a:gd name="T0" fmla="*/ 2147483647 w 58"/>
              <a:gd name="T1" fmla="*/ 0 h 825"/>
              <a:gd name="T2" fmla="*/ 2147483647 w 58"/>
              <a:gd name="T3" fmla="*/ 2147483647 h 825"/>
              <a:gd name="T4" fmla="*/ 2147483647 w 58"/>
              <a:gd name="T5" fmla="*/ 2147483647 h 825"/>
              <a:gd name="T6" fmla="*/ 2147483647 w 58"/>
              <a:gd name="T7" fmla="*/ 2147483647 h 825"/>
              <a:gd name="T8" fmla="*/ 0 w 58"/>
              <a:gd name="T9" fmla="*/ 2147483647 h 825"/>
              <a:gd name="T10" fmla="*/ 2147483647 w 58"/>
              <a:gd name="T11" fmla="*/ 2147483647 h 825"/>
              <a:gd name="T12" fmla="*/ 2147483647 w 58"/>
              <a:gd name="T13" fmla="*/ 2147483647 h 825"/>
              <a:gd name="T14" fmla="*/ 2147483647 w 58"/>
              <a:gd name="T15" fmla="*/ 2147483647 h 825"/>
              <a:gd name="T16" fmla="*/ 2147483647 w 58"/>
              <a:gd name="T17" fmla="*/ 2147483647 h 825"/>
              <a:gd name="T18" fmla="*/ 2147483647 w 58"/>
              <a:gd name="T19" fmla="*/ 2147483647 h 825"/>
              <a:gd name="T20" fmla="*/ 2147483647 w 58"/>
              <a:gd name="T21" fmla="*/ 2147483647 h 825"/>
              <a:gd name="T22" fmla="*/ 2147483647 w 58"/>
              <a:gd name="T23" fmla="*/ 2147483647 h 825"/>
              <a:gd name="T24" fmla="*/ 2147483647 w 58"/>
              <a:gd name="T25" fmla="*/ 2147483647 h 825"/>
              <a:gd name="T26" fmla="*/ 2147483647 w 58"/>
              <a:gd name="T27" fmla="*/ 2147483647 h 825"/>
              <a:gd name="T28" fmla="*/ 2147483647 w 58"/>
              <a:gd name="T29" fmla="*/ 2147483647 h 825"/>
              <a:gd name="T30" fmla="*/ 2147483647 w 58"/>
              <a:gd name="T31" fmla="*/ 2147483647 h 825"/>
              <a:gd name="T32" fmla="*/ 2147483647 w 58"/>
              <a:gd name="T33" fmla="*/ 2147483647 h 825"/>
              <a:gd name="T34" fmla="*/ 2147483647 w 58"/>
              <a:gd name="T35" fmla="*/ 2147483647 h 825"/>
              <a:gd name="T36" fmla="*/ 2147483647 w 58"/>
              <a:gd name="T37" fmla="*/ 2147483647 h 825"/>
              <a:gd name="T38" fmla="*/ 2147483647 w 58"/>
              <a:gd name="T39" fmla="*/ 2147483647 h 825"/>
              <a:gd name="T40" fmla="*/ 2147483647 w 58"/>
              <a:gd name="T41" fmla="*/ 2147483647 h 825"/>
              <a:gd name="T42" fmla="*/ 2147483647 w 58"/>
              <a:gd name="T43" fmla="*/ 2147483647 h 825"/>
              <a:gd name="T44" fmla="*/ 2147483647 w 58"/>
              <a:gd name="T45" fmla="*/ 2147483647 h 82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58"/>
              <a:gd name="T70" fmla="*/ 0 h 825"/>
              <a:gd name="T71" fmla="*/ 58 w 58"/>
              <a:gd name="T72" fmla="*/ 825 h 82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58" h="825">
                <a:moveTo>
                  <a:pt x="45" y="0"/>
                </a:moveTo>
                <a:lnTo>
                  <a:pt x="27" y="41"/>
                </a:lnTo>
                <a:lnTo>
                  <a:pt x="12" y="82"/>
                </a:lnTo>
                <a:lnTo>
                  <a:pt x="2" y="132"/>
                </a:lnTo>
                <a:lnTo>
                  <a:pt x="0" y="189"/>
                </a:lnTo>
                <a:lnTo>
                  <a:pt x="2" y="222"/>
                </a:lnTo>
                <a:lnTo>
                  <a:pt x="10" y="259"/>
                </a:lnTo>
                <a:lnTo>
                  <a:pt x="30" y="340"/>
                </a:lnTo>
                <a:lnTo>
                  <a:pt x="47" y="418"/>
                </a:lnTo>
                <a:lnTo>
                  <a:pt x="55" y="459"/>
                </a:lnTo>
                <a:lnTo>
                  <a:pt x="57" y="492"/>
                </a:lnTo>
                <a:lnTo>
                  <a:pt x="57" y="525"/>
                </a:lnTo>
                <a:lnTo>
                  <a:pt x="52" y="558"/>
                </a:lnTo>
                <a:lnTo>
                  <a:pt x="35" y="623"/>
                </a:lnTo>
                <a:lnTo>
                  <a:pt x="20" y="676"/>
                </a:lnTo>
                <a:lnTo>
                  <a:pt x="12" y="701"/>
                </a:lnTo>
                <a:lnTo>
                  <a:pt x="10" y="726"/>
                </a:lnTo>
                <a:lnTo>
                  <a:pt x="10" y="746"/>
                </a:lnTo>
                <a:lnTo>
                  <a:pt x="15" y="763"/>
                </a:lnTo>
                <a:lnTo>
                  <a:pt x="25" y="791"/>
                </a:lnTo>
                <a:lnTo>
                  <a:pt x="37" y="812"/>
                </a:lnTo>
                <a:lnTo>
                  <a:pt x="42" y="820"/>
                </a:lnTo>
                <a:lnTo>
                  <a:pt x="45" y="824"/>
                </a:lnTo>
              </a:path>
            </a:pathLst>
          </a:custGeom>
          <a:noFill/>
          <a:ln w="12700" cap="rnd">
            <a:solidFill>
              <a:srgbClr val="FF0000"/>
            </a:solidFill>
            <a:prstDash val="dash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89" name="Freeform 82"/>
          <p:cNvSpPr>
            <a:spLocks/>
          </p:cNvSpPr>
          <p:nvPr/>
        </p:nvSpPr>
        <p:spPr bwMode="auto">
          <a:xfrm rot="16200000" flipH="1">
            <a:off x="1103313" y="3884613"/>
            <a:ext cx="50800" cy="215900"/>
          </a:xfrm>
          <a:custGeom>
            <a:avLst/>
            <a:gdLst>
              <a:gd name="T0" fmla="*/ 2147483647 w 69"/>
              <a:gd name="T1" fmla="*/ 0 h 386"/>
              <a:gd name="T2" fmla="*/ 2147483647 w 69"/>
              <a:gd name="T3" fmla="*/ 2147483647 h 386"/>
              <a:gd name="T4" fmla="*/ 2147483647 w 69"/>
              <a:gd name="T5" fmla="*/ 2147483647 h 386"/>
              <a:gd name="T6" fmla="*/ 2147483647 w 69"/>
              <a:gd name="T7" fmla="*/ 2147483647 h 386"/>
              <a:gd name="T8" fmla="*/ 0 w 69"/>
              <a:gd name="T9" fmla="*/ 2147483647 h 386"/>
              <a:gd name="T10" fmla="*/ 2147483647 w 69"/>
              <a:gd name="T11" fmla="*/ 2147483647 h 386"/>
              <a:gd name="T12" fmla="*/ 2147483647 w 69"/>
              <a:gd name="T13" fmla="*/ 2147483647 h 386"/>
              <a:gd name="T14" fmla="*/ 2147483647 w 69"/>
              <a:gd name="T15" fmla="*/ 2147483647 h 386"/>
              <a:gd name="T16" fmla="*/ 2147483647 w 69"/>
              <a:gd name="T17" fmla="*/ 2147483647 h 386"/>
              <a:gd name="T18" fmla="*/ 2147483647 w 69"/>
              <a:gd name="T19" fmla="*/ 2147483647 h 386"/>
              <a:gd name="T20" fmla="*/ 2147483647 w 69"/>
              <a:gd name="T21" fmla="*/ 2147483647 h 386"/>
              <a:gd name="T22" fmla="*/ 2147483647 w 69"/>
              <a:gd name="T23" fmla="*/ 2147483647 h 386"/>
              <a:gd name="T24" fmla="*/ 2147483647 w 69"/>
              <a:gd name="T25" fmla="*/ 2147483647 h 386"/>
              <a:gd name="T26" fmla="*/ 2147483647 w 69"/>
              <a:gd name="T27" fmla="*/ 2147483647 h 386"/>
              <a:gd name="T28" fmla="*/ 2147483647 w 69"/>
              <a:gd name="T29" fmla="*/ 2147483647 h 386"/>
              <a:gd name="T30" fmla="*/ 2147483647 w 69"/>
              <a:gd name="T31" fmla="*/ 2147483647 h 386"/>
              <a:gd name="T32" fmla="*/ 2147483647 w 69"/>
              <a:gd name="T33" fmla="*/ 2147483647 h 386"/>
              <a:gd name="T34" fmla="*/ 2147483647 w 69"/>
              <a:gd name="T35" fmla="*/ 2147483647 h 386"/>
              <a:gd name="T36" fmla="*/ 2147483647 w 69"/>
              <a:gd name="T37" fmla="*/ 2147483647 h 386"/>
              <a:gd name="T38" fmla="*/ 2147483647 w 69"/>
              <a:gd name="T39" fmla="*/ 2147483647 h 386"/>
              <a:gd name="T40" fmla="*/ 2147483647 w 69"/>
              <a:gd name="T41" fmla="*/ 2147483647 h 38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69"/>
              <a:gd name="T64" fmla="*/ 0 h 386"/>
              <a:gd name="T65" fmla="*/ 69 w 69"/>
              <a:gd name="T66" fmla="*/ 386 h 38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69" h="386">
                <a:moveTo>
                  <a:pt x="55" y="0"/>
                </a:moveTo>
                <a:lnTo>
                  <a:pt x="34" y="19"/>
                </a:lnTo>
                <a:lnTo>
                  <a:pt x="17" y="37"/>
                </a:lnTo>
                <a:lnTo>
                  <a:pt x="4" y="60"/>
                </a:lnTo>
                <a:lnTo>
                  <a:pt x="0" y="87"/>
                </a:lnTo>
                <a:lnTo>
                  <a:pt x="4" y="102"/>
                </a:lnTo>
                <a:lnTo>
                  <a:pt x="13" y="121"/>
                </a:lnTo>
                <a:lnTo>
                  <a:pt x="34" y="158"/>
                </a:lnTo>
                <a:lnTo>
                  <a:pt x="59" y="196"/>
                </a:lnTo>
                <a:lnTo>
                  <a:pt x="64" y="215"/>
                </a:lnTo>
                <a:lnTo>
                  <a:pt x="68" y="230"/>
                </a:lnTo>
                <a:lnTo>
                  <a:pt x="68" y="245"/>
                </a:lnTo>
                <a:lnTo>
                  <a:pt x="64" y="260"/>
                </a:lnTo>
                <a:lnTo>
                  <a:pt x="42" y="291"/>
                </a:lnTo>
                <a:lnTo>
                  <a:pt x="26" y="317"/>
                </a:lnTo>
                <a:lnTo>
                  <a:pt x="17" y="328"/>
                </a:lnTo>
                <a:lnTo>
                  <a:pt x="13" y="340"/>
                </a:lnTo>
                <a:lnTo>
                  <a:pt x="17" y="355"/>
                </a:lnTo>
                <a:lnTo>
                  <a:pt x="34" y="370"/>
                </a:lnTo>
                <a:lnTo>
                  <a:pt x="47" y="381"/>
                </a:lnTo>
                <a:lnTo>
                  <a:pt x="55" y="385"/>
                </a:lnTo>
              </a:path>
            </a:pathLst>
          </a:custGeom>
          <a:noFill/>
          <a:ln w="12700" cap="rnd">
            <a:solidFill>
              <a:srgbClr val="FF0000"/>
            </a:solidFill>
            <a:prstDash val="dash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0" name="Freeform 83"/>
          <p:cNvSpPr>
            <a:spLocks/>
          </p:cNvSpPr>
          <p:nvPr/>
        </p:nvSpPr>
        <p:spPr bwMode="auto">
          <a:xfrm rot="16200000" flipH="1">
            <a:off x="1081088" y="2762250"/>
            <a:ext cx="206375" cy="327025"/>
          </a:xfrm>
          <a:custGeom>
            <a:avLst/>
            <a:gdLst>
              <a:gd name="T0" fmla="*/ 2147483647 w 289"/>
              <a:gd name="T1" fmla="*/ 0 h 587"/>
              <a:gd name="T2" fmla="*/ 2147483647 w 289"/>
              <a:gd name="T3" fmla="*/ 2147483647 h 587"/>
              <a:gd name="T4" fmla="*/ 2147483647 w 289"/>
              <a:gd name="T5" fmla="*/ 2147483647 h 587"/>
              <a:gd name="T6" fmla="*/ 2147483647 w 289"/>
              <a:gd name="T7" fmla="*/ 2147483647 h 587"/>
              <a:gd name="T8" fmla="*/ 2147483647 w 289"/>
              <a:gd name="T9" fmla="*/ 2147483647 h 587"/>
              <a:gd name="T10" fmla="*/ 2147483647 w 289"/>
              <a:gd name="T11" fmla="*/ 2147483647 h 587"/>
              <a:gd name="T12" fmla="*/ 2147483647 w 289"/>
              <a:gd name="T13" fmla="*/ 2147483647 h 587"/>
              <a:gd name="T14" fmla="*/ 2147483647 w 289"/>
              <a:gd name="T15" fmla="*/ 2147483647 h 587"/>
              <a:gd name="T16" fmla="*/ 2147483647 w 289"/>
              <a:gd name="T17" fmla="*/ 2147483647 h 587"/>
              <a:gd name="T18" fmla="*/ 2147483647 w 289"/>
              <a:gd name="T19" fmla="*/ 2147483647 h 587"/>
              <a:gd name="T20" fmla="*/ 2147483647 w 289"/>
              <a:gd name="T21" fmla="*/ 2147483647 h 587"/>
              <a:gd name="T22" fmla="*/ 2147483647 w 289"/>
              <a:gd name="T23" fmla="*/ 2147483647 h 587"/>
              <a:gd name="T24" fmla="*/ 2147483647 w 289"/>
              <a:gd name="T25" fmla="*/ 2147483647 h 587"/>
              <a:gd name="T26" fmla="*/ 2147483647 w 289"/>
              <a:gd name="T27" fmla="*/ 2147483647 h 587"/>
              <a:gd name="T28" fmla="*/ 0 w 289"/>
              <a:gd name="T29" fmla="*/ 2147483647 h 58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89"/>
              <a:gd name="T46" fmla="*/ 0 h 587"/>
              <a:gd name="T47" fmla="*/ 289 w 289"/>
              <a:gd name="T48" fmla="*/ 587 h 58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89" h="587">
                <a:moveTo>
                  <a:pt x="288" y="0"/>
                </a:moveTo>
                <a:lnTo>
                  <a:pt x="228" y="53"/>
                </a:lnTo>
                <a:lnTo>
                  <a:pt x="172" y="111"/>
                </a:lnTo>
                <a:lnTo>
                  <a:pt x="146" y="143"/>
                </a:lnTo>
                <a:lnTo>
                  <a:pt x="122" y="172"/>
                </a:lnTo>
                <a:lnTo>
                  <a:pt x="100" y="205"/>
                </a:lnTo>
                <a:lnTo>
                  <a:pt x="80" y="242"/>
                </a:lnTo>
                <a:lnTo>
                  <a:pt x="64" y="283"/>
                </a:lnTo>
                <a:lnTo>
                  <a:pt x="48" y="328"/>
                </a:lnTo>
                <a:lnTo>
                  <a:pt x="36" y="381"/>
                </a:lnTo>
                <a:lnTo>
                  <a:pt x="26" y="430"/>
                </a:lnTo>
                <a:lnTo>
                  <a:pt x="18" y="479"/>
                </a:lnTo>
                <a:lnTo>
                  <a:pt x="10" y="525"/>
                </a:lnTo>
                <a:lnTo>
                  <a:pt x="4" y="561"/>
                </a:lnTo>
                <a:lnTo>
                  <a:pt x="0" y="586"/>
                </a:lnTo>
              </a:path>
            </a:pathLst>
          </a:custGeom>
          <a:noFill/>
          <a:ln w="12700" cap="rnd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1" name="Freeform 84"/>
          <p:cNvSpPr>
            <a:spLocks/>
          </p:cNvSpPr>
          <p:nvPr/>
        </p:nvSpPr>
        <p:spPr bwMode="auto">
          <a:xfrm rot="16200000" flipH="1">
            <a:off x="996950" y="3552825"/>
            <a:ext cx="258763" cy="487363"/>
          </a:xfrm>
          <a:custGeom>
            <a:avLst/>
            <a:gdLst>
              <a:gd name="T0" fmla="*/ 2147483647 w 362"/>
              <a:gd name="T1" fmla="*/ 0 h 875"/>
              <a:gd name="T2" fmla="*/ 2147483647 w 362"/>
              <a:gd name="T3" fmla="*/ 2147483647 h 875"/>
              <a:gd name="T4" fmla="*/ 2147483647 w 362"/>
              <a:gd name="T5" fmla="*/ 2147483647 h 875"/>
              <a:gd name="T6" fmla="*/ 2147483647 w 362"/>
              <a:gd name="T7" fmla="*/ 2147483647 h 875"/>
              <a:gd name="T8" fmla="*/ 2147483647 w 362"/>
              <a:gd name="T9" fmla="*/ 2147483647 h 875"/>
              <a:gd name="T10" fmla="*/ 2147483647 w 362"/>
              <a:gd name="T11" fmla="*/ 2147483647 h 875"/>
              <a:gd name="T12" fmla="*/ 2147483647 w 362"/>
              <a:gd name="T13" fmla="*/ 2147483647 h 875"/>
              <a:gd name="T14" fmla="*/ 2147483647 w 362"/>
              <a:gd name="T15" fmla="*/ 2147483647 h 875"/>
              <a:gd name="T16" fmla="*/ 2147483647 w 362"/>
              <a:gd name="T17" fmla="*/ 2147483647 h 875"/>
              <a:gd name="T18" fmla="*/ 2147483647 w 362"/>
              <a:gd name="T19" fmla="*/ 2147483647 h 875"/>
              <a:gd name="T20" fmla="*/ 2147483647 w 362"/>
              <a:gd name="T21" fmla="*/ 2147483647 h 875"/>
              <a:gd name="T22" fmla="*/ 2147483647 w 362"/>
              <a:gd name="T23" fmla="*/ 2147483647 h 875"/>
              <a:gd name="T24" fmla="*/ 2147483647 w 362"/>
              <a:gd name="T25" fmla="*/ 2147483647 h 875"/>
              <a:gd name="T26" fmla="*/ 0 w 362"/>
              <a:gd name="T27" fmla="*/ 2147483647 h 87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62"/>
              <a:gd name="T43" fmla="*/ 0 h 875"/>
              <a:gd name="T44" fmla="*/ 362 w 362"/>
              <a:gd name="T45" fmla="*/ 875 h 87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62" h="875">
                <a:moveTo>
                  <a:pt x="361" y="0"/>
                </a:moveTo>
                <a:lnTo>
                  <a:pt x="285" y="83"/>
                </a:lnTo>
                <a:lnTo>
                  <a:pt x="217" y="167"/>
                </a:lnTo>
                <a:lnTo>
                  <a:pt x="153" y="258"/>
                </a:lnTo>
                <a:lnTo>
                  <a:pt x="100" y="358"/>
                </a:lnTo>
                <a:lnTo>
                  <a:pt x="80" y="420"/>
                </a:lnTo>
                <a:lnTo>
                  <a:pt x="60" y="491"/>
                </a:lnTo>
                <a:lnTo>
                  <a:pt x="44" y="566"/>
                </a:lnTo>
                <a:lnTo>
                  <a:pt x="32" y="641"/>
                </a:lnTo>
                <a:lnTo>
                  <a:pt x="20" y="716"/>
                </a:lnTo>
                <a:lnTo>
                  <a:pt x="12" y="782"/>
                </a:lnTo>
                <a:lnTo>
                  <a:pt x="4" y="837"/>
                </a:lnTo>
                <a:lnTo>
                  <a:pt x="4" y="857"/>
                </a:lnTo>
                <a:lnTo>
                  <a:pt x="0" y="874"/>
                </a:lnTo>
              </a:path>
            </a:pathLst>
          </a:custGeom>
          <a:noFill/>
          <a:ln w="12700" cap="rnd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2" name="Freeform 85"/>
          <p:cNvSpPr>
            <a:spLocks/>
          </p:cNvSpPr>
          <p:nvPr/>
        </p:nvSpPr>
        <p:spPr bwMode="auto">
          <a:xfrm rot="16200000" flipH="1">
            <a:off x="442913" y="3551238"/>
            <a:ext cx="1169987" cy="274637"/>
          </a:xfrm>
          <a:custGeom>
            <a:avLst/>
            <a:gdLst>
              <a:gd name="T0" fmla="*/ 0 w 1639"/>
              <a:gd name="T1" fmla="*/ 2147483647 h 494"/>
              <a:gd name="T2" fmla="*/ 2147483647 w 1639"/>
              <a:gd name="T3" fmla="*/ 2147483647 h 494"/>
              <a:gd name="T4" fmla="*/ 2147483647 w 1639"/>
              <a:gd name="T5" fmla="*/ 2147483647 h 494"/>
              <a:gd name="T6" fmla="*/ 2147483647 w 1639"/>
              <a:gd name="T7" fmla="*/ 2147483647 h 494"/>
              <a:gd name="T8" fmla="*/ 2147483647 w 1639"/>
              <a:gd name="T9" fmla="*/ 2147483647 h 494"/>
              <a:gd name="T10" fmla="*/ 2147483647 w 1639"/>
              <a:gd name="T11" fmla="*/ 2147483647 h 494"/>
              <a:gd name="T12" fmla="*/ 2147483647 w 1639"/>
              <a:gd name="T13" fmla="*/ 2147483647 h 494"/>
              <a:gd name="T14" fmla="*/ 2147483647 w 1639"/>
              <a:gd name="T15" fmla="*/ 2147483647 h 494"/>
              <a:gd name="T16" fmla="*/ 2147483647 w 1639"/>
              <a:gd name="T17" fmla="*/ 2147483647 h 494"/>
              <a:gd name="T18" fmla="*/ 2147483647 w 1639"/>
              <a:gd name="T19" fmla="*/ 2147483647 h 494"/>
              <a:gd name="T20" fmla="*/ 2147483647 w 1639"/>
              <a:gd name="T21" fmla="*/ 2147483647 h 494"/>
              <a:gd name="T22" fmla="*/ 2147483647 w 1639"/>
              <a:gd name="T23" fmla="*/ 2147483647 h 494"/>
              <a:gd name="T24" fmla="*/ 2147483647 w 1639"/>
              <a:gd name="T25" fmla="*/ 2147483647 h 494"/>
              <a:gd name="T26" fmla="*/ 2147483647 w 1639"/>
              <a:gd name="T27" fmla="*/ 2147483647 h 494"/>
              <a:gd name="T28" fmla="*/ 2147483647 w 1639"/>
              <a:gd name="T29" fmla="*/ 2147483647 h 494"/>
              <a:gd name="T30" fmla="*/ 2147483647 w 1639"/>
              <a:gd name="T31" fmla="*/ 2147483647 h 494"/>
              <a:gd name="T32" fmla="*/ 2147483647 w 1639"/>
              <a:gd name="T33" fmla="*/ 2147483647 h 494"/>
              <a:gd name="T34" fmla="*/ 2147483647 w 1639"/>
              <a:gd name="T35" fmla="*/ 2147483647 h 494"/>
              <a:gd name="T36" fmla="*/ 2147483647 w 1639"/>
              <a:gd name="T37" fmla="*/ 2147483647 h 494"/>
              <a:gd name="T38" fmla="*/ 2147483647 w 1639"/>
              <a:gd name="T39" fmla="*/ 2147483647 h 494"/>
              <a:gd name="T40" fmla="*/ 2147483647 w 1639"/>
              <a:gd name="T41" fmla="*/ 2147483647 h 494"/>
              <a:gd name="T42" fmla="*/ 2147483647 w 1639"/>
              <a:gd name="T43" fmla="*/ 2147483647 h 494"/>
              <a:gd name="T44" fmla="*/ 2147483647 w 1639"/>
              <a:gd name="T45" fmla="*/ 2147483647 h 494"/>
              <a:gd name="T46" fmla="*/ 2147483647 w 1639"/>
              <a:gd name="T47" fmla="*/ 2147483647 h 494"/>
              <a:gd name="T48" fmla="*/ 2147483647 w 1639"/>
              <a:gd name="T49" fmla="*/ 2147483647 h 494"/>
              <a:gd name="T50" fmla="*/ 2147483647 w 1639"/>
              <a:gd name="T51" fmla="*/ 2147483647 h 494"/>
              <a:gd name="T52" fmla="*/ 2147483647 w 1639"/>
              <a:gd name="T53" fmla="*/ 0 h 49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39"/>
              <a:gd name="T82" fmla="*/ 0 h 494"/>
              <a:gd name="T83" fmla="*/ 1639 w 1639"/>
              <a:gd name="T84" fmla="*/ 494 h 494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39" h="494">
                <a:moveTo>
                  <a:pt x="0" y="198"/>
                </a:moveTo>
                <a:lnTo>
                  <a:pt x="101" y="266"/>
                </a:lnTo>
                <a:lnTo>
                  <a:pt x="201" y="331"/>
                </a:lnTo>
                <a:lnTo>
                  <a:pt x="302" y="385"/>
                </a:lnTo>
                <a:lnTo>
                  <a:pt x="355" y="410"/>
                </a:lnTo>
                <a:lnTo>
                  <a:pt x="407" y="428"/>
                </a:lnTo>
                <a:lnTo>
                  <a:pt x="517" y="460"/>
                </a:lnTo>
                <a:lnTo>
                  <a:pt x="632" y="485"/>
                </a:lnTo>
                <a:lnTo>
                  <a:pt x="690" y="489"/>
                </a:lnTo>
                <a:lnTo>
                  <a:pt x="742" y="493"/>
                </a:lnTo>
                <a:lnTo>
                  <a:pt x="800" y="493"/>
                </a:lnTo>
                <a:lnTo>
                  <a:pt x="857" y="485"/>
                </a:lnTo>
                <a:lnTo>
                  <a:pt x="915" y="475"/>
                </a:lnTo>
                <a:lnTo>
                  <a:pt x="977" y="460"/>
                </a:lnTo>
                <a:lnTo>
                  <a:pt x="1039" y="442"/>
                </a:lnTo>
                <a:lnTo>
                  <a:pt x="1097" y="421"/>
                </a:lnTo>
                <a:lnTo>
                  <a:pt x="1217" y="367"/>
                </a:lnTo>
                <a:lnTo>
                  <a:pt x="1269" y="338"/>
                </a:lnTo>
                <a:lnTo>
                  <a:pt x="1322" y="309"/>
                </a:lnTo>
                <a:lnTo>
                  <a:pt x="1370" y="273"/>
                </a:lnTo>
                <a:lnTo>
                  <a:pt x="1423" y="234"/>
                </a:lnTo>
                <a:lnTo>
                  <a:pt x="1475" y="190"/>
                </a:lnTo>
                <a:lnTo>
                  <a:pt x="1523" y="144"/>
                </a:lnTo>
                <a:lnTo>
                  <a:pt x="1566" y="100"/>
                </a:lnTo>
                <a:lnTo>
                  <a:pt x="1600" y="61"/>
                </a:lnTo>
                <a:lnTo>
                  <a:pt x="1624" y="25"/>
                </a:lnTo>
                <a:lnTo>
                  <a:pt x="1638" y="0"/>
                </a:lnTo>
              </a:path>
            </a:pathLst>
          </a:custGeom>
          <a:noFill/>
          <a:ln w="19050" cap="rnd">
            <a:solidFill>
              <a:srgbClr val="993366"/>
            </a:solidFill>
            <a:prstDash val="sysDot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3" name="Freeform 86"/>
          <p:cNvSpPr>
            <a:spLocks/>
          </p:cNvSpPr>
          <p:nvPr/>
        </p:nvSpPr>
        <p:spPr bwMode="auto">
          <a:xfrm rot="16200000" flipH="1">
            <a:off x="635000" y="3543301"/>
            <a:ext cx="604837" cy="138112"/>
          </a:xfrm>
          <a:custGeom>
            <a:avLst/>
            <a:gdLst>
              <a:gd name="T0" fmla="*/ 0 w 849"/>
              <a:gd name="T1" fmla="*/ 0 h 248"/>
              <a:gd name="T2" fmla="*/ 2147483647 w 849"/>
              <a:gd name="T3" fmla="*/ 2147483647 h 248"/>
              <a:gd name="T4" fmla="*/ 2147483647 w 849"/>
              <a:gd name="T5" fmla="*/ 2147483647 h 248"/>
              <a:gd name="T6" fmla="*/ 2147483647 w 849"/>
              <a:gd name="T7" fmla="*/ 2147483647 h 248"/>
              <a:gd name="T8" fmla="*/ 2147483647 w 849"/>
              <a:gd name="T9" fmla="*/ 2147483647 h 248"/>
              <a:gd name="T10" fmla="*/ 2147483647 w 849"/>
              <a:gd name="T11" fmla="*/ 2147483647 h 248"/>
              <a:gd name="T12" fmla="*/ 2147483647 w 849"/>
              <a:gd name="T13" fmla="*/ 2147483647 h 248"/>
              <a:gd name="T14" fmla="*/ 2147483647 w 849"/>
              <a:gd name="T15" fmla="*/ 2147483647 h 248"/>
              <a:gd name="T16" fmla="*/ 2147483647 w 849"/>
              <a:gd name="T17" fmla="*/ 2147483647 h 248"/>
              <a:gd name="T18" fmla="*/ 2147483647 w 849"/>
              <a:gd name="T19" fmla="*/ 2147483647 h 248"/>
              <a:gd name="T20" fmla="*/ 2147483647 w 849"/>
              <a:gd name="T21" fmla="*/ 2147483647 h 248"/>
              <a:gd name="T22" fmla="*/ 2147483647 w 849"/>
              <a:gd name="T23" fmla="*/ 2147483647 h 248"/>
              <a:gd name="T24" fmla="*/ 2147483647 w 849"/>
              <a:gd name="T25" fmla="*/ 2147483647 h 248"/>
              <a:gd name="T26" fmla="*/ 2147483647 w 849"/>
              <a:gd name="T27" fmla="*/ 2147483647 h 248"/>
              <a:gd name="T28" fmla="*/ 2147483647 w 849"/>
              <a:gd name="T29" fmla="*/ 2147483647 h 248"/>
              <a:gd name="T30" fmla="*/ 2147483647 w 849"/>
              <a:gd name="T31" fmla="*/ 2147483647 h 248"/>
              <a:gd name="T32" fmla="*/ 2147483647 w 849"/>
              <a:gd name="T33" fmla="*/ 2147483647 h 248"/>
              <a:gd name="T34" fmla="*/ 2147483647 w 849"/>
              <a:gd name="T35" fmla="*/ 2147483647 h 248"/>
              <a:gd name="T36" fmla="*/ 2147483647 w 849"/>
              <a:gd name="T37" fmla="*/ 2147483647 h 248"/>
              <a:gd name="T38" fmla="*/ 2147483647 w 849"/>
              <a:gd name="T39" fmla="*/ 2147483647 h 248"/>
              <a:gd name="T40" fmla="*/ 2147483647 w 849"/>
              <a:gd name="T41" fmla="*/ 2147483647 h 248"/>
              <a:gd name="T42" fmla="*/ 2147483647 w 849"/>
              <a:gd name="T43" fmla="*/ 2147483647 h 248"/>
              <a:gd name="T44" fmla="*/ 2147483647 w 849"/>
              <a:gd name="T45" fmla="*/ 2147483647 h 248"/>
              <a:gd name="T46" fmla="*/ 2147483647 w 849"/>
              <a:gd name="T47" fmla="*/ 2147483647 h 248"/>
              <a:gd name="T48" fmla="*/ 2147483647 w 849"/>
              <a:gd name="T49" fmla="*/ 2147483647 h 248"/>
              <a:gd name="T50" fmla="*/ 2147483647 w 849"/>
              <a:gd name="T51" fmla="*/ 2147483647 h 248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849"/>
              <a:gd name="T79" fmla="*/ 0 h 248"/>
              <a:gd name="T80" fmla="*/ 849 w 849"/>
              <a:gd name="T81" fmla="*/ 248 h 248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849" h="248">
                <a:moveTo>
                  <a:pt x="0" y="0"/>
                </a:moveTo>
                <a:lnTo>
                  <a:pt x="36" y="34"/>
                </a:lnTo>
                <a:lnTo>
                  <a:pt x="71" y="68"/>
                </a:lnTo>
                <a:lnTo>
                  <a:pt x="103" y="97"/>
                </a:lnTo>
                <a:lnTo>
                  <a:pt x="135" y="122"/>
                </a:lnTo>
                <a:lnTo>
                  <a:pt x="159" y="137"/>
                </a:lnTo>
                <a:lnTo>
                  <a:pt x="183" y="150"/>
                </a:lnTo>
                <a:lnTo>
                  <a:pt x="203" y="156"/>
                </a:lnTo>
                <a:lnTo>
                  <a:pt x="231" y="169"/>
                </a:lnTo>
                <a:lnTo>
                  <a:pt x="267" y="187"/>
                </a:lnTo>
                <a:lnTo>
                  <a:pt x="310" y="209"/>
                </a:lnTo>
                <a:lnTo>
                  <a:pt x="358" y="228"/>
                </a:lnTo>
                <a:lnTo>
                  <a:pt x="406" y="240"/>
                </a:lnTo>
                <a:lnTo>
                  <a:pt x="466" y="247"/>
                </a:lnTo>
                <a:lnTo>
                  <a:pt x="529" y="244"/>
                </a:lnTo>
                <a:lnTo>
                  <a:pt x="593" y="237"/>
                </a:lnTo>
                <a:lnTo>
                  <a:pt x="625" y="237"/>
                </a:lnTo>
                <a:lnTo>
                  <a:pt x="649" y="234"/>
                </a:lnTo>
                <a:lnTo>
                  <a:pt x="689" y="231"/>
                </a:lnTo>
                <a:lnTo>
                  <a:pt x="717" y="225"/>
                </a:lnTo>
                <a:lnTo>
                  <a:pt x="744" y="222"/>
                </a:lnTo>
                <a:lnTo>
                  <a:pt x="768" y="215"/>
                </a:lnTo>
                <a:lnTo>
                  <a:pt x="792" y="212"/>
                </a:lnTo>
                <a:lnTo>
                  <a:pt x="820" y="212"/>
                </a:lnTo>
                <a:lnTo>
                  <a:pt x="840" y="206"/>
                </a:lnTo>
                <a:lnTo>
                  <a:pt x="848" y="200"/>
                </a:lnTo>
              </a:path>
            </a:pathLst>
          </a:custGeom>
          <a:noFill/>
          <a:ln w="19050" cap="rnd">
            <a:solidFill>
              <a:srgbClr val="993366"/>
            </a:solidFill>
            <a:prstDash val="sysDot"/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4" name="Freeform 87"/>
          <p:cNvSpPr>
            <a:spLocks/>
          </p:cNvSpPr>
          <p:nvPr/>
        </p:nvSpPr>
        <p:spPr bwMode="auto">
          <a:xfrm rot="16200000" flipH="1">
            <a:off x="1135063" y="3603625"/>
            <a:ext cx="663575" cy="79375"/>
          </a:xfrm>
          <a:custGeom>
            <a:avLst/>
            <a:gdLst>
              <a:gd name="T0" fmla="*/ 0 w 932"/>
              <a:gd name="T1" fmla="*/ 0 h 142"/>
              <a:gd name="T2" fmla="*/ 2147483647 w 932"/>
              <a:gd name="T3" fmla="*/ 2147483647 h 142"/>
              <a:gd name="T4" fmla="*/ 2147483647 w 932"/>
              <a:gd name="T5" fmla="*/ 2147483647 h 142"/>
              <a:gd name="T6" fmla="*/ 2147483647 w 932"/>
              <a:gd name="T7" fmla="*/ 2147483647 h 142"/>
              <a:gd name="T8" fmla="*/ 2147483647 w 932"/>
              <a:gd name="T9" fmla="*/ 2147483647 h 142"/>
              <a:gd name="T10" fmla="*/ 2147483647 w 932"/>
              <a:gd name="T11" fmla="*/ 2147483647 h 142"/>
              <a:gd name="T12" fmla="*/ 2147483647 w 932"/>
              <a:gd name="T13" fmla="*/ 2147483647 h 142"/>
              <a:gd name="T14" fmla="*/ 2147483647 w 932"/>
              <a:gd name="T15" fmla="*/ 2147483647 h 142"/>
              <a:gd name="T16" fmla="*/ 2147483647 w 932"/>
              <a:gd name="T17" fmla="*/ 2147483647 h 142"/>
              <a:gd name="T18" fmla="*/ 2147483647 w 932"/>
              <a:gd name="T19" fmla="*/ 2147483647 h 142"/>
              <a:gd name="T20" fmla="*/ 2147483647 w 932"/>
              <a:gd name="T21" fmla="*/ 2147483647 h 142"/>
              <a:gd name="T22" fmla="*/ 2147483647 w 932"/>
              <a:gd name="T23" fmla="*/ 2147483647 h 142"/>
              <a:gd name="T24" fmla="*/ 2147483647 w 932"/>
              <a:gd name="T25" fmla="*/ 2147483647 h 142"/>
              <a:gd name="T26" fmla="*/ 2147483647 w 932"/>
              <a:gd name="T27" fmla="*/ 2147483647 h 142"/>
              <a:gd name="T28" fmla="*/ 2147483647 w 932"/>
              <a:gd name="T29" fmla="*/ 2147483647 h 142"/>
              <a:gd name="T30" fmla="*/ 2147483647 w 932"/>
              <a:gd name="T31" fmla="*/ 2147483647 h 142"/>
              <a:gd name="T32" fmla="*/ 2147483647 w 932"/>
              <a:gd name="T33" fmla="*/ 2147483647 h 142"/>
              <a:gd name="T34" fmla="*/ 2147483647 w 932"/>
              <a:gd name="T35" fmla="*/ 2147483647 h 142"/>
              <a:gd name="T36" fmla="*/ 2147483647 w 932"/>
              <a:gd name="T37" fmla="*/ 2147483647 h 142"/>
              <a:gd name="T38" fmla="*/ 2147483647 w 932"/>
              <a:gd name="T39" fmla="*/ 2147483647 h 142"/>
              <a:gd name="T40" fmla="*/ 2147483647 w 932"/>
              <a:gd name="T41" fmla="*/ 2147483647 h 142"/>
              <a:gd name="T42" fmla="*/ 2147483647 w 932"/>
              <a:gd name="T43" fmla="*/ 2147483647 h 142"/>
              <a:gd name="T44" fmla="*/ 2147483647 w 932"/>
              <a:gd name="T45" fmla="*/ 2147483647 h 142"/>
              <a:gd name="T46" fmla="*/ 2147483647 w 932"/>
              <a:gd name="T47" fmla="*/ 2147483647 h 142"/>
              <a:gd name="T48" fmla="*/ 2147483647 w 932"/>
              <a:gd name="T49" fmla="*/ 2147483647 h 142"/>
              <a:gd name="T50" fmla="*/ 2147483647 w 932"/>
              <a:gd name="T51" fmla="*/ 2147483647 h 142"/>
              <a:gd name="T52" fmla="*/ 2147483647 w 932"/>
              <a:gd name="T53" fmla="*/ 2147483647 h 14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932"/>
              <a:gd name="T82" fmla="*/ 0 h 142"/>
              <a:gd name="T83" fmla="*/ 932 w 932"/>
              <a:gd name="T84" fmla="*/ 142 h 14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932" h="142">
                <a:moveTo>
                  <a:pt x="0" y="0"/>
                </a:moveTo>
                <a:lnTo>
                  <a:pt x="78" y="41"/>
                </a:lnTo>
                <a:lnTo>
                  <a:pt x="115" y="59"/>
                </a:lnTo>
                <a:lnTo>
                  <a:pt x="152" y="73"/>
                </a:lnTo>
                <a:lnTo>
                  <a:pt x="181" y="82"/>
                </a:lnTo>
                <a:lnTo>
                  <a:pt x="206" y="91"/>
                </a:lnTo>
                <a:lnTo>
                  <a:pt x="226" y="96"/>
                </a:lnTo>
                <a:lnTo>
                  <a:pt x="259" y="105"/>
                </a:lnTo>
                <a:lnTo>
                  <a:pt x="301" y="114"/>
                </a:lnTo>
                <a:lnTo>
                  <a:pt x="346" y="123"/>
                </a:lnTo>
                <a:lnTo>
                  <a:pt x="400" y="137"/>
                </a:lnTo>
                <a:lnTo>
                  <a:pt x="453" y="141"/>
                </a:lnTo>
                <a:lnTo>
                  <a:pt x="482" y="141"/>
                </a:lnTo>
                <a:lnTo>
                  <a:pt x="515" y="141"/>
                </a:lnTo>
                <a:lnTo>
                  <a:pt x="589" y="137"/>
                </a:lnTo>
                <a:lnTo>
                  <a:pt x="655" y="128"/>
                </a:lnTo>
                <a:lnTo>
                  <a:pt x="688" y="123"/>
                </a:lnTo>
                <a:lnTo>
                  <a:pt x="713" y="119"/>
                </a:lnTo>
                <a:lnTo>
                  <a:pt x="758" y="114"/>
                </a:lnTo>
                <a:lnTo>
                  <a:pt x="791" y="110"/>
                </a:lnTo>
                <a:lnTo>
                  <a:pt x="816" y="105"/>
                </a:lnTo>
                <a:lnTo>
                  <a:pt x="844" y="100"/>
                </a:lnTo>
                <a:lnTo>
                  <a:pt x="873" y="96"/>
                </a:lnTo>
                <a:lnTo>
                  <a:pt x="902" y="91"/>
                </a:lnTo>
                <a:lnTo>
                  <a:pt x="923" y="87"/>
                </a:lnTo>
                <a:lnTo>
                  <a:pt x="927" y="87"/>
                </a:lnTo>
                <a:lnTo>
                  <a:pt x="931" y="82"/>
                </a:lnTo>
              </a:path>
            </a:pathLst>
          </a:custGeom>
          <a:noFill/>
          <a:ln w="19050" cap="rnd">
            <a:solidFill>
              <a:srgbClr val="993366"/>
            </a:solidFill>
            <a:prstDash val="sysDot"/>
            <a:round/>
            <a:headEnd type="stealth" w="med" len="med"/>
            <a:tailEnd type="none" w="sm" len="sm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5" name="Rectangle 88"/>
          <p:cNvSpPr>
            <a:spLocks noChangeArrowheads="1"/>
          </p:cNvSpPr>
          <p:nvPr/>
        </p:nvSpPr>
        <p:spPr bwMode="auto">
          <a:xfrm>
            <a:off x="2084388" y="2579688"/>
            <a:ext cx="1558925" cy="2149475"/>
          </a:xfrm>
          <a:prstGeom prst="rect">
            <a:avLst/>
          </a:prstGeom>
          <a:solidFill>
            <a:srgbClr val="999C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6" name="AutoShape 89"/>
          <p:cNvSpPr>
            <a:spLocks noChangeArrowheads="1"/>
          </p:cNvSpPr>
          <p:nvPr/>
        </p:nvSpPr>
        <p:spPr bwMode="auto">
          <a:xfrm rot="16200000" flipH="1">
            <a:off x="2226469" y="4020344"/>
            <a:ext cx="954087" cy="358775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7" name="Oval 90"/>
          <p:cNvSpPr>
            <a:spLocks noChangeArrowheads="1"/>
          </p:cNvSpPr>
          <p:nvPr/>
        </p:nvSpPr>
        <p:spPr bwMode="auto">
          <a:xfrm rot="-5400000">
            <a:off x="2639219" y="3796506"/>
            <a:ext cx="149225" cy="873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8" name="Oval 91"/>
          <p:cNvSpPr>
            <a:spLocks noChangeArrowheads="1"/>
          </p:cNvSpPr>
          <p:nvPr/>
        </p:nvSpPr>
        <p:spPr bwMode="auto">
          <a:xfrm rot="-5400000">
            <a:off x="2630487" y="4486276"/>
            <a:ext cx="150813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599" name="Oval 92"/>
          <p:cNvSpPr>
            <a:spLocks noChangeArrowheads="1"/>
          </p:cNvSpPr>
          <p:nvPr/>
        </p:nvSpPr>
        <p:spPr bwMode="auto">
          <a:xfrm rot="16200000" flipH="1">
            <a:off x="2519363" y="4144963"/>
            <a:ext cx="149225" cy="857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00" name="Line 93"/>
          <p:cNvSpPr>
            <a:spLocks noChangeShapeType="1"/>
          </p:cNvSpPr>
          <p:nvPr/>
        </p:nvSpPr>
        <p:spPr bwMode="auto">
          <a:xfrm rot="-5400000" flipH="1" flipV="1">
            <a:off x="2534444" y="3963194"/>
            <a:ext cx="207962" cy="762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01" name="Line 94"/>
          <p:cNvSpPr>
            <a:spLocks noChangeShapeType="1"/>
          </p:cNvSpPr>
          <p:nvPr/>
        </p:nvSpPr>
        <p:spPr bwMode="auto">
          <a:xfrm rot="16200000" flipV="1">
            <a:off x="2527300" y="4337050"/>
            <a:ext cx="215900" cy="6985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02" name="Oval 95"/>
          <p:cNvSpPr>
            <a:spLocks noChangeArrowheads="1"/>
          </p:cNvSpPr>
          <p:nvPr/>
        </p:nvSpPr>
        <p:spPr bwMode="auto">
          <a:xfrm rot="16200000" flipH="1">
            <a:off x="2724150" y="4152901"/>
            <a:ext cx="147637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cxnSp>
        <p:nvCxnSpPr>
          <p:cNvPr id="64603" name="AutoShape 96"/>
          <p:cNvCxnSpPr>
            <a:cxnSpLocks noChangeShapeType="1"/>
            <a:stCxn id="64597" idx="3"/>
            <a:endCxn id="64602" idx="2"/>
          </p:cNvCxnSpPr>
          <p:nvPr/>
        </p:nvCxnSpPr>
        <p:spPr bwMode="auto">
          <a:xfrm>
            <a:off x="2744788" y="3894138"/>
            <a:ext cx="52387" cy="228600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04" name="AutoShape 97"/>
          <p:cNvCxnSpPr>
            <a:cxnSpLocks noChangeShapeType="1"/>
            <a:stCxn id="64602" idx="6"/>
            <a:endCxn id="64598" idx="5"/>
          </p:cNvCxnSpPr>
          <p:nvPr/>
        </p:nvCxnSpPr>
        <p:spPr bwMode="auto">
          <a:xfrm flipH="1">
            <a:off x="2736850" y="4270375"/>
            <a:ext cx="60325" cy="206375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64605" name="AutoShape 98"/>
          <p:cNvSpPr>
            <a:spLocks noChangeAspect="1" noChangeArrowheads="1"/>
          </p:cNvSpPr>
          <p:nvPr/>
        </p:nvSpPr>
        <p:spPr bwMode="auto">
          <a:xfrm rot="16200000" flipH="1">
            <a:off x="2438401" y="3422650"/>
            <a:ext cx="1604962" cy="515937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06" name="Oval 99"/>
          <p:cNvSpPr>
            <a:spLocks noChangeAspect="1" noChangeArrowheads="1"/>
          </p:cNvSpPr>
          <p:nvPr/>
        </p:nvSpPr>
        <p:spPr bwMode="auto">
          <a:xfrm rot="16200000" flipH="1">
            <a:off x="2968626" y="3211512"/>
            <a:ext cx="171450" cy="1111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07" name="Oval 100"/>
          <p:cNvSpPr>
            <a:spLocks noChangeAspect="1" noChangeArrowheads="1"/>
          </p:cNvSpPr>
          <p:nvPr/>
        </p:nvSpPr>
        <p:spPr bwMode="auto">
          <a:xfrm rot="16200000" flipH="1">
            <a:off x="3102769" y="2937669"/>
            <a:ext cx="173037" cy="1111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08" name="Oval 101"/>
          <p:cNvSpPr>
            <a:spLocks noChangeAspect="1" noChangeArrowheads="1"/>
          </p:cNvSpPr>
          <p:nvPr/>
        </p:nvSpPr>
        <p:spPr bwMode="auto">
          <a:xfrm rot="16200000" flipH="1">
            <a:off x="3102769" y="3482181"/>
            <a:ext cx="173038" cy="1111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09" name="Line 102"/>
          <p:cNvSpPr>
            <a:spLocks noChangeAspect="1" noChangeShapeType="1"/>
          </p:cNvSpPr>
          <p:nvPr/>
        </p:nvSpPr>
        <p:spPr bwMode="auto">
          <a:xfrm rot="-5400000" flipH="1" flipV="1">
            <a:off x="3061494" y="3098007"/>
            <a:ext cx="128587" cy="6985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0" name="Line 103"/>
          <p:cNvSpPr>
            <a:spLocks noChangeAspect="1" noChangeShapeType="1"/>
          </p:cNvSpPr>
          <p:nvPr/>
        </p:nvSpPr>
        <p:spPr bwMode="auto">
          <a:xfrm rot="16200000" flipV="1">
            <a:off x="3062288" y="3363913"/>
            <a:ext cx="127000" cy="6985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1" name="Line 104"/>
          <p:cNvSpPr>
            <a:spLocks noChangeAspect="1" noChangeShapeType="1"/>
          </p:cNvSpPr>
          <p:nvPr/>
        </p:nvSpPr>
        <p:spPr bwMode="auto">
          <a:xfrm rot="16200000" flipH="1">
            <a:off x="3016250" y="3263900"/>
            <a:ext cx="36830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2" name="Oval 105"/>
          <p:cNvSpPr>
            <a:spLocks noChangeAspect="1" noChangeArrowheads="1"/>
          </p:cNvSpPr>
          <p:nvPr/>
        </p:nvSpPr>
        <p:spPr bwMode="auto">
          <a:xfrm rot="-5400000">
            <a:off x="3104357" y="3879056"/>
            <a:ext cx="171450" cy="1127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13" name="Oval 106"/>
          <p:cNvSpPr>
            <a:spLocks noChangeAspect="1" noChangeArrowheads="1"/>
          </p:cNvSpPr>
          <p:nvPr/>
        </p:nvSpPr>
        <p:spPr bwMode="auto">
          <a:xfrm rot="-5400000">
            <a:off x="2969419" y="3607594"/>
            <a:ext cx="171450" cy="1127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14" name="Oval 107"/>
          <p:cNvSpPr>
            <a:spLocks noChangeAspect="1" noChangeArrowheads="1"/>
          </p:cNvSpPr>
          <p:nvPr/>
        </p:nvSpPr>
        <p:spPr bwMode="auto">
          <a:xfrm rot="-5400000">
            <a:off x="2967832" y="4150518"/>
            <a:ext cx="171450" cy="1127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15" name="Line 108"/>
          <p:cNvSpPr>
            <a:spLocks noChangeAspect="1" noChangeShapeType="1"/>
          </p:cNvSpPr>
          <p:nvPr/>
        </p:nvSpPr>
        <p:spPr bwMode="auto">
          <a:xfrm rot="16200000" flipH="1">
            <a:off x="3053556" y="3771107"/>
            <a:ext cx="128587" cy="6985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6" name="Line 109"/>
          <p:cNvSpPr>
            <a:spLocks noChangeAspect="1" noChangeShapeType="1"/>
          </p:cNvSpPr>
          <p:nvPr/>
        </p:nvSpPr>
        <p:spPr bwMode="auto">
          <a:xfrm rot="-5400000">
            <a:off x="3054350" y="4033838"/>
            <a:ext cx="127000" cy="6985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7" name="Line 110"/>
          <p:cNvSpPr>
            <a:spLocks noChangeAspect="1" noChangeShapeType="1"/>
          </p:cNvSpPr>
          <p:nvPr/>
        </p:nvSpPr>
        <p:spPr bwMode="auto">
          <a:xfrm rot="16200000" flipH="1">
            <a:off x="2858294" y="3934619"/>
            <a:ext cx="366712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8" name="Line 111"/>
          <p:cNvSpPr>
            <a:spLocks noChangeAspect="1" noChangeShapeType="1"/>
          </p:cNvSpPr>
          <p:nvPr/>
        </p:nvSpPr>
        <p:spPr bwMode="auto">
          <a:xfrm rot="16200000" flipH="1">
            <a:off x="2935287" y="3470276"/>
            <a:ext cx="22542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19" name="Line 112"/>
          <p:cNvSpPr>
            <a:spLocks noChangeAspect="1" noChangeShapeType="1"/>
          </p:cNvSpPr>
          <p:nvPr/>
        </p:nvSpPr>
        <p:spPr bwMode="auto">
          <a:xfrm rot="16200000" flipH="1">
            <a:off x="3079750" y="3741738"/>
            <a:ext cx="222250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20" name="Line 113"/>
          <p:cNvSpPr>
            <a:spLocks noChangeAspect="1" noChangeShapeType="1"/>
          </p:cNvSpPr>
          <p:nvPr/>
        </p:nvSpPr>
        <p:spPr bwMode="auto">
          <a:xfrm rot="16200000" flipH="1">
            <a:off x="3080544" y="4134644"/>
            <a:ext cx="223838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21" name="Oval 114"/>
          <p:cNvSpPr>
            <a:spLocks noChangeAspect="1" noChangeArrowheads="1"/>
          </p:cNvSpPr>
          <p:nvPr/>
        </p:nvSpPr>
        <p:spPr bwMode="auto">
          <a:xfrm rot="-5400000">
            <a:off x="3103563" y="4278313"/>
            <a:ext cx="174625" cy="1111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22" name="Oval 115"/>
          <p:cNvSpPr>
            <a:spLocks noChangeAspect="1" noChangeArrowheads="1"/>
          </p:cNvSpPr>
          <p:nvPr/>
        </p:nvSpPr>
        <p:spPr bwMode="auto">
          <a:xfrm rot="-5400000">
            <a:off x="3285332" y="4272756"/>
            <a:ext cx="171450" cy="1127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23" name="Oval 116"/>
          <p:cNvSpPr>
            <a:spLocks noChangeAspect="1" noChangeArrowheads="1"/>
          </p:cNvSpPr>
          <p:nvPr/>
        </p:nvSpPr>
        <p:spPr bwMode="auto">
          <a:xfrm rot="-5400000">
            <a:off x="3284538" y="3494087"/>
            <a:ext cx="173038" cy="1127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cxnSp>
        <p:nvCxnSpPr>
          <p:cNvPr id="64624" name="AutoShape 117"/>
          <p:cNvCxnSpPr>
            <a:cxnSpLocks noChangeShapeType="1"/>
            <a:stCxn id="64607" idx="5"/>
            <a:endCxn id="64623" idx="6"/>
          </p:cNvCxnSpPr>
          <p:nvPr/>
        </p:nvCxnSpPr>
        <p:spPr bwMode="auto">
          <a:xfrm>
            <a:off x="3228975" y="3054350"/>
            <a:ext cx="142875" cy="412750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25" name="AutoShape 118"/>
          <p:cNvCxnSpPr>
            <a:cxnSpLocks noChangeShapeType="1"/>
            <a:stCxn id="64612" idx="3"/>
            <a:endCxn id="64622" idx="6"/>
          </p:cNvCxnSpPr>
          <p:nvPr/>
        </p:nvCxnSpPr>
        <p:spPr bwMode="auto">
          <a:xfrm>
            <a:off x="3230563" y="3997325"/>
            <a:ext cx="141287" cy="246063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26" name="AutoShape 119"/>
          <p:cNvCxnSpPr>
            <a:cxnSpLocks noChangeShapeType="1"/>
            <a:stCxn id="64623" idx="2"/>
            <a:endCxn id="64622" idx="6"/>
          </p:cNvCxnSpPr>
          <p:nvPr/>
        </p:nvCxnSpPr>
        <p:spPr bwMode="auto">
          <a:xfrm>
            <a:off x="3370263" y="3638550"/>
            <a:ext cx="1587" cy="604838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64627" name="AutoShape 120"/>
          <p:cNvSpPr>
            <a:spLocks noChangeArrowheads="1"/>
          </p:cNvSpPr>
          <p:nvPr/>
        </p:nvSpPr>
        <p:spPr bwMode="auto">
          <a:xfrm rot="16200000" flipH="1">
            <a:off x="1685926" y="3192462"/>
            <a:ext cx="1166812" cy="150813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28" name="Oval 121"/>
          <p:cNvSpPr>
            <a:spLocks noChangeArrowheads="1"/>
          </p:cNvSpPr>
          <p:nvPr/>
        </p:nvSpPr>
        <p:spPr bwMode="auto">
          <a:xfrm rot="-5400000">
            <a:off x="2189163" y="3201988"/>
            <a:ext cx="150812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29" name="Oval 122"/>
          <p:cNvSpPr>
            <a:spLocks noChangeArrowheads="1"/>
          </p:cNvSpPr>
          <p:nvPr/>
        </p:nvSpPr>
        <p:spPr bwMode="auto">
          <a:xfrm rot="-5400000">
            <a:off x="2189162" y="2813051"/>
            <a:ext cx="150813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30" name="Oval 123"/>
          <p:cNvSpPr>
            <a:spLocks noChangeArrowheads="1"/>
          </p:cNvSpPr>
          <p:nvPr/>
        </p:nvSpPr>
        <p:spPr bwMode="auto">
          <a:xfrm rot="-5400000">
            <a:off x="2189162" y="3635376"/>
            <a:ext cx="150813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cxnSp>
        <p:nvCxnSpPr>
          <p:cNvPr id="64631" name="AutoShape 124"/>
          <p:cNvCxnSpPr>
            <a:cxnSpLocks noChangeShapeType="1"/>
            <a:stCxn id="64629" idx="2"/>
            <a:endCxn id="64628" idx="6"/>
          </p:cNvCxnSpPr>
          <p:nvPr/>
        </p:nvCxnSpPr>
        <p:spPr bwMode="auto">
          <a:xfrm>
            <a:off x="2263775" y="2932113"/>
            <a:ext cx="0" cy="239712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32" name="AutoShape 125"/>
          <p:cNvCxnSpPr>
            <a:cxnSpLocks noChangeShapeType="1"/>
            <a:stCxn id="64628" idx="2"/>
            <a:endCxn id="64630" idx="6"/>
          </p:cNvCxnSpPr>
          <p:nvPr/>
        </p:nvCxnSpPr>
        <p:spPr bwMode="auto">
          <a:xfrm>
            <a:off x="2263775" y="3321050"/>
            <a:ext cx="0" cy="284163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64633" name="AutoShape 126"/>
          <p:cNvSpPr>
            <a:spLocks noChangeArrowheads="1"/>
          </p:cNvSpPr>
          <p:nvPr/>
        </p:nvSpPr>
        <p:spPr bwMode="auto">
          <a:xfrm rot="16200000" flipH="1">
            <a:off x="2327276" y="2878137"/>
            <a:ext cx="728662" cy="341313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34" name="Oval 127"/>
          <p:cNvSpPr>
            <a:spLocks noChangeArrowheads="1"/>
          </p:cNvSpPr>
          <p:nvPr/>
        </p:nvSpPr>
        <p:spPr bwMode="auto">
          <a:xfrm rot="-5400000">
            <a:off x="2721769" y="2813844"/>
            <a:ext cx="150813" cy="857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35" name="Oval 128"/>
          <p:cNvSpPr>
            <a:spLocks noChangeArrowheads="1"/>
          </p:cNvSpPr>
          <p:nvPr/>
        </p:nvSpPr>
        <p:spPr bwMode="auto">
          <a:xfrm rot="-5400000">
            <a:off x="2516187" y="2813051"/>
            <a:ext cx="150813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36" name="Oval 129"/>
          <p:cNvSpPr>
            <a:spLocks noChangeArrowheads="1"/>
          </p:cNvSpPr>
          <p:nvPr/>
        </p:nvSpPr>
        <p:spPr bwMode="auto">
          <a:xfrm rot="-5400000">
            <a:off x="2640806" y="3201195"/>
            <a:ext cx="149225" cy="8731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cxnSp>
        <p:nvCxnSpPr>
          <p:cNvPr id="64637" name="AutoShape 130"/>
          <p:cNvCxnSpPr>
            <a:cxnSpLocks noChangeShapeType="1"/>
            <a:stCxn id="64634" idx="2"/>
            <a:endCxn id="64636" idx="6"/>
          </p:cNvCxnSpPr>
          <p:nvPr/>
        </p:nvCxnSpPr>
        <p:spPr bwMode="auto">
          <a:xfrm flipH="1">
            <a:off x="2714625" y="2932113"/>
            <a:ext cx="82550" cy="239712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38" name="AutoShape 131"/>
          <p:cNvCxnSpPr>
            <a:cxnSpLocks noChangeShapeType="1"/>
            <a:stCxn id="64635" idx="3"/>
            <a:endCxn id="64636" idx="6"/>
          </p:cNvCxnSpPr>
          <p:nvPr/>
        </p:nvCxnSpPr>
        <p:spPr bwMode="auto">
          <a:xfrm>
            <a:off x="2620963" y="2909888"/>
            <a:ext cx="93662" cy="261937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39" name="AutoShape 132"/>
          <p:cNvCxnSpPr>
            <a:cxnSpLocks noChangeShapeType="1"/>
            <a:stCxn id="64629" idx="4"/>
            <a:endCxn id="64635" idx="0"/>
          </p:cNvCxnSpPr>
          <p:nvPr/>
        </p:nvCxnSpPr>
        <p:spPr bwMode="auto">
          <a:xfrm>
            <a:off x="2309813" y="2859088"/>
            <a:ext cx="239712" cy="0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40" name="AutoShape 133"/>
          <p:cNvCxnSpPr>
            <a:cxnSpLocks noChangeShapeType="1"/>
            <a:stCxn id="64630" idx="3"/>
            <a:endCxn id="64597" idx="7"/>
          </p:cNvCxnSpPr>
          <p:nvPr/>
        </p:nvCxnSpPr>
        <p:spPr bwMode="auto">
          <a:xfrm>
            <a:off x="2295525" y="3735388"/>
            <a:ext cx="387350" cy="52387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41" name="AutoShape 134"/>
          <p:cNvCxnSpPr>
            <a:cxnSpLocks noChangeShapeType="1"/>
            <a:stCxn id="64634" idx="3"/>
            <a:endCxn id="64607" idx="2"/>
          </p:cNvCxnSpPr>
          <p:nvPr/>
        </p:nvCxnSpPr>
        <p:spPr bwMode="auto">
          <a:xfrm flipV="1">
            <a:off x="2828925" y="2906713"/>
            <a:ext cx="361950" cy="4762"/>
          </a:xfrm>
          <a:prstGeom prst="curvedConnector4">
            <a:avLst>
              <a:gd name="adj1" fmla="val 43421"/>
              <a:gd name="adj2" fmla="val 4900000"/>
            </a:avLst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42" name="AutoShape 135"/>
          <p:cNvCxnSpPr>
            <a:cxnSpLocks noChangeShapeType="1"/>
            <a:stCxn id="64606" idx="0"/>
            <a:endCxn id="64636" idx="4"/>
          </p:cNvCxnSpPr>
          <p:nvPr/>
        </p:nvCxnSpPr>
        <p:spPr bwMode="auto">
          <a:xfrm rot="10800000">
            <a:off x="2759075" y="3246438"/>
            <a:ext cx="239713" cy="20637"/>
          </a:xfrm>
          <a:prstGeom prst="curvedConnector3">
            <a:avLst>
              <a:gd name="adj1" fmla="val 50333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64643" name="AutoShape 136"/>
          <p:cNvCxnSpPr>
            <a:cxnSpLocks noChangeShapeType="1"/>
            <a:stCxn id="64613" idx="1"/>
            <a:endCxn id="64602" idx="3"/>
          </p:cNvCxnSpPr>
          <p:nvPr/>
        </p:nvCxnSpPr>
        <p:spPr bwMode="auto">
          <a:xfrm rot="10800000" flipV="1">
            <a:off x="2828925" y="3725863"/>
            <a:ext cx="185738" cy="419100"/>
          </a:xfrm>
          <a:prstGeom prst="curvedConnector3">
            <a:avLst>
              <a:gd name="adj1" fmla="val 51282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64644" name="AutoShape 137"/>
          <p:cNvCxnSpPr>
            <a:cxnSpLocks noChangeShapeType="1"/>
            <a:stCxn id="64636" idx="1"/>
            <a:endCxn id="64630" idx="5"/>
          </p:cNvCxnSpPr>
          <p:nvPr/>
        </p:nvCxnSpPr>
        <p:spPr bwMode="auto">
          <a:xfrm rot="10800000" flipV="1">
            <a:off x="2295525" y="3298825"/>
            <a:ext cx="388938" cy="328613"/>
          </a:xfrm>
          <a:prstGeom prst="curvedConnector3">
            <a:avLst>
              <a:gd name="adj1" fmla="val 50204"/>
            </a:avLst>
          </a:prstGeom>
          <a:noFill/>
          <a:ln w="9525">
            <a:solidFill>
              <a:srgbClr val="993366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64645" name="AutoShape 138"/>
          <p:cNvCxnSpPr>
            <a:cxnSpLocks noChangeShapeType="1"/>
            <a:stCxn id="64614" idx="0"/>
            <a:endCxn id="64602" idx="6"/>
          </p:cNvCxnSpPr>
          <p:nvPr/>
        </p:nvCxnSpPr>
        <p:spPr bwMode="auto">
          <a:xfrm rot="10800000" flipV="1">
            <a:off x="2798763" y="4208463"/>
            <a:ext cx="198437" cy="63500"/>
          </a:xfrm>
          <a:prstGeom prst="curvedConnector4">
            <a:avLst>
              <a:gd name="adj1" fmla="val 39199"/>
              <a:gd name="adj2" fmla="val 455000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64646" name="AutoShape 139"/>
          <p:cNvCxnSpPr>
            <a:cxnSpLocks noChangeShapeType="1"/>
            <a:stCxn id="64599" idx="0"/>
            <a:endCxn id="64636" idx="1"/>
          </p:cNvCxnSpPr>
          <p:nvPr/>
        </p:nvCxnSpPr>
        <p:spPr bwMode="auto">
          <a:xfrm rot="10800000" flipH="1">
            <a:off x="2551113" y="3298825"/>
            <a:ext cx="133350" cy="889000"/>
          </a:xfrm>
          <a:prstGeom prst="curvedConnector3">
            <a:avLst>
              <a:gd name="adj1" fmla="val -171431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4647" name="AutoShape 140"/>
          <p:cNvCxnSpPr>
            <a:cxnSpLocks noChangeShapeType="1"/>
            <a:stCxn id="64598" idx="0"/>
            <a:endCxn id="64606" idx="7"/>
          </p:cNvCxnSpPr>
          <p:nvPr/>
        </p:nvCxnSpPr>
        <p:spPr bwMode="auto">
          <a:xfrm rot="10800000" flipH="1">
            <a:off x="2663825" y="3327400"/>
            <a:ext cx="350838" cy="1204913"/>
          </a:xfrm>
          <a:prstGeom prst="curvedConnector3">
            <a:avLst>
              <a:gd name="adj1" fmla="val -65611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4648" name="AutoShape 141"/>
          <p:cNvCxnSpPr>
            <a:cxnSpLocks noChangeShapeType="1"/>
            <a:stCxn id="64628" idx="4"/>
            <a:endCxn id="64602" idx="3"/>
          </p:cNvCxnSpPr>
          <p:nvPr/>
        </p:nvCxnSpPr>
        <p:spPr bwMode="auto">
          <a:xfrm>
            <a:off x="2309813" y="3248025"/>
            <a:ext cx="519112" cy="896938"/>
          </a:xfrm>
          <a:prstGeom prst="curvedConnector3">
            <a:avLst>
              <a:gd name="adj1" fmla="val 146176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4649" name="AutoShape 142"/>
          <p:cNvCxnSpPr>
            <a:cxnSpLocks noChangeShapeType="1"/>
            <a:stCxn id="64622" idx="4"/>
            <a:endCxn id="64623" idx="4"/>
          </p:cNvCxnSpPr>
          <p:nvPr/>
        </p:nvCxnSpPr>
        <p:spPr bwMode="auto">
          <a:xfrm flipV="1">
            <a:off x="3427413" y="3552825"/>
            <a:ext cx="1587" cy="777875"/>
          </a:xfrm>
          <a:prstGeom prst="curvedConnector3">
            <a:avLst>
              <a:gd name="adj1" fmla="val 14300005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64650" name="Rectangle 143"/>
          <p:cNvSpPr>
            <a:spLocks noChangeArrowheads="1"/>
          </p:cNvSpPr>
          <p:nvPr/>
        </p:nvSpPr>
        <p:spPr bwMode="auto">
          <a:xfrm>
            <a:off x="4032250" y="2579688"/>
            <a:ext cx="1560513" cy="2149475"/>
          </a:xfrm>
          <a:prstGeom prst="rect">
            <a:avLst/>
          </a:prstGeom>
          <a:solidFill>
            <a:srgbClr val="999CD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1" name="AutoShape 144"/>
          <p:cNvSpPr>
            <a:spLocks noChangeArrowheads="1"/>
          </p:cNvSpPr>
          <p:nvPr/>
        </p:nvSpPr>
        <p:spPr bwMode="auto">
          <a:xfrm rot="16200000" flipH="1">
            <a:off x="3943350" y="2994026"/>
            <a:ext cx="833437" cy="220662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2" name="Oval 145"/>
          <p:cNvSpPr>
            <a:spLocks noChangeArrowheads="1"/>
          </p:cNvSpPr>
          <p:nvPr/>
        </p:nvSpPr>
        <p:spPr bwMode="auto">
          <a:xfrm rot="-5400000">
            <a:off x="4267200" y="3265488"/>
            <a:ext cx="171450" cy="127000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3" name="Oval 146"/>
          <p:cNvSpPr>
            <a:spLocks noChangeArrowheads="1"/>
          </p:cNvSpPr>
          <p:nvPr/>
        </p:nvSpPr>
        <p:spPr bwMode="auto">
          <a:xfrm rot="-5400000">
            <a:off x="4267200" y="2820988"/>
            <a:ext cx="171450" cy="127000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cxnSp>
        <p:nvCxnSpPr>
          <p:cNvPr id="64654" name="AutoShape 147"/>
          <p:cNvCxnSpPr>
            <a:cxnSpLocks noChangeShapeType="1"/>
            <a:stCxn id="64653" idx="2"/>
            <a:endCxn id="64652" idx="6"/>
          </p:cNvCxnSpPr>
          <p:nvPr/>
        </p:nvCxnSpPr>
        <p:spPr bwMode="auto">
          <a:xfrm>
            <a:off x="4351338" y="2971800"/>
            <a:ext cx="0" cy="273050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64655" name="AutoShape 148"/>
          <p:cNvSpPr>
            <a:spLocks noChangeArrowheads="1"/>
          </p:cNvSpPr>
          <p:nvPr/>
        </p:nvSpPr>
        <p:spPr bwMode="auto">
          <a:xfrm rot="16200000" flipH="1">
            <a:off x="4375151" y="3038475"/>
            <a:ext cx="920750" cy="219075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6" name="Oval 149"/>
          <p:cNvSpPr>
            <a:spLocks noChangeArrowheads="1"/>
          </p:cNvSpPr>
          <p:nvPr/>
        </p:nvSpPr>
        <p:spPr bwMode="auto">
          <a:xfrm rot="-5400000">
            <a:off x="4814888" y="3101975"/>
            <a:ext cx="146050" cy="82550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7" name="Oval 150"/>
          <p:cNvSpPr>
            <a:spLocks noChangeArrowheads="1"/>
          </p:cNvSpPr>
          <p:nvPr/>
        </p:nvSpPr>
        <p:spPr bwMode="auto">
          <a:xfrm rot="-5400000">
            <a:off x="4713288" y="2759075"/>
            <a:ext cx="144462" cy="84138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8" name="Oval 151"/>
          <p:cNvSpPr>
            <a:spLocks noChangeArrowheads="1"/>
          </p:cNvSpPr>
          <p:nvPr/>
        </p:nvSpPr>
        <p:spPr bwMode="auto">
          <a:xfrm rot="-5400000">
            <a:off x="4714081" y="3094832"/>
            <a:ext cx="142875" cy="84138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59" name="Line 152"/>
          <p:cNvSpPr>
            <a:spLocks noChangeShapeType="1"/>
          </p:cNvSpPr>
          <p:nvPr/>
        </p:nvSpPr>
        <p:spPr bwMode="auto">
          <a:xfrm rot="16200000" flipH="1">
            <a:off x="4745038" y="2925763"/>
            <a:ext cx="200025" cy="73025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60" name="Line 153"/>
          <p:cNvSpPr>
            <a:spLocks noChangeShapeType="1"/>
          </p:cNvSpPr>
          <p:nvPr/>
        </p:nvSpPr>
        <p:spPr bwMode="auto">
          <a:xfrm rot="-5400000">
            <a:off x="4743451" y="3287712"/>
            <a:ext cx="207962" cy="68263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61" name="Line 154"/>
          <p:cNvSpPr>
            <a:spLocks noChangeShapeType="1"/>
          </p:cNvSpPr>
          <p:nvPr/>
        </p:nvSpPr>
        <p:spPr bwMode="auto">
          <a:xfrm rot="16200000" flipH="1">
            <a:off x="4688681" y="2967832"/>
            <a:ext cx="19526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62" name="Oval 155"/>
          <p:cNvSpPr>
            <a:spLocks noChangeArrowheads="1"/>
          </p:cNvSpPr>
          <p:nvPr/>
        </p:nvSpPr>
        <p:spPr bwMode="auto">
          <a:xfrm rot="-5400000">
            <a:off x="4714081" y="3440907"/>
            <a:ext cx="142875" cy="84138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63" name="Line 156"/>
          <p:cNvSpPr>
            <a:spLocks noChangeShapeType="1"/>
          </p:cNvSpPr>
          <p:nvPr/>
        </p:nvSpPr>
        <p:spPr bwMode="auto">
          <a:xfrm rot="16200000" flipH="1">
            <a:off x="4689475" y="3313113"/>
            <a:ext cx="19367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64" name="AutoShape 157"/>
          <p:cNvSpPr>
            <a:spLocks noChangeArrowheads="1"/>
          </p:cNvSpPr>
          <p:nvPr/>
        </p:nvSpPr>
        <p:spPr bwMode="auto">
          <a:xfrm rot="16200000" flipH="1">
            <a:off x="4396582" y="3996531"/>
            <a:ext cx="833438" cy="219075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65" name="Oval 158"/>
          <p:cNvSpPr>
            <a:spLocks noChangeArrowheads="1"/>
          </p:cNvSpPr>
          <p:nvPr/>
        </p:nvSpPr>
        <p:spPr bwMode="auto">
          <a:xfrm rot="-5400000">
            <a:off x="4720432" y="4267993"/>
            <a:ext cx="171450" cy="1254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66" name="Oval 159"/>
          <p:cNvSpPr>
            <a:spLocks noChangeArrowheads="1"/>
          </p:cNvSpPr>
          <p:nvPr/>
        </p:nvSpPr>
        <p:spPr bwMode="auto">
          <a:xfrm rot="-5400000">
            <a:off x="4720432" y="3823493"/>
            <a:ext cx="171450" cy="12541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cxnSp>
        <p:nvCxnSpPr>
          <p:cNvPr id="64667" name="AutoShape 160"/>
          <p:cNvCxnSpPr>
            <a:cxnSpLocks noChangeShapeType="1"/>
            <a:stCxn id="64666" idx="2"/>
            <a:endCxn id="64665" idx="6"/>
          </p:cNvCxnSpPr>
          <p:nvPr/>
        </p:nvCxnSpPr>
        <p:spPr bwMode="auto">
          <a:xfrm>
            <a:off x="4805363" y="3971925"/>
            <a:ext cx="0" cy="274638"/>
          </a:xfrm>
          <a:prstGeom prst="straightConnector1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sp>
        <p:nvSpPr>
          <p:cNvPr id="64668" name="AutoShape 161"/>
          <p:cNvSpPr>
            <a:spLocks noChangeArrowheads="1"/>
          </p:cNvSpPr>
          <p:nvPr/>
        </p:nvSpPr>
        <p:spPr bwMode="auto">
          <a:xfrm rot="16200000" flipH="1">
            <a:off x="3888582" y="3994944"/>
            <a:ext cx="920750" cy="198437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69" name="Oval 162"/>
          <p:cNvSpPr>
            <a:spLocks noChangeArrowheads="1"/>
          </p:cNvSpPr>
          <p:nvPr/>
        </p:nvSpPr>
        <p:spPr bwMode="auto">
          <a:xfrm rot="-5400000">
            <a:off x="4252913" y="3694113"/>
            <a:ext cx="144462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0" name="Oval 163"/>
          <p:cNvSpPr>
            <a:spLocks noChangeArrowheads="1"/>
          </p:cNvSpPr>
          <p:nvPr/>
        </p:nvSpPr>
        <p:spPr bwMode="auto">
          <a:xfrm rot="-5400000">
            <a:off x="4253706" y="4029870"/>
            <a:ext cx="142875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1" name="Line 164"/>
          <p:cNvSpPr>
            <a:spLocks noChangeShapeType="1"/>
          </p:cNvSpPr>
          <p:nvPr/>
        </p:nvSpPr>
        <p:spPr bwMode="auto">
          <a:xfrm rot="16200000" flipH="1">
            <a:off x="4228306" y="3913982"/>
            <a:ext cx="195263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72" name="Oval 165"/>
          <p:cNvSpPr>
            <a:spLocks noChangeArrowheads="1"/>
          </p:cNvSpPr>
          <p:nvPr/>
        </p:nvSpPr>
        <p:spPr bwMode="auto">
          <a:xfrm rot="-5400000">
            <a:off x="4253706" y="4375945"/>
            <a:ext cx="142875" cy="106362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3" name="Line 166"/>
          <p:cNvSpPr>
            <a:spLocks noChangeShapeType="1"/>
          </p:cNvSpPr>
          <p:nvPr/>
        </p:nvSpPr>
        <p:spPr bwMode="auto">
          <a:xfrm rot="16200000" flipH="1">
            <a:off x="4229100" y="4259263"/>
            <a:ext cx="19367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74" name="AutoShape 167"/>
          <p:cNvSpPr>
            <a:spLocks noChangeArrowheads="1"/>
          </p:cNvSpPr>
          <p:nvPr/>
        </p:nvSpPr>
        <p:spPr bwMode="auto">
          <a:xfrm rot="16200000" flipH="1">
            <a:off x="4828382" y="4007643"/>
            <a:ext cx="920750" cy="220663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5" name="Oval 168"/>
          <p:cNvSpPr>
            <a:spLocks noChangeArrowheads="1"/>
          </p:cNvSpPr>
          <p:nvPr/>
        </p:nvSpPr>
        <p:spPr bwMode="auto">
          <a:xfrm rot="-5400000">
            <a:off x="5268913" y="4071938"/>
            <a:ext cx="146050" cy="82550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6" name="Oval 169"/>
          <p:cNvSpPr>
            <a:spLocks noChangeArrowheads="1"/>
          </p:cNvSpPr>
          <p:nvPr/>
        </p:nvSpPr>
        <p:spPr bwMode="auto">
          <a:xfrm rot="-5400000">
            <a:off x="5166519" y="3728244"/>
            <a:ext cx="144463" cy="857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7" name="Oval 170"/>
          <p:cNvSpPr>
            <a:spLocks noChangeArrowheads="1"/>
          </p:cNvSpPr>
          <p:nvPr/>
        </p:nvSpPr>
        <p:spPr bwMode="auto">
          <a:xfrm rot="-5400000">
            <a:off x="5167313" y="4064000"/>
            <a:ext cx="142875" cy="857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78" name="Line 171"/>
          <p:cNvSpPr>
            <a:spLocks noChangeShapeType="1"/>
          </p:cNvSpPr>
          <p:nvPr/>
        </p:nvSpPr>
        <p:spPr bwMode="auto">
          <a:xfrm rot="16200000" flipH="1">
            <a:off x="5198269" y="3894931"/>
            <a:ext cx="200025" cy="74613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79" name="Line 172"/>
          <p:cNvSpPr>
            <a:spLocks noChangeShapeType="1"/>
          </p:cNvSpPr>
          <p:nvPr/>
        </p:nvSpPr>
        <p:spPr bwMode="auto">
          <a:xfrm rot="-5400000">
            <a:off x="5197475" y="4257675"/>
            <a:ext cx="207963" cy="68263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80" name="Line 173"/>
          <p:cNvSpPr>
            <a:spLocks noChangeShapeType="1"/>
          </p:cNvSpPr>
          <p:nvPr/>
        </p:nvSpPr>
        <p:spPr bwMode="auto">
          <a:xfrm rot="16200000" flipH="1">
            <a:off x="5141119" y="3937794"/>
            <a:ext cx="195262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81" name="Oval 174"/>
          <p:cNvSpPr>
            <a:spLocks noChangeArrowheads="1"/>
          </p:cNvSpPr>
          <p:nvPr/>
        </p:nvSpPr>
        <p:spPr bwMode="auto">
          <a:xfrm rot="-5400000">
            <a:off x="5167313" y="4410075"/>
            <a:ext cx="142875" cy="85725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82" name="Line 175"/>
          <p:cNvSpPr>
            <a:spLocks noChangeShapeType="1"/>
          </p:cNvSpPr>
          <p:nvPr/>
        </p:nvSpPr>
        <p:spPr bwMode="auto">
          <a:xfrm rot="16200000" flipH="1">
            <a:off x="5141912" y="4283076"/>
            <a:ext cx="19367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83" name="AutoShape 176"/>
          <p:cNvSpPr>
            <a:spLocks noChangeArrowheads="1"/>
          </p:cNvSpPr>
          <p:nvPr/>
        </p:nvSpPr>
        <p:spPr bwMode="auto">
          <a:xfrm rot="16200000" flipH="1">
            <a:off x="4839494" y="2993231"/>
            <a:ext cx="920750" cy="198438"/>
          </a:xfrm>
          <a:prstGeom prst="roundRect">
            <a:avLst>
              <a:gd name="adj" fmla="val 16657"/>
            </a:avLst>
          </a:prstGeom>
          <a:solidFill>
            <a:srgbClr val="A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84" name="Oval 177"/>
          <p:cNvSpPr>
            <a:spLocks noChangeArrowheads="1"/>
          </p:cNvSpPr>
          <p:nvPr/>
        </p:nvSpPr>
        <p:spPr bwMode="auto">
          <a:xfrm rot="-5400000">
            <a:off x="5203825" y="2692400"/>
            <a:ext cx="144463" cy="10636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85" name="Oval 178"/>
          <p:cNvSpPr>
            <a:spLocks noChangeArrowheads="1"/>
          </p:cNvSpPr>
          <p:nvPr/>
        </p:nvSpPr>
        <p:spPr bwMode="auto">
          <a:xfrm rot="-5400000">
            <a:off x="5204619" y="3028156"/>
            <a:ext cx="142875" cy="10636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86" name="Line 179"/>
          <p:cNvSpPr>
            <a:spLocks noChangeShapeType="1"/>
          </p:cNvSpPr>
          <p:nvPr/>
        </p:nvSpPr>
        <p:spPr bwMode="auto">
          <a:xfrm rot="16200000" flipH="1">
            <a:off x="5179219" y="2912269"/>
            <a:ext cx="195262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687" name="Oval 180"/>
          <p:cNvSpPr>
            <a:spLocks noChangeArrowheads="1"/>
          </p:cNvSpPr>
          <p:nvPr/>
        </p:nvSpPr>
        <p:spPr bwMode="auto">
          <a:xfrm rot="-5400000">
            <a:off x="5204619" y="3374231"/>
            <a:ext cx="142875" cy="106363"/>
          </a:xfrm>
          <a:prstGeom prst="ellipse">
            <a:avLst/>
          </a:prstGeom>
          <a:solidFill>
            <a:srgbClr val="CC99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688" name="Line 181"/>
          <p:cNvSpPr>
            <a:spLocks noChangeShapeType="1"/>
          </p:cNvSpPr>
          <p:nvPr/>
        </p:nvSpPr>
        <p:spPr bwMode="auto">
          <a:xfrm rot="16200000" flipH="1">
            <a:off x="5180012" y="3257551"/>
            <a:ext cx="193675" cy="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cxnSp>
        <p:nvCxnSpPr>
          <p:cNvPr id="64689" name="AutoShape 182"/>
          <p:cNvCxnSpPr>
            <a:cxnSpLocks noChangeShapeType="1"/>
            <a:stCxn id="64653" idx="4"/>
            <a:endCxn id="64657" idx="0"/>
          </p:cNvCxnSpPr>
          <p:nvPr/>
        </p:nvCxnSpPr>
        <p:spPr bwMode="auto">
          <a:xfrm flipV="1">
            <a:off x="4416425" y="2803525"/>
            <a:ext cx="328613" cy="80963"/>
          </a:xfrm>
          <a:prstGeom prst="curvedConnector3">
            <a:avLst>
              <a:gd name="adj1" fmla="val 49759"/>
            </a:avLst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90" name="AutoShape 183"/>
          <p:cNvCxnSpPr>
            <a:cxnSpLocks noChangeShapeType="1"/>
            <a:stCxn id="64658" idx="1"/>
            <a:endCxn id="64669" idx="5"/>
          </p:cNvCxnSpPr>
          <p:nvPr/>
        </p:nvCxnSpPr>
        <p:spPr bwMode="auto">
          <a:xfrm rot="10800000" flipV="1">
            <a:off x="4364038" y="3187700"/>
            <a:ext cx="390525" cy="511175"/>
          </a:xfrm>
          <a:prstGeom prst="curvedConnector3">
            <a:avLst>
              <a:gd name="adj1" fmla="val 49593"/>
            </a:avLst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91" name="AutoShape 184"/>
          <p:cNvCxnSpPr>
            <a:cxnSpLocks noChangeShapeType="1"/>
            <a:stCxn id="64662" idx="2"/>
            <a:endCxn id="64666" idx="6"/>
          </p:cNvCxnSpPr>
          <p:nvPr/>
        </p:nvCxnSpPr>
        <p:spPr bwMode="auto">
          <a:xfrm rot="16200000" flipH="1">
            <a:off x="4672012" y="3668713"/>
            <a:ext cx="246063" cy="20638"/>
          </a:xfrm>
          <a:prstGeom prst="curvedConnector3">
            <a:avLst>
              <a:gd name="adj1" fmla="val 49032"/>
            </a:avLst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92" name="AutoShape 185"/>
          <p:cNvCxnSpPr>
            <a:cxnSpLocks noChangeShapeType="1"/>
            <a:stCxn id="64656" idx="4"/>
            <a:endCxn id="64684" idx="0"/>
          </p:cNvCxnSpPr>
          <p:nvPr/>
        </p:nvCxnSpPr>
        <p:spPr bwMode="auto">
          <a:xfrm flipV="1">
            <a:off x="4929188" y="2747963"/>
            <a:ext cx="295275" cy="395287"/>
          </a:xfrm>
          <a:prstGeom prst="curvedConnector3">
            <a:avLst>
              <a:gd name="adj1" fmla="val 49463"/>
            </a:avLst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93" name="AutoShape 186"/>
          <p:cNvCxnSpPr>
            <a:cxnSpLocks noChangeShapeType="1"/>
            <a:stCxn id="64665" idx="4"/>
            <a:endCxn id="64676" idx="0"/>
          </p:cNvCxnSpPr>
          <p:nvPr/>
        </p:nvCxnSpPr>
        <p:spPr bwMode="auto">
          <a:xfrm flipV="1">
            <a:off x="4868863" y="3771900"/>
            <a:ext cx="328612" cy="560388"/>
          </a:xfrm>
          <a:prstGeom prst="curvedConnector3">
            <a:avLst>
              <a:gd name="adj1" fmla="val 49273"/>
            </a:avLst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</p:spPr>
      </p:cxnSp>
      <p:cxnSp>
        <p:nvCxnSpPr>
          <p:cNvPr id="64694" name="AutoShape 187"/>
          <p:cNvCxnSpPr>
            <a:cxnSpLocks noChangeShapeType="1"/>
            <a:stCxn id="64662" idx="0"/>
            <a:endCxn id="64652" idx="4"/>
          </p:cNvCxnSpPr>
          <p:nvPr/>
        </p:nvCxnSpPr>
        <p:spPr bwMode="auto">
          <a:xfrm rot="10800000">
            <a:off x="4416425" y="3328988"/>
            <a:ext cx="327025" cy="15557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64695" name="AutoShape 188"/>
          <p:cNvCxnSpPr>
            <a:cxnSpLocks noChangeShapeType="1"/>
            <a:stCxn id="64670" idx="4"/>
            <a:endCxn id="64662" idx="0"/>
          </p:cNvCxnSpPr>
          <p:nvPr/>
        </p:nvCxnSpPr>
        <p:spPr bwMode="auto">
          <a:xfrm flipV="1">
            <a:off x="4378325" y="3484563"/>
            <a:ext cx="365125" cy="600075"/>
          </a:xfrm>
          <a:prstGeom prst="curvedConnector3">
            <a:avLst>
              <a:gd name="adj1" fmla="val 49565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4696" name="AutoShape 189"/>
          <p:cNvCxnSpPr>
            <a:cxnSpLocks noChangeShapeType="1"/>
            <a:stCxn id="64677" idx="1"/>
            <a:endCxn id="64687" idx="1"/>
          </p:cNvCxnSpPr>
          <p:nvPr/>
        </p:nvCxnSpPr>
        <p:spPr bwMode="auto">
          <a:xfrm rot="10800000" flipH="1">
            <a:off x="5207000" y="3478213"/>
            <a:ext cx="30163" cy="677862"/>
          </a:xfrm>
          <a:prstGeom prst="curvedConnector3">
            <a:avLst>
              <a:gd name="adj1" fmla="val -794736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4697" name="AutoShape 190"/>
          <p:cNvCxnSpPr>
            <a:cxnSpLocks noChangeShapeType="1"/>
            <a:stCxn id="64687" idx="4"/>
            <a:endCxn id="64685" idx="4"/>
          </p:cNvCxnSpPr>
          <p:nvPr/>
        </p:nvCxnSpPr>
        <p:spPr bwMode="auto">
          <a:xfrm flipV="1">
            <a:off x="5329238" y="3082925"/>
            <a:ext cx="1587" cy="346075"/>
          </a:xfrm>
          <a:prstGeom prst="curvedConnector3">
            <a:avLst>
              <a:gd name="adj1" fmla="val 14300005"/>
            </a:avLst>
          </a:prstGeom>
          <a:noFill/>
          <a:ln w="19050" cap="rnd">
            <a:solidFill>
              <a:srgbClr val="993366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4698" name="AutoShape 191"/>
          <p:cNvCxnSpPr>
            <a:cxnSpLocks noChangeShapeType="1"/>
            <a:stCxn id="64681" idx="0"/>
            <a:endCxn id="64665" idx="4"/>
          </p:cNvCxnSpPr>
          <p:nvPr/>
        </p:nvCxnSpPr>
        <p:spPr bwMode="auto">
          <a:xfrm rot="10800000">
            <a:off x="4868863" y="4332288"/>
            <a:ext cx="327025" cy="12065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64699" name="AutoShape 192"/>
          <p:cNvCxnSpPr>
            <a:cxnSpLocks noChangeShapeType="1"/>
            <a:stCxn id="64666" idx="4"/>
            <a:endCxn id="64655" idx="2"/>
          </p:cNvCxnSpPr>
          <p:nvPr/>
        </p:nvCxnSpPr>
        <p:spPr bwMode="auto">
          <a:xfrm flipV="1">
            <a:off x="4868863" y="3148013"/>
            <a:ext cx="76200" cy="739775"/>
          </a:xfrm>
          <a:prstGeom prst="curvedConnector3">
            <a:avLst>
              <a:gd name="adj1" fmla="val 400000"/>
            </a:avLst>
          </a:prstGeom>
          <a:noFill/>
          <a:ln w="9525">
            <a:solidFill>
              <a:srgbClr val="FF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64700" name="Freeform 193"/>
          <p:cNvSpPr>
            <a:spLocks/>
          </p:cNvSpPr>
          <p:nvPr/>
        </p:nvSpPr>
        <p:spPr bwMode="auto">
          <a:xfrm>
            <a:off x="839788" y="4256088"/>
            <a:ext cx="1704975" cy="1012825"/>
          </a:xfrm>
          <a:custGeom>
            <a:avLst/>
            <a:gdLst>
              <a:gd name="T0" fmla="*/ 0 w 1632"/>
              <a:gd name="T1" fmla="*/ 2147483647 h 928"/>
              <a:gd name="T2" fmla="*/ 2147483647 w 1632"/>
              <a:gd name="T3" fmla="*/ 2147483647 h 928"/>
              <a:gd name="T4" fmla="*/ 2147483647 w 1632"/>
              <a:gd name="T5" fmla="*/ 0 h 928"/>
              <a:gd name="T6" fmla="*/ 0 60000 65536"/>
              <a:gd name="T7" fmla="*/ 0 60000 65536"/>
              <a:gd name="T8" fmla="*/ 0 60000 65536"/>
              <a:gd name="T9" fmla="*/ 0 w 1632"/>
              <a:gd name="T10" fmla="*/ 0 h 928"/>
              <a:gd name="T11" fmla="*/ 1632 w 1632"/>
              <a:gd name="T12" fmla="*/ 928 h 9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32" h="928">
                <a:moveTo>
                  <a:pt x="0" y="96"/>
                </a:moveTo>
                <a:cubicBezTo>
                  <a:pt x="104" y="512"/>
                  <a:pt x="208" y="928"/>
                  <a:pt x="480" y="912"/>
                </a:cubicBezTo>
                <a:cubicBezTo>
                  <a:pt x="752" y="896"/>
                  <a:pt x="1440" y="152"/>
                  <a:pt x="1632" y="0"/>
                </a:cubicBezTo>
              </a:path>
            </a:pathLst>
          </a:custGeom>
          <a:noFill/>
          <a:ln w="9525">
            <a:solidFill>
              <a:srgbClr val="FF9900"/>
            </a:solidFill>
            <a:prstDash val="lgDashDotDot"/>
            <a:round/>
            <a:headEnd type="arrow" w="lg" len="med"/>
            <a:tailEnd type="arrow" w="lg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701" name="Freeform 194"/>
          <p:cNvSpPr>
            <a:spLocks/>
          </p:cNvSpPr>
          <p:nvPr/>
        </p:nvSpPr>
        <p:spPr bwMode="auto">
          <a:xfrm>
            <a:off x="1592263" y="4046538"/>
            <a:ext cx="1403350" cy="1187450"/>
          </a:xfrm>
          <a:custGeom>
            <a:avLst/>
            <a:gdLst>
              <a:gd name="T0" fmla="*/ 0 w 1344"/>
              <a:gd name="T1" fmla="*/ 0 h 1088"/>
              <a:gd name="T2" fmla="*/ 2147483647 w 1344"/>
              <a:gd name="T3" fmla="*/ 2147483647 h 1088"/>
              <a:gd name="T4" fmla="*/ 2147483647 w 1344"/>
              <a:gd name="T5" fmla="*/ 2147483647 h 1088"/>
              <a:gd name="T6" fmla="*/ 0 60000 65536"/>
              <a:gd name="T7" fmla="*/ 0 60000 65536"/>
              <a:gd name="T8" fmla="*/ 0 60000 65536"/>
              <a:gd name="T9" fmla="*/ 0 w 1344"/>
              <a:gd name="T10" fmla="*/ 0 h 1088"/>
              <a:gd name="T11" fmla="*/ 1344 w 1344"/>
              <a:gd name="T12" fmla="*/ 1088 h 10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1088">
                <a:moveTo>
                  <a:pt x="0" y="0"/>
                </a:moveTo>
                <a:cubicBezTo>
                  <a:pt x="200" y="512"/>
                  <a:pt x="400" y="1024"/>
                  <a:pt x="624" y="1056"/>
                </a:cubicBezTo>
                <a:cubicBezTo>
                  <a:pt x="848" y="1088"/>
                  <a:pt x="1096" y="640"/>
                  <a:pt x="1344" y="192"/>
                </a:cubicBezTo>
              </a:path>
            </a:pathLst>
          </a:custGeom>
          <a:noFill/>
          <a:ln w="9525">
            <a:solidFill>
              <a:srgbClr val="FF9900"/>
            </a:solidFill>
            <a:prstDash val="lgDashDotDot"/>
            <a:round/>
            <a:headEnd type="arrow" w="lg" len="med"/>
            <a:tailEnd type="arrow" w="lg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702" name="Freeform 195"/>
          <p:cNvSpPr>
            <a:spLocks/>
          </p:cNvSpPr>
          <p:nvPr/>
        </p:nvSpPr>
        <p:spPr bwMode="auto">
          <a:xfrm>
            <a:off x="3246438" y="3575050"/>
            <a:ext cx="1957387" cy="1511300"/>
          </a:xfrm>
          <a:custGeom>
            <a:avLst/>
            <a:gdLst>
              <a:gd name="T0" fmla="*/ 0 w 1872"/>
              <a:gd name="T1" fmla="*/ 0 h 1384"/>
              <a:gd name="T2" fmla="*/ 2147483647 w 1872"/>
              <a:gd name="T3" fmla="*/ 2147483647 h 1384"/>
              <a:gd name="T4" fmla="*/ 2147483647 w 1872"/>
              <a:gd name="T5" fmla="*/ 2147483647 h 1384"/>
              <a:gd name="T6" fmla="*/ 0 60000 65536"/>
              <a:gd name="T7" fmla="*/ 0 60000 65536"/>
              <a:gd name="T8" fmla="*/ 0 60000 65536"/>
              <a:gd name="T9" fmla="*/ 0 w 1872"/>
              <a:gd name="T10" fmla="*/ 0 h 1384"/>
              <a:gd name="T11" fmla="*/ 1872 w 1872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72" h="1384">
                <a:moveTo>
                  <a:pt x="0" y="0"/>
                </a:moveTo>
                <a:cubicBezTo>
                  <a:pt x="204" y="604"/>
                  <a:pt x="408" y="1208"/>
                  <a:pt x="720" y="1296"/>
                </a:cubicBezTo>
                <a:cubicBezTo>
                  <a:pt x="1032" y="1384"/>
                  <a:pt x="1452" y="956"/>
                  <a:pt x="1872" y="528"/>
                </a:cubicBezTo>
              </a:path>
            </a:pathLst>
          </a:custGeom>
          <a:noFill/>
          <a:ln w="9525">
            <a:solidFill>
              <a:srgbClr val="FF9900"/>
            </a:solidFill>
            <a:prstDash val="lgDashDotDot"/>
            <a:round/>
            <a:headEnd type="arrow" w="lg" len="med"/>
            <a:tailEnd type="arrow" w="lg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703" name="Freeform 196"/>
          <p:cNvSpPr>
            <a:spLocks/>
          </p:cNvSpPr>
          <p:nvPr/>
        </p:nvSpPr>
        <p:spPr bwMode="auto">
          <a:xfrm>
            <a:off x="3397250" y="3627438"/>
            <a:ext cx="1806575" cy="1616075"/>
          </a:xfrm>
          <a:custGeom>
            <a:avLst/>
            <a:gdLst>
              <a:gd name="T0" fmla="*/ 0 w 1728"/>
              <a:gd name="T1" fmla="*/ 0 h 1480"/>
              <a:gd name="T2" fmla="*/ 2147483647 w 1728"/>
              <a:gd name="T3" fmla="*/ 2147483647 h 1480"/>
              <a:gd name="T4" fmla="*/ 2147483647 w 1728"/>
              <a:gd name="T5" fmla="*/ 2147483647 h 1480"/>
              <a:gd name="T6" fmla="*/ 0 60000 65536"/>
              <a:gd name="T7" fmla="*/ 0 60000 65536"/>
              <a:gd name="T8" fmla="*/ 0 60000 65536"/>
              <a:gd name="T9" fmla="*/ 0 w 1728"/>
              <a:gd name="T10" fmla="*/ 0 h 1480"/>
              <a:gd name="T11" fmla="*/ 1728 w 1728"/>
              <a:gd name="T12" fmla="*/ 1480 h 14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1480">
                <a:moveTo>
                  <a:pt x="0" y="0"/>
                </a:moveTo>
                <a:cubicBezTo>
                  <a:pt x="432" y="604"/>
                  <a:pt x="864" y="1208"/>
                  <a:pt x="1152" y="1344"/>
                </a:cubicBezTo>
                <a:cubicBezTo>
                  <a:pt x="1440" y="1480"/>
                  <a:pt x="1584" y="1148"/>
                  <a:pt x="1728" y="816"/>
                </a:cubicBezTo>
              </a:path>
            </a:pathLst>
          </a:custGeom>
          <a:noFill/>
          <a:ln w="9525">
            <a:solidFill>
              <a:srgbClr val="FF9900"/>
            </a:solidFill>
            <a:prstDash val="lgDashDotDot"/>
            <a:round/>
            <a:headEnd type="arrow" w="lg" len="med"/>
            <a:tailEnd type="arrow" w="lg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4704" name="Freeform 197"/>
          <p:cNvSpPr>
            <a:spLocks/>
          </p:cNvSpPr>
          <p:nvPr/>
        </p:nvSpPr>
        <p:spPr bwMode="auto">
          <a:xfrm>
            <a:off x="3197225" y="3365500"/>
            <a:ext cx="1103313" cy="1954213"/>
          </a:xfrm>
          <a:custGeom>
            <a:avLst/>
            <a:gdLst>
              <a:gd name="T0" fmla="*/ 0 w 1056"/>
              <a:gd name="T1" fmla="*/ 2147483647 h 1792"/>
              <a:gd name="T2" fmla="*/ 2147483647 w 1056"/>
              <a:gd name="T3" fmla="*/ 2147483647 h 1792"/>
              <a:gd name="T4" fmla="*/ 2147483647 w 1056"/>
              <a:gd name="T5" fmla="*/ 0 h 1792"/>
              <a:gd name="T6" fmla="*/ 0 60000 65536"/>
              <a:gd name="T7" fmla="*/ 0 60000 65536"/>
              <a:gd name="T8" fmla="*/ 0 60000 65536"/>
              <a:gd name="T9" fmla="*/ 0 w 1056"/>
              <a:gd name="T10" fmla="*/ 0 h 1792"/>
              <a:gd name="T11" fmla="*/ 1056 w 1056"/>
              <a:gd name="T12" fmla="*/ 1792 h 17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56" h="1792">
                <a:moveTo>
                  <a:pt x="0" y="960"/>
                </a:moveTo>
                <a:cubicBezTo>
                  <a:pt x="152" y="1376"/>
                  <a:pt x="304" y="1792"/>
                  <a:pt x="480" y="1632"/>
                </a:cubicBezTo>
                <a:cubicBezTo>
                  <a:pt x="656" y="1472"/>
                  <a:pt x="856" y="736"/>
                  <a:pt x="1056" y="0"/>
                </a:cubicBezTo>
              </a:path>
            </a:pathLst>
          </a:custGeom>
          <a:noFill/>
          <a:ln w="9525">
            <a:solidFill>
              <a:srgbClr val="FF9900"/>
            </a:solidFill>
            <a:prstDash val="lgDashDotDot"/>
            <a:round/>
            <a:headEnd type="arrow" w="lg" len="med"/>
            <a:tailEnd type="arrow" w="lg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38790" name="Rectangle 198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229600" cy="990600"/>
          </a:xfrm>
        </p:spPr>
        <p:txBody>
          <a:bodyPr lIns="0" tIns="0" rIns="0" bIns="0" rtlCol="0"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CN" b="1" dirty="0" smtClean="0"/>
              <a:t> </a:t>
            </a:r>
            <a:r>
              <a:rPr lang="en-US" altLang="zh-CN" sz="4000" b="1" dirty="0" smtClean="0"/>
              <a:t>The HTVM Model – </a:t>
            </a:r>
            <a:br>
              <a:rPr lang="en-US" altLang="zh-CN" sz="4000" b="1" dirty="0" smtClean="0"/>
            </a:br>
            <a:r>
              <a:rPr lang="en-US" altLang="zh-CN" sz="4000" b="1" dirty="0" smtClean="0"/>
              <a:t>an Evolution From EARTH </a:t>
            </a:r>
            <a:br>
              <a:rPr lang="en-US" altLang="zh-CN" sz="4000" b="1" dirty="0" smtClean="0"/>
            </a:br>
            <a:r>
              <a:rPr lang="en-US" altLang="zh-CN" sz="3200" b="1" dirty="0" smtClean="0">
                <a:solidFill>
                  <a:srgbClr val="033AEB"/>
                </a:solidFill>
              </a:rPr>
              <a:t>[</a:t>
            </a:r>
            <a:r>
              <a:rPr lang="en-US" altLang="zh-CN" sz="3200" b="1" dirty="0" err="1" smtClean="0">
                <a:solidFill>
                  <a:srgbClr val="033AEB"/>
                </a:solidFill>
              </a:rPr>
              <a:t>Gao</a:t>
            </a:r>
            <a:r>
              <a:rPr lang="en-US" altLang="zh-CN" sz="3200" b="1" dirty="0" smtClean="0">
                <a:solidFill>
                  <a:srgbClr val="033AEB"/>
                </a:solidFill>
              </a:rPr>
              <a:t>, et. al: 2000-2008]</a:t>
            </a:r>
            <a:endParaRPr lang="en-US" altLang="zh-CN" sz="4000" b="1" dirty="0" smtClean="0">
              <a:solidFill>
                <a:srgbClr val="033AEB"/>
              </a:solidFill>
            </a:endParaRPr>
          </a:p>
        </p:txBody>
      </p:sp>
      <p:sp>
        <p:nvSpPr>
          <p:cNvPr id="64706" name="Text Box 199"/>
          <p:cNvSpPr txBox="1">
            <a:spLocks noChangeArrowheads="1"/>
          </p:cNvSpPr>
          <p:nvPr/>
        </p:nvSpPr>
        <p:spPr bwMode="auto">
          <a:xfrm>
            <a:off x="0" y="5791200"/>
            <a:ext cx="8966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>
                <a:latin typeface="Times New Roman" pitchFamily="18" charset="0"/>
              </a:rPr>
              <a:t>In the above execution scenario:  three large grain threads are in progress, within each a number</a:t>
            </a:r>
          </a:p>
          <a:p>
            <a:r>
              <a:rPr lang="en-US" altLang="zh-CN">
                <a:latin typeface="Times New Roman" pitchFamily="18" charset="0"/>
              </a:rPr>
              <a:t>of small grain threads are forked, where each invokes the execution of a collection of tiny grain</a:t>
            </a:r>
          </a:p>
          <a:p>
            <a:r>
              <a:rPr lang="en-US" altLang="zh-CN">
                <a:latin typeface="Times New Roman" pitchFamily="18" charset="0"/>
              </a:rPr>
              <a:t> threads.</a:t>
            </a:r>
          </a:p>
        </p:txBody>
      </p:sp>
      <p:sp>
        <p:nvSpPr>
          <p:cNvPr id="64707" name="Text Box 200"/>
          <p:cNvSpPr txBox="1">
            <a:spLocks noChangeArrowheads="1"/>
          </p:cNvSpPr>
          <p:nvPr/>
        </p:nvSpPr>
        <p:spPr bwMode="auto">
          <a:xfrm>
            <a:off x="5486400" y="4953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zh-CN" sz="2400">
              <a:latin typeface="Times New Roman" pitchFamily="18" charset="0"/>
            </a:endParaRPr>
          </a:p>
        </p:txBody>
      </p:sp>
      <p:sp>
        <p:nvSpPr>
          <p:cNvPr id="64708" name="Text Box 201"/>
          <p:cNvSpPr txBox="1">
            <a:spLocks noChangeArrowheads="1"/>
          </p:cNvSpPr>
          <p:nvPr/>
        </p:nvSpPr>
        <p:spPr bwMode="auto">
          <a:xfrm>
            <a:off x="5194300" y="4876800"/>
            <a:ext cx="3949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>
                <a:latin typeface="Times New Roman" pitchFamily="18" charset="0"/>
              </a:rPr>
              <a:t>Note: the lower two levels of the</a:t>
            </a:r>
          </a:p>
          <a:p>
            <a:r>
              <a:rPr lang="en-US" altLang="zh-CN" sz="2000">
                <a:latin typeface="Times New Roman" pitchFamily="18" charset="0"/>
              </a:rPr>
              <a:t>two threads are </a:t>
            </a:r>
            <a:r>
              <a:rPr lang="en-US" altLang="zh-CN" sz="2000" i="1">
                <a:latin typeface="Times New Roman" pitchFamily="18" charset="0"/>
              </a:rPr>
              <a:t>fine-grain</a:t>
            </a:r>
            <a:endParaRPr lang="en-US" altLang="zh-CN" sz="2400" i="1">
              <a:latin typeface="Times New Roman" pitchFamily="18" charset="0"/>
            </a:endParaRPr>
          </a:p>
        </p:txBody>
      </p:sp>
      <p:sp>
        <p:nvSpPr>
          <p:cNvPr id="205" name="Date Placeholder 20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7F19AE0-A300-4ED1-9FE0-1AF2C24645C9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3154363"/>
          </a:xfrm>
        </p:spPr>
        <p:txBody>
          <a:bodyPr/>
          <a:lstStyle/>
          <a:p>
            <a:r>
              <a:rPr lang="en-US" altLang="zh-CN" sz="4800" b="1" smtClean="0"/>
              <a:t>Relation Between</a:t>
            </a:r>
            <a:br>
              <a:rPr lang="en-US" altLang="zh-CN" sz="4800" b="1" smtClean="0"/>
            </a:br>
            <a:r>
              <a:rPr lang="en-US" altLang="zh-CN" sz="4800" b="1" smtClean="0"/>
              <a:t> OS and PXM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F08E9DF-800C-4B02-96E1-8FD43658245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509DC-3AAB-46BA-8BD3-36FCBC31EF92}" type="slidenum">
              <a:rPr lang="en-US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Architecture Features and Trends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Feature/Trend I:  The core is becoming </a:t>
            </a:r>
            <a:r>
              <a:rPr lang="en-US" altLang="zh-CN" b="1" i="1" dirty="0" smtClean="0">
                <a:solidFill>
                  <a:srgbClr val="033AEB"/>
                </a:solidFill>
              </a:rPr>
              <a:t>simpler and simpler</a:t>
            </a:r>
          </a:p>
          <a:p>
            <a:r>
              <a:rPr lang="en-US" altLang="zh-CN" dirty="0" smtClean="0"/>
              <a:t>Feature/Trend II:  The number of cores is becoming </a:t>
            </a:r>
            <a:r>
              <a:rPr lang="en-US" altLang="zh-CN" b="1" i="1" dirty="0" smtClean="0">
                <a:solidFill>
                  <a:srgbClr val="033AEB"/>
                </a:solidFill>
              </a:rPr>
              <a:t>larger and larger</a:t>
            </a:r>
          </a:p>
          <a:p>
            <a:r>
              <a:rPr lang="en-US" altLang="zh-CN" dirty="0" smtClean="0"/>
              <a:t>Feature/Trend III: The on-chip memory </a:t>
            </a:r>
            <a:r>
              <a:rPr lang="en-US" altLang="zh-CN" smtClean="0"/>
              <a:t>per core </a:t>
            </a:r>
            <a:r>
              <a:rPr lang="en-US" altLang="zh-CN" dirty="0" smtClean="0"/>
              <a:t>is becoming </a:t>
            </a:r>
            <a:r>
              <a:rPr lang="en-US" altLang="zh-CN" b="1" i="1" dirty="0" smtClean="0">
                <a:solidFill>
                  <a:srgbClr val="0070C0"/>
                </a:solidFill>
              </a:rPr>
              <a:t>smaller and smaller</a:t>
            </a:r>
          </a:p>
          <a:p>
            <a:r>
              <a:rPr lang="en-US" altLang="zh-CN" b="1" dirty="0" smtClean="0">
                <a:solidFill>
                  <a:srgbClr val="0070C0"/>
                </a:solidFill>
              </a:rPr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B076D7-BCA9-4359-B8EE-2334217AD0D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67F4E2-93C5-4DE1-8024-FB771332798D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5"/>
          <p:cNvSpPr>
            <a:spLocks noChangeArrowheads="1"/>
          </p:cNvSpPr>
          <p:nvPr/>
        </p:nvSpPr>
        <p:spPr bwMode="auto">
          <a:xfrm>
            <a:off x="685800" y="1143000"/>
            <a:ext cx="7772400" cy="44196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586" name="Rectangle 68"/>
          <p:cNvSpPr>
            <a:spLocks noChangeArrowheads="1"/>
          </p:cNvSpPr>
          <p:nvPr/>
        </p:nvSpPr>
        <p:spPr bwMode="auto">
          <a:xfrm>
            <a:off x="4648200" y="1219200"/>
            <a:ext cx="3733800" cy="4267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7587" name="Rectangle 67"/>
          <p:cNvSpPr>
            <a:spLocks noChangeArrowheads="1"/>
          </p:cNvSpPr>
          <p:nvPr/>
        </p:nvSpPr>
        <p:spPr bwMode="auto">
          <a:xfrm>
            <a:off x="762000" y="1219200"/>
            <a:ext cx="3733800" cy="4267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1600" y="1905000"/>
            <a:ext cx="2362200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6"/>
                </a:solidFill>
                <a:latin typeface="+mn-lt"/>
                <a:ea typeface="+mn-ea"/>
              </a:rPr>
              <a:t>Organic Operating System</a:t>
            </a:r>
          </a:p>
        </p:txBody>
      </p:sp>
      <p:sp>
        <p:nvSpPr>
          <p:cNvPr id="67589" name="TextBox 10"/>
          <p:cNvSpPr txBox="1">
            <a:spLocks noChangeArrowheads="1"/>
          </p:cNvSpPr>
          <p:nvPr/>
        </p:nvSpPr>
        <p:spPr bwMode="auto">
          <a:xfrm>
            <a:off x="5040313" y="1143000"/>
            <a:ext cx="297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Organic Execution System</a:t>
            </a:r>
          </a:p>
        </p:txBody>
      </p:sp>
      <p:sp>
        <p:nvSpPr>
          <p:cNvPr id="67590" name="Rounded Rectangle 150"/>
          <p:cNvSpPr>
            <a:spLocks noChangeArrowheads="1"/>
          </p:cNvSpPr>
          <p:nvPr/>
        </p:nvSpPr>
        <p:spPr bwMode="auto">
          <a:xfrm>
            <a:off x="5045075" y="3932238"/>
            <a:ext cx="1279525" cy="639762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Thread</a:t>
            </a:r>
            <a:r>
              <a:rPr lang="en-US" altLang="zh-CN" sz="1200">
                <a:solidFill>
                  <a:srgbClr val="FFFFFF"/>
                </a:solidFill>
                <a:latin typeface="Calibri" pitchFamily="34" charset="0"/>
              </a:rPr>
              <a:t/>
            </a:r>
            <a:br>
              <a:rPr lang="en-US" altLang="zh-CN" sz="1200">
                <a:solidFill>
                  <a:srgbClr val="FFFFFF"/>
                </a:solidFill>
                <a:latin typeface="Calibri" pitchFamily="34" charset="0"/>
              </a:rPr>
            </a:br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Scheduler</a:t>
            </a:r>
          </a:p>
        </p:txBody>
      </p:sp>
      <p:sp>
        <p:nvSpPr>
          <p:cNvPr id="67591" name="Rounded Rectangle 151"/>
          <p:cNvSpPr>
            <a:spLocks noChangeArrowheads="1"/>
          </p:cNvSpPr>
          <p:nvPr/>
        </p:nvSpPr>
        <p:spPr bwMode="auto">
          <a:xfrm>
            <a:off x="5045075" y="4770438"/>
            <a:ext cx="1279525" cy="639762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Thread</a:t>
            </a:r>
            <a:r>
              <a:rPr lang="en-US" altLang="zh-CN" sz="1200">
                <a:solidFill>
                  <a:srgbClr val="FFFFFF"/>
                </a:solidFill>
                <a:latin typeface="Calibri" pitchFamily="34" charset="0"/>
              </a:rPr>
              <a:t/>
            </a:r>
            <a:br>
              <a:rPr lang="en-US" altLang="zh-CN" sz="1200">
                <a:solidFill>
                  <a:srgbClr val="FFFFFF"/>
                </a:solidFill>
                <a:latin typeface="Calibri" pitchFamily="34" charset="0"/>
              </a:rPr>
            </a:br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Migration</a:t>
            </a:r>
          </a:p>
        </p:txBody>
      </p:sp>
      <p:sp>
        <p:nvSpPr>
          <p:cNvPr id="67592" name="Rounded Rectangle 152"/>
          <p:cNvSpPr>
            <a:spLocks noChangeArrowheads="1"/>
          </p:cNvSpPr>
          <p:nvPr/>
        </p:nvSpPr>
        <p:spPr bwMode="auto">
          <a:xfrm>
            <a:off x="6950075" y="3932238"/>
            <a:ext cx="1279525" cy="639762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Load Balancer</a:t>
            </a:r>
          </a:p>
        </p:txBody>
      </p:sp>
      <p:sp>
        <p:nvSpPr>
          <p:cNvPr id="67593" name="Rounded Rectangle 153"/>
          <p:cNvSpPr>
            <a:spLocks noChangeArrowheads="1"/>
          </p:cNvSpPr>
          <p:nvPr/>
        </p:nvSpPr>
        <p:spPr bwMode="auto">
          <a:xfrm>
            <a:off x="6934200" y="4770438"/>
            <a:ext cx="1279525" cy="639762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Percolation</a:t>
            </a:r>
            <a:r>
              <a:rPr lang="en-US" altLang="zh-CN" sz="120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n-US" altLang="zh-CN">
                <a:solidFill>
                  <a:schemeClr val="accent1"/>
                </a:solidFill>
                <a:latin typeface="Calibri" pitchFamily="34" charset="0"/>
              </a:rPr>
              <a:t>Manager</a:t>
            </a:r>
          </a:p>
        </p:txBody>
      </p:sp>
      <p:sp>
        <p:nvSpPr>
          <p:cNvPr id="187" name="Oval 186"/>
          <p:cNvSpPr/>
          <p:nvPr/>
        </p:nvSpPr>
        <p:spPr>
          <a:xfrm>
            <a:off x="3962400" y="3048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1</a:t>
            </a:r>
          </a:p>
        </p:txBody>
      </p:sp>
      <p:sp>
        <p:nvSpPr>
          <p:cNvPr id="195" name="Down Arrow 194"/>
          <p:cNvSpPr/>
          <p:nvPr/>
        </p:nvSpPr>
        <p:spPr>
          <a:xfrm>
            <a:off x="44196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596" name="Down Arrow 197"/>
          <p:cNvSpPr>
            <a:spLocks noChangeArrowheads="1"/>
          </p:cNvSpPr>
          <p:nvPr/>
        </p:nvSpPr>
        <p:spPr bwMode="auto">
          <a:xfrm flipV="1">
            <a:off x="4648200" y="838200"/>
            <a:ext cx="762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25400" algn="ctr">
            <a:solidFill>
              <a:srgbClr val="000000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85800" y="5867400"/>
            <a:ext cx="777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bg1"/>
                </a:solidFill>
              </a:rPr>
              <a:t>Parallel</a:t>
            </a:r>
            <a:r>
              <a:rPr lang="en-US" altLang="zh-CN" sz="2800" b="1">
                <a:solidFill>
                  <a:srgbClr val="F79646"/>
                </a:solidFill>
              </a:rPr>
              <a:t> </a:t>
            </a:r>
            <a:r>
              <a:rPr lang="en-US" altLang="zh-CN" sz="2800" b="1">
                <a:solidFill>
                  <a:schemeClr val="bg1"/>
                </a:solidFill>
              </a:rPr>
              <a:t>Architectures</a:t>
            </a:r>
          </a:p>
        </p:txBody>
      </p:sp>
      <p:sp>
        <p:nvSpPr>
          <p:cNvPr id="207" name="Down Arrow 206"/>
          <p:cNvSpPr/>
          <p:nvPr/>
        </p:nvSpPr>
        <p:spPr>
          <a:xfrm>
            <a:off x="12192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8" name="Down Arrow 207"/>
          <p:cNvSpPr/>
          <p:nvPr/>
        </p:nvSpPr>
        <p:spPr>
          <a:xfrm flipV="1">
            <a:off x="14478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9" name="Down Arrow 208"/>
          <p:cNvSpPr/>
          <p:nvPr/>
        </p:nvSpPr>
        <p:spPr>
          <a:xfrm>
            <a:off x="28956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0" name="Down Arrow 209"/>
          <p:cNvSpPr/>
          <p:nvPr/>
        </p:nvSpPr>
        <p:spPr>
          <a:xfrm flipV="1">
            <a:off x="31242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1" name="Down Arrow 210"/>
          <p:cNvSpPr/>
          <p:nvPr/>
        </p:nvSpPr>
        <p:spPr>
          <a:xfrm>
            <a:off x="44196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2" name="Down Arrow 211"/>
          <p:cNvSpPr/>
          <p:nvPr/>
        </p:nvSpPr>
        <p:spPr>
          <a:xfrm flipV="1">
            <a:off x="46482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3" name="Down Arrow 212"/>
          <p:cNvSpPr/>
          <p:nvPr/>
        </p:nvSpPr>
        <p:spPr>
          <a:xfrm>
            <a:off x="60198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4" name="Down Arrow 213"/>
          <p:cNvSpPr/>
          <p:nvPr/>
        </p:nvSpPr>
        <p:spPr>
          <a:xfrm flipV="1">
            <a:off x="62484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5" name="Down Arrow 214"/>
          <p:cNvSpPr/>
          <p:nvPr/>
        </p:nvSpPr>
        <p:spPr>
          <a:xfrm>
            <a:off x="763905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" name="Down Arrow 215"/>
          <p:cNvSpPr/>
          <p:nvPr/>
        </p:nvSpPr>
        <p:spPr>
          <a:xfrm flipV="1">
            <a:off x="786765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7" name="Freeform 127"/>
          <p:cNvSpPr>
            <a:spLocks/>
          </p:cNvSpPr>
          <p:nvPr/>
        </p:nvSpPr>
        <p:spPr bwMode="auto">
          <a:xfrm>
            <a:off x="40386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7609" name="Rounded Rectangle 364"/>
          <p:cNvSpPr>
            <a:spLocks noChangeArrowheads="1"/>
          </p:cNvSpPr>
          <p:nvPr/>
        </p:nvSpPr>
        <p:spPr bwMode="auto">
          <a:xfrm>
            <a:off x="5029200" y="1676400"/>
            <a:ext cx="3200400" cy="1981200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468" name="Shape 467"/>
          <p:cNvCxnSpPr/>
          <p:nvPr/>
        </p:nvCxnSpPr>
        <p:spPr>
          <a:xfrm rot="5400000">
            <a:off x="6180137" y="3802063"/>
            <a:ext cx="593725" cy="3048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9" name="Shape 468"/>
          <p:cNvCxnSpPr/>
          <p:nvPr/>
        </p:nvCxnSpPr>
        <p:spPr>
          <a:xfrm rot="16200000" flipH="1">
            <a:off x="6484937" y="3802063"/>
            <a:ext cx="593725" cy="3048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0" name="Shape 469"/>
          <p:cNvCxnSpPr/>
          <p:nvPr/>
        </p:nvCxnSpPr>
        <p:spPr>
          <a:xfrm rot="5400000">
            <a:off x="5761037" y="4221163"/>
            <a:ext cx="1431925" cy="3048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1" name="Shape 470"/>
          <p:cNvCxnSpPr/>
          <p:nvPr/>
        </p:nvCxnSpPr>
        <p:spPr>
          <a:xfrm rot="16200000" flipH="1">
            <a:off x="6065837" y="4221163"/>
            <a:ext cx="1431925" cy="304800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7614" name="Picture 129" descr="C:\Users\ributzka\AppData\Local\Microsoft\Windows\Temporary Internet Files\Content.IE5\1IRO9KNE\MCj043262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615" name="TextBox 739"/>
          <p:cNvSpPr txBox="1">
            <a:spLocks noChangeArrowheads="1"/>
          </p:cNvSpPr>
          <p:nvPr/>
        </p:nvSpPr>
        <p:spPr bwMode="auto">
          <a:xfrm>
            <a:off x="381000" y="457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67616" name="TextBox 402"/>
          <p:cNvSpPr txBox="1">
            <a:spLocks noChangeArrowheads="1"/>
          </p:cNvSpPr>
          <p:nvPr/>
        </p:nvSpPr>
        <p:spPr bwMode="auto">
          <a:xfrm>
            <a:off x="5486400" y="21336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>
                <a:solidFill>
                  <a:schemeClr val="accent1"/>
                </a:solidFill>
                <a:latin typeface="Calibri" pitchFamily="34" charset="0"/>
              </a:rPr>
              <a:t>Runtime Control</a:t>
            </a:r>
          </a:p>
        </p:txBody>
      </p:sp>
      <p:sp>
        <p:nvSpPr>
          <p:cNvPr id="67617" name="Left-Right Arrow 116"/>
          <p:cNvSpPr>
            <a:spLocks noChangeArrowheads="1"/>
          </p:cNvSpPr>
          <p:nvPr/>
        </p:nvSpPr>
        <p:spPr bwMode="auto">
          <a:xfrm>
            <a:off x="4267200" y="1676400"/>
            <a:ext cx="609600" cy="381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7618" name="Left-Right Arrow 117"/>
          <p:cNvSpPr>
            <a:spLocks noChangeArrowheads="1"/>
          </p:cNvSpPr>
          <p:nvPr/>
        </p:nvSpPr>
        <p:spPr bwMode="auto">
          <a:xfrm>
            <a:off x="4267200" y="4648200"/>
            <a:ext cx="609600" cy="381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7619" name="Left-Right Arrow 118"/>
          <p:cNvSpPr>
            <a:spLocks noChangeArrowheads="1"/>
          </p:cNvSpPr>
          <p:nvPr/>
        </p:nvSpPr>
        <p:spPr bwMode="auto">
          <a:xfrm>
            <a:off x="4267200" y="3157538"/>
            <a:ext cx="609600" cy="381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20" name="Left-Right Arrow 119"/>
          <p:cNvSpPr/>
          <p:nvPr/>
        </p:nvSpPr>
        <p:spPr>
          <a:xfrm>
            <a:off x="3852863" y="2590800"/>
            <a:ext cx="1447800" cy="2286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Date Placeholder 3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3BA33E-48F0-4D8E-B76D-28B704899ADF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5"/>
          <p:cNvSpPr>
            <a:spLocks noChangeArrowheads="1"/>
          </p:cNvSpPr>
          <p:nvPr/>
        </p:nvSpPr>
        <p:spPr bwMode="auto">
          <a:xfrm>
            <a:off x="685800" y="1143000"/>
            <a:ext cx="7772400" cy="44196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34" name="Rectangle 68"/>
          <p:cNvSpPr>
            <a:spLocks noChangeArrowheads="1"/>
          </p:cNvSpPr>
          <p:nvPr/>
        </p:nvSpPr>
        <p:spPr bwMode="auto">
          <a:xfrm>
            <a:off x="2971800" y="1219200"/>
            <a:ext cx="1371600" cy="4267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35" name="Rectangle 67"/>
          <p:cNvSpPr>
            <a:spLocks noChangeArrowheads="1"/>
          </p:cNvSpPr>
          <p:nvPr/>
        </p:nvSpPr>
        <p:spPr bwMode="auto">
          <a:xfrm>
            <a:off x="762000" y="1219200"/>
            <a:ext cx="2057400" cy="4267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FF99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36" name="TextBox 9"/>
          <p:cNvSpPr txBox="1">
            <a:spLocks noChangeArrowheads="1"/>
          </p:cNvSpPr>
          <p:nvPr/>
        </p:nvSpPr>
        <p:spPr bwMode="auto">
          <a:xfrm>
            <a:off x="914400" y="2133600"/>
            <a:ext cx="16764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800" b="1">
                <a:solidFill>
                  <a:srgbClr val="F79646"/>
                </a:solidFill>
                <a:latin typeface="Calibri" pitchFamily="34" charset="0"/>
              </a:rPr>
              <a:t>Organic</a:t>
            </a:r>
            <a:r>
              <a:rPr lang="en-US" altLang="zh-CN" sz="2800" b="1">
                <a:solidFill>
                  <a:srgbClr val="508002"/>
                </a:solidFill>
                <a:latin typeface="Calibri" pitchFamily="34" charset="0"/>
              </a:rPr>
              <a:t> </a:t>
            </a:r>
            <a:r>
              <a:rPr lang="en-US" altLang="zh-CN" sz="2800" b="1">
                <a:solidFill>
                  <a:srgbClr val="F79646"/>
                </a:solidFill>
                <a:latin typeface="Calibri" pitchFamily="34" charset="0"/>
              </a:rPr>
              <a:t>Operating</a:t>
            </a:r>
            <a:r>
              <a:rPr lang="en-US" altLang="zh-CN" sz="2800" b="1">
                <a:solidFill>
                  <a:srgbClr val="508002"/>
                </a:solidFill>
                <a:latin typeface="Calibri" pitchFamily="34" charset="0"/>
              </a:rPr>
              <a:t> </a:t>
            </a:r>
            <a:r>
              <a:rPr lang="en-US" altLang="zh-CN" sz="2800" b="1">
                <a:solidFill>
                  <a:srgbClr val="F79646"/>
                </a:solidFill>
                <a:latin typeface="Calibri" pitchFamily="34" charset="0"/>
              </a:rPr>
              <a:t>System</a:t>
            </a:r>
          </a:p>
        </p:txBody>
      </p:sp>
      <p:sp>
        <p:nvSpPr>
          <p:cNvPr id="69637" name="TextBox 10"/>
          <p:cNvSpPr txBox="1">
            <a:spLocks noChangeArrowheads="1"/>
          </p:cNvSpPr>
          <p:nvPr/>
        </p:nvSpPr>
        <p:spPr bwMode="auto">
          <a:xfrm>
            <a:off x="2971800" y="2181225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Organic Execution System</a:t>
            </a:r>
          </a:p>
          <a:p>
            <a:pPr algn="ctr"/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(1)</a:t>
            </a:r>
          </a:p>
        </p:txBody>
      </p:sp>
      <p:sp>
        <p:nvSpPr>
          <p:cNvPr id="187" name="Oval 186"/>
          <p:cNvSpPr/>
          <p:nvPr/>
        </p:nvSpPr>
        <p:spPr>
          <a:xfrm>
            <a:off x="2590800" y="3048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1</a:t>
            </a:r>
          </a:p>
        </p:txBody>
      </p:sp>
      <p:sp>
        <p:nvSpPr>
          <p:cNvPr id="195" name="Down Arrow 194"/>
          <p:cNvSpPr/>
          <p:nvPr/>
        </p:nvSpPr>
        <p:spPr>
          <a:xfrm>
            <a:off x="30480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Down Arrow 197"/>
          <p:cNvSpPr/>
          <p:nvPr/>
        </p:nvSpPr>
        <p:spPr>
          <a:xfrm flipV="1">
            <a:off x="3276600" y="8382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7" name="Down Arrow 206"/>
          <p:cNvSpPr/>
          <p:nvPr/>
        </p:nvSpPr>
        <p:spPr>
          <a:xfrm>
            <a:off x="12192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8" name="Down Arrow 207"/>
          <p:cNvSpPr/>
          <p:nvPr/>
        </p:nvSpPr>
        <p:spPr>
          <a:xfrm flipV="1">
            <a:off x="14478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9" name="Down Arrow 208"/>
          <p:cNvSpPr/>
          <p:nvPr/>
        </p:nvSpPr>
        <p:spPr>
          <a:xfrm>
            <a:off x="28956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0" name="Down Arrow 209"/>
          <p:cNvSpPr/>
          <p:nvPr/>
        </p:nvSpPr>
        <p:spPr>
          <a:xfrm flipV="1">
            <a:off x="31242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1" name="Down Arrow 210"/>
          <p:cNvSpPr/>
          <p:nvPr/>
        </p:nvSpPr>
        <p:spPr>
          <a:xfrm>
            <a:off x="44196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2" name="Down Arrow 211"/>
          <p:cNvSpPr/>
          <p:nvPr/>
        </p:nvSpPr>
        <p:spPr>
          <a:xfrm flipV="1">
            <a:off x="46482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3" name="Down Arrow 212"/>
          <p:cNvSpPr/>
          <p:nvPr/>
        </p:nvSpPr>
        <p:spPr>
          <a:xfrm>
            <a:off x="60198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4" name="Down Arrow 213"/>
          <p:cNvSpPr/>
          <p:nvPr/>
        </p:nvSpPr>
        <p:spPr>
          <a:xfrm flipV="1">
            <a:off x="62484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5" name="Down Arrow 214"/>
          <p:cNvSpPr/>
          <p:nvPr/>
        </p:nvSpPr>
        <p:spPr>
          <a:xfrm>
            <a:off x="763905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" name="Down Arrow 215"/>
          <p:cNvSpPr/>
          <p:nvPr/>
        </p:nvSpPr>
        <p:spPr>
          <a:xfrm flipV="1">
            <a:off x="786765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7" name="Freeform 127"/>
          <p:cNvSpPr>
            <a:spLocks/>
          </p:cNvSpPr>
          <p:nvPr/>
        </p:nvSpPr>
        <p:spPr bwMode="auto">
          <a:xfrm>
            <a:off x="26670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9652" name="TextBox 739"/>
          <p:cNvSpPr txBox="1">
            <a:spLocks noChangeArrowheads="1"/>
          </p:cNvSpPr>
          <p:nvPr/>
        </p:nvSpPr>
        <p:spPr bwMode="auto">
          <a:xfrm>
            <a:off x="381000" y="457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117" name="Oval 116"/>
          <p:cNvSpPr/>
          <p:nvPr/>
        </p:nvSpPr>
        <p:spPr>
          <a:xfrm>
            <a:off x="4648200" y="3048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2</a:t>
            </a:r>
          </a:p>
        </p:txBody>
      </p:sp>
      <p:sp>
        <p:nvSpPr>
          <p:cNvPr id="118" name="Oval 117"/>
          <p:cNvSpPr/>
          <p:nvPr/>
        </p:nvSpPr>
        <p:spPr>
          <a:xfrm>
            <a:off x="7086600" y="304800"/>
            <a:ext cx="1295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(n)</a:t>
            </a:r>
          </a:p>
        </p:txBody>
      </p:sp>
      <p:sp>
        <p:nvSpPr>
          <p:cNvPr id="119" name="Down Arrow 118"/>
          <p:cNvSpPr/>
          <p:nvPr/>
        </p:nvSpPr>
        <p:spPr>
          <a:xfrm>
            <a:off x="51054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0" name="Down Arrow 119"/>
          <p:cNvSpPr/>
          <p:nvPr/>
        </p:nvSpPr>
        <p:spPr>
          <a:xfrm>
            <a:off x="75438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1" name="Down Arrow 120"/>
          <p:cNvSpPr/>
          <p:nvPr/>
        </p:nvSpPr>
        <p:spPr>
          <a:xfrm flipV="1">
            <a:off x="5334000" y="8382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2" name="Down Arrow 121"/>
          <p:cNvSpPr/>
          <p:nvPr/>
        </p:nvSpPr>
        <p:spPr>
          <a:xfrm flipV="1">
            <a:off x="7772400" y="8382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3" name="Freeform 127"/>
          <p:cNvSpPr>
            <a:spLocks/>
          </p:cNvSpPr>
          <p:nvPr/>
        </p:nvSpPr>
        <p:spPr bwMode="auto">
          <a:xfrm>
            <a:off x="47244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24" name="Freeform 127"/>
          <p:cNvSpPr>
            <a:spLocks/>
          </p:cNvSpPr>
          <p:nvPr/>
        </p:nvSpPr>
        <p:spPr bwMode="auto">
          <a:xfrm>
            <a:off x="71628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9661" name="TextBox 127"/>
          <p:cNvSpPr txBox="1">
            <a:spLocks noChangeArrowheads="1"/>
          </p:cNvSpPr>
          <p:nvPr/>
        </p:nvSpPr>
        <p:spPr bwMode="auto">
          <a:xfrm>
            <a:off x="5867400" y="6858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>
                <a:latin typeface="Calibri" pitchFamily="34" charset="0"/>
              </a:rPr>
              <a:t>. . . . . . . . .</a:t>
            </a:r>
          </a:p>
        </p:txBody>
      </p:sp>
      <p:sp>
        <p:nvSpPr>
          <p:cNvPr id="69662" name="Rectangle 128"/>
          <p:cNvSpPr>
            <a:spLocks noChangeArrowheads="1"/>
          </p:cNvSpPr>
          <p:nvPr/>
        </p:nvSpPr>
        <p:spPr bwMode="auto">
          <a:xfrm>
            <a:off x="4419600" y="1219200"/>
            <a:ext cx="1371600" cy="4267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63" name="TextBox 129"/>
          <p:cNvSpPr txBox="1">
            <a:spLocks noChangeArrowheads="1"/>
          </p:cNvSpPr>
          <p:nvPr/>
        </p:nvSpPr>
        <p:spPr bwMode="auto">
          <a:xfrm>
            <a:off x="4419600" y="2181225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Organic Execution System</a:t>
            </a:r>
          </a:p>
          <a:p>
            <a:pPr algn="ctr"/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69664" name="Rectangle 130"/>
          <p:cNvSpPr>
            <a:spLocks noChangeArrowheads="1"/>
          </p:cNvSpPr>
          <p:nvPr/>
        </p:nvSpPr>
        <p:spPr bwMode="auto">
          <a:xfrm>
            <a:off x="7010400" y="1219200"/>
            <a:ext cx="1371600" cy="4267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665" name="TextBox 131"/>
          <p:cNvSpPr txBox="1">
            <a:spLocks noChangeArrowheads="1"/>
          </p:cNvSpPr>
          <p:nvPr/>
        </p:nvSpPr>
        <p:spPr bwMode="auto">
          <a:xfrm>
            <a:off x="7010400" y="2181225"/>
            <a:ext cx="1295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Organic Execution System</a:t>
            </a:r>
          </a:p>
          <a:p>
            <a:pPr algn="ctr"/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(n)</a:t>
            </a:r>
          </a:p>
        </p:txBody>
      </p:sp>
      <p:sp>
        <p:nvSpPr>
          <p:cNvPr id="69666" name="TextBox 132"/>
          <p:cNvSpPr txBox="1">
            <a:spLocks noChangeArrowheads="1"/>
          </p:cNvSpPr>
          <p:nvPr/>
        </p:nvSpPr>
        <p:spPr bwMode="auto">
          <a:xfrm>
            <a:off x="5943600" y="2714625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>
                <a:solidFill>
                  <a:srgbClr val="508002"/>
                </a:solidFill>
                <a:latin typeface="Calibri" pitchFamily="34" charset="0"/>
              </a:rPr>
              <a:t>. . . . . .</a:t>
            </a:r>
            <a:r>
              <a:rPr lang="en-US" altLang="zh-CN" sz="2400">
                <a:solidFill>
                  <a:srgbClr val="F79646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69667" name="Left-Right Arrow 124"/>
          <p:cNvSpPr>
            <a:spLocks noChangeArrowheads="1"/>
          </p:cNvSpPr>
          <p:nvPr/>
        </p:nvSpPr>
        <p:spPr bwMode="auto">
          <a:xfrm>
            <a:off x="2667000" y="1803400"/>
            <a:ext cx="457200" cy="254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9668" name="Left-Right Arrow 125"/>
          <p:cNvSpPr>
            <a:spLocks noChangeArrowheads="1"/>
          </p:cNvSpPr>
          <p:nvPr/>
        </p:nvSpPr>
        <p:spPr bwMode="auto">
          <a:xfrm>
            <a:off x="2667000" y="4775200"/>
            <a:ext cx="457200" cy="254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69669" name="Left-Right Arrow 126"/>
          <p:cNvSpPr>
            <a:spLocks noChangeArrowheads="1"/>
          </p:cNvSpPr>
          <p:nvPr/>
        </p:nvSpPr>
        <p:spPr bwMode="auto">
          <a:xfrm>
            <a:off x="2667000" y="3284538"/>
            <a:ext cx="457200" cy="254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34" name="Left-Right Arrow 133"/>
          <p:cNvSpPr/>
          <p:nvPr/>
        </p:nvSpPr>
        <p:spPr>
          <a:xfrm>
            <a:off x="2667000" y="2819400"/>
            <a:ext cx="457200" cy="1524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85800" y="5867400"/>
            <a:ext cx="777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bg1"/>
                </a:solidFill>
              </a:rPr>
              <a:t>Parallel</a:t>
            </a:r>
            <a:r>
              <a:rPr lang="en-US" altLang="zh-CN" sz="2800" b="1">
                <a:solidFill>
                  <a:srgbClr val="F79646"/>
                </a:solidFill>
              </a:rPr>
              <a:t> </a:t>
            </a:r>
            <a:r>
              <a:rPr lang="en-US" altLang="zh-CN" sz="2800" b="1">
                <a:solidFill>
                  <a:schemeClr val="bg1"/>
                </a:solidFill>
              </a:rPr>
              <a:t>Architectures</a:t>
            </a:r>
          </a:p>
        </p:txBody>
      </p:sp>
      <p:pic>
        <p:nvPicPr>
          <p:cNvPr id="69672" name="Picture 129" descr="C:\Users\ributzka\AppData\Local\Microsoft\Windows\Temporary Internet Files\Content.IE5\1IRO9KNE\MCj043262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Date Placeholder 4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8D4E71-BAFB-41C4-8525-33A3334155DE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5"/>
          <p:cNvSpPr>
            <a:spLocks noChangeArrowheads="1"/>
          </p:cNvSpPr>
          <p:nvPr/>
        </p:nvSpPr>
        <p:spPr bwMode="auto">
          <a:xfrm>
            <a:off x="685800" y="1143000"/>
            <a:ext cx="7772400" cy="44196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7" name="Oval 186"/>
          <p:cNvSpPr/>
          <p:nvPr/>
        </p:nvSpPr>
        <p:spPr>
          <a:xfrm>
            <a:off x="3048000" y="3048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1</a:t>
            </a:r>
          </a:p>
        </p:txBody>
      </p:sp>
      <p:sp>
        <p:nvSpPr>
          <p:cNvPr id="195" name="Down Arrow 194"/>
          <p:cNvSpPr/>
          <p:nvPr/>
        </p:nvSpPr>
        <p:spPr>
          <a:xfrm>
            <a:off x="35052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8" name="Down Arrow 197"/>
          <p:cNvSpPr/>
          <p:nvPr/>
        </p:nvSpPr>
        <p:spPr>
          <a:xfrm flipV="1">
            <a:off x="3733800" y="8382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7" name="Down Arrow 206"/>
          <p:cNvSpPr/>
          <p:nvPr/>
        </p:nvSpPr>
        <p:spPr>
          <a:xfrm>
            <a:off x="12192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8" name="Down Arrow 207"/>
          <p:cNvSpPr/>
          <p:nvPr/>
        </p:nvSpPr>
        <p:spPr>
          <a:xfrm flipV="1">
            <a:off x="14478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9" name="Down Arrow 208"/>
          <p:cNvSpPr/>
          <p:nvPr/>
        </p:nvSpPr>
        <p:spPr>
          <a:xfrm>
            <a:off x="28956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0" name="Down Arrow 209"/>
          <p:cNvSpPr/>
          <p:nvPr/>
        </p:nvSpPr>
        <p:spPr>
          <a:xfrm flipV="1">
            <a:off x="31242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1" name="Down Arrow 210"/>
          <p:cNvSpPr/>
          <p:nvPr/>
        </p:nvSpPr>
        <p:spPr>
          <a:xfrm>
            <a:off x="44196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2" name="Down Arrow 211"/>
          <p:cNvSpPr/>
          <p:nvPr/>
        </p:nvSpPr>
        <p:spPr>
          <a:xfrm flipV="1">
            <a:off x="46482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3" name="Down Arrow 212"/>
          <p:cNvSpPr/>
          <p:nvPr/>
        </p:nvSpPr>
        <p:spPr>
          <a:xfrm>
            <a:off x="601980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4" name="Down Arrow 213"/>
          <p:cNvSpPr/>
          <p:nvPr/>
        </p:nvSpPr>
        <p:spPr>
          <a:xfrm flipV="1">
            <a:off x="624840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5" name="Down Arrow 214"/>
          <p:cNvSpPr/>
          <p:nvPr/>
        </p:nvSpPr>
        <p:spPr>
          <a:xfrm>
            <a:off x="7639050" y="55626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6" name="Down Arrow 215"/>
          <p:cNvSpPr/>
          <p:nvPr/>
        </p:nvSpPr>
        <p:spPr>
          <a:xfrm flipV="1">
            <a:off x="7867650" y="55626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7" name="Freeform 127"/>
          <p:cNvSpPr>
            <a:spLocks/>
          </p:cNvSpPr>
          <p:nvPr/>
        </p:nvSpPr>
        <p:spPr bwMode="auto">
          <a:xfrm>
            <a:off x="31242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1696" name="TextBox 739"/>
          <p:cNvSpPr txBox="1">
            <a:spLocks noChangeArrowheads="1"/>
          </p:cNvSpPr>
          <p:nvPr/>
        </p:nvSpPr>
        <p:spPr bwMode="auto">
          <a:xfrm>
            <a:off x="381000" y="457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71697" name="Rectangle 68"/>
          <p:cNvSpPr>
            <a:spLocks noChangeArrowheads="1"/>
          </p:cNvSpPr>
          <p:nvPr/>
        </p:nvSpPr>
        <p:spPr bwMode="auto">
          <a:xfrm>
            <a:off x="3124200" y="1293813"/>
            <a:ext cx="1981200" cy="4192587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698" name="TextBox 10"/>
          <p:cNvSpPr txBox="1">
            <a:spLocks noChangeArrowheads="1"/>
          </p:cNvSpPr>
          <p:nvPr/>
        </p:nvSpPr>
        <p:spPr bwMode="auto">
          <a:xfrm>
            <a:off x="3332163" y="1290638"/>
            <a:ext cx="1576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200" b="1">
                <a:solidFill>
                  <a:srgbClr val="508002"/>
                </a:solidFill>
                <a:latin typeface="Calibri" pitchFamily="34" charset="0"/>
              </a:rPr>
              <a:t>Organic Execution System (1)</a:t>
            </a:r>
          </a:p>
        </p:txBody>
      </p:sp>
      <p:sp>
        <p:nvSpPr>
          <p:cNvPr id="151" name="Rounded Rectangle 150"/>
          <p:cNvSpPr/>
          <p:nvPr/>
        </p:nvSpPr>
        <p:spPr>
          <a:xfrm>
            <a:off x="3333750" y="3959225"/>
            <a:ext cx="679450" cy="6286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Thread</a:t>
            </a:r>
            <a:br>
              <a:rPr lang="en-US" sz="1200" dirty="0"/>
            </a:br>
            <a:r>
              <a:rPr lang="en-US" sz="1200" dirty="0"/>
              <a:t>Scheduler</a:t>
            </a:r>
          </a:p>
        </p:txBody>
      </p:sp>
      <p:sp>
        <p:nvSpPr>
          <p:cNvPr id="71700" name="Rounded Rectangle 151"/>
          <p:cNvSpPr>
            <a:spLocks noChangeArrowheads="1"/>
          </p:cNvSpPr>
          <p:nvPr/>
        </p:nvSpPr>
        <p:spPr bwMode="auto">
          <a:xfrm>
            <a:off x="3333750" y="4783138"/>
            <a:ext cx="679450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Thread</a:t>
            </a:r>
            <a:b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</a:br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Migration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4344988" y="3959225"/>
            <a:ext cx="679450" cy="6286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Load Balancer</a:t>
            </a:r>
          </a:p>
        </p:txBody>
      </p:sp>
      <p:sp>
        <p:nvSpPr>
          <p:cNvPr id="154" name="Rounded Rectangle 153"/>
          <p:cNvSpPr/>
          <p:nvPr/>
        </p:nvSpPr>
        <p:spPr>
          <a:xfrm>
            <a:off x="4337050" y="4783138"/>
            <a:ext cx="679450" cy="6286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Percolation Manager</a:t>
            </a:r>
          </a:p>
        </p:txBody>
      </p:sp>
      <p:sp>
        <p:nvSpPr>
          <p:cNvPr id="71703" name="Rounded Rectangle 364"/>
          <p:cNvSpPr>
            <a:spLocks noChangeArrowheads="1"/>
          </p:cNvSpPr>
          <p:nvPr/>
        </p:nvSpPr>
        <p:spPr bwMode="auto">
          <a:xfrm>
            <a:off x="3325813" y="1743075"/>
            <a:ext cx="1698625" cy="1946275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FFFFFF"/>
              </a:solidFill>
              <a:latin typeface="Calibri" pitchFamily="34" charset="0"/>
            </a:endParaRPr>
          </a:p>
        </p:txBody>
      </p:sp>
      <p:cxnSp>
        <p:nvCxnSpPr>
          <p:cNvPr id="468" name="Shape 467"/>
          <p:cNvCxnSpPr/>
          <p:nvPr/>
        </p:nvCxnSpPr>
        <p:spPr>
          <a:xfrm rot="5400000">
            <a:off x="3802063" y="3900487"/>
            <a:ext cx="584200" cy="161925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9" name="Shape 468"/>
          <p:cNvCxnSpPr/>
          <p:nvPr/>
        </p:nvCxnSpPr>
        <p:spPr>
          <a:xfrm rot="16200000" flipH="1">
            <a:off x="3963988" y="3900487"/>
            <a:ext cx="584200" cy="161925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0" name="Shape 469"/>
          <p:cNvCxnSpPr/>
          <p:nvPr/>
        </p:nvCxnSpPr>
        <p:spPr>
          <a:xfrm rot="5400000">
            <a:off x="3390106" y="4312444"/>
            <a:ext cx="1408113" cy="161925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1" name="Shape 470"/>
          <p:cNvCxnSpPr/>
          <p:nvPr/>
        </p:nvCxnSpPr>
        <p:spPr>
          <a:xfrm rot="16200000" flipH="1">
            <a:off x="3552031" y="4312444"/>
            <a:ext cx="1408113" cy="161925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1708" name="TextBox 402"/>
          <p:cNvSpPr txBox="1">
            <a:spLocks noChangeArrowheads="1"/>
          </p:cNvSpPr>
          <p:nvPr/>
        </p:nvSpPr>
        <p:spPr bwMode="auto">
          <a:xfrm>
            <a:off x="3429000" y="2192338"/>
            <a:ext cx="1524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1400" b="1">
                <a:solidFill>
                  <a:schemeClr val="accent1"/>
                </a:solidFill>
                <a:latin typeface="Calibri" pitchFamily="34" charset="0"/>
              </a:rPr>
              <a:t>Self-Aware</a:t>
            </a:r>
          </a:p>
          <a:p>
            <a:r>
              <a:rPr lang="en-US" altLang="zh-CN" sz="1400" b="1">
                <a:solidFill>
                  <a:schemeClr val="accent1"/>
                </a:solidFill>
                <a:latin typeface="Calibri" pitchFamily="34" charset="0"/>
              </a:rPr>
              <a:t>Runtime Control</a:t>
            </a:r>
          </a:p>
        </p:txBody>
      </p:sp>
      <p:sp>
        <p:nvSpPr>
          <p:cNvPr id="71709" name="Rounded Rectangle 304"/>
          <p:cNvSpPr>
            <a:spLocks noChangeArrowheads="1"/>
          </p:cNvSpPr>
          <p:nvPr/>
        </p:nvSpPr>
        <p:spPr bwMode="auto">
          <a:xfrm>
            <a:off x="3340100" y="3959225"/>
            <a:ext cx="679450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Thread</a:t>
            </a:r>
            <a:b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</a:br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Scheduler</a:t>
            </a:r>
          </a:p>
        </p:txBody>
      </p:sp>
      <p:sp>
        <p:nvSpPr>
          <p:cNvPr id="71710" name="Rounded Rectangle 305"/>
          <p:cNvSpPr>
            <a:spLocks noChangeArrowheads="1"/>
          </p:cNvSpPr>
          <p:nvPr/>
        </p:nvSpPr>
        <p:spPr bwMode="auto">
          <a:xfrm>
            <a:off x="4351338" y="3959225"/>
            <a:ext cx="679450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Load Balancer</a:t>
            </a:r>
          </a:p>
        </p:txBody>
      </p:sp>
      <p:sp>
        <p:nvSpPr>
          <p:cNvPr id="71711" name="Rounded Rectangle 306"/>
          <p:cNvSpPr>
            <a:spLocks noChangeArrowheads="1"/>
          </p:cNvSpPr>
          <p:nvPr/>
        </p:nvSpPr>
        <p:spPr bwMode="auto">
          <a:xfrm>
            <a:off x="4343400" y="4783138"/>
            <a:ext cx="679450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Percolation Manager</a:t>
            </a:r>
          </a:p>
        </p:txBody>
      </p:sp>
      <p:sp>
        <p:nvSpPr>
          <p:cNvPr id="71712" name="Rectangle 283"/>
          <p:cNvSpPr>
            <a:spLocks noChangeArrowheads="1"/>
          </p:cNvSpPr>
          <p:nvPr/>
        </p:nvSpPr>
        <p:spPr bwMode="auto">
          <a:xfrm>
            <a:off x="5257800" y="1295400"/>
            <a:ext cx="792163" cy="41910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13" name="TextBox 284"/>
          <p:cNvSpPr txBox="1">
            <a:spLocks noChangeArrowheads="1"/>
          </p:cNvSpPr>
          <p:nvPr/>
        </p:nvSpPr>
        <p:spPr bwMode="auto">
          <a:xfrm>
            <a:off x="5257800" y="2241550"/>
            <a:ext cx="747713" cy="1014413"/>
          </a:xfrm>
          <a:prstGeom prst="rect">
            <a:avLst/>
          </a:prstGeom>
          <a:noFill/>
          <a:ln w="25400" algn="ctr">
            <a:noFill/>
            <a:prstDash val="dash"/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Organic Execution System</a:t>
            </a:r>
          </a:p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(2)</a:t>
            </a:r>
          </a:p>
        </p:txBody>
      </p:sp>
      <p:sp>
        <p:nvSpPr>
          <p:cNvPr id="71714" name="Rectangle 285"/>
          <p:cNvSpPr>
            <a:spLocks noChangeArrowheads="1"/>
          </p:cNvSpPr>
          <p:nvPr/>
        </p:nvSpPr>
        <p:spPr bwMode="auto">
          <a:xfrm>
            <a:off x="6094413" y="1295400"/>
            <a:ext cx="792162" cy="41910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15" name="TextBox 286"/>
          <p:cNvSpPr txBox="1">
            <a:spLocks noChangeArrowheads="1"/>
          </p:cNvSpPr>
          <p:nvPr/>
        </p:nvSpPr>
        <p:spPr bwMode="auto">
          <a:xfrm>
            <a:off x="6094413" y="2241550"/>
            <a:ext cx="747712" cy="1014413"/>
          </a:xfrm>
          <a:prstGeom prst="rect">
            <a:avLst/>
          </a:prstGeom>
          <a:solidFill>
            <a:schemeClr val="bg1"/>
          </a:solidFill>
          <a:ln w="25400" algn="ctr">
            <a:noFill/>
            <a:prstDash val="dash"/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Organic Execution System</a:t>
            </a:r>
          </a:p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(3)</a:t>
            </a:r>
          </a:p>
        </p:txBody>
      </p:sp>
      <p:sp>
        <p:nvSpPr>
          <p:cNvPr id="71716" name="Rectangle 287"/>
          <p:cNvSpPr>
            <a:spLocks noChangeArrowheads="1"/>
          </p:cNvSpPr>
          <p:nvPr/>
        </p:nvSpPr>
        <p:spPr bwMode="auto">
          <a:xfrm>
            <a:off x="7589838" y="1295400"/>
            <a:ext cx="792162" cy="41910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50800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1717" name="TextBox 288"/>
          <p:cNvSpPr txBox="1">
            <a:spLocks noChangeArrowheads="1"/>
          </p:cNvSpPr>
          <p:nvPr/>
        </p:nvSpPr>
        <p:spPr bwMode="auto">
          <a:xfrm>
            <a:off x="7589838" y="2241550"/>
            <a:ext cx="747712" cy="1014413"/>
          </a:xfrm>
          <a:prstGeom prst="rect">
            <a:avLst/>
          </a:prstGeom>
          <a:noFill/>
          <a:ln w="25400" algn="ctr">
            <a:noFill/>
            <a:prstDash val="dash"/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Organic Execution System</a:t>
            </a:r>
          </a:p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(n)</a:t>
            </a:r>
          </a:p>
        </p:txBody>
      </p:sp>
      <p:sp>
        <p:nvSpPr>
          <p:cNvPr id="71718" name="TextBox 289"/>
          <p:cNvSpPr txBox="1">
            <a:spLocks noChangeArrowheads="1"/>
          </p:cNvSpPr>
          <p:nvPr/>
        </p:nvSpPr>
        <p:spPr bwMode="auto">
          <a:xfrm>
            <a:off x="6973888" y="2765425"/>
            <a:ext cx="493712" cy="460375"/>
          </a:xfrm>
          <a:prstGeom prst="rect">
            <a:avLst/>
          </a:prstGeom>
          <a:solidFill>
            <a:schemeClr val="bg1"/>
          </a:solidFill>
          <a:ln w="25400" algn="ctr">
            <a:noFill/>
            <a:prstDash val="dash"/>
            <a:miter lim="800000"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>
                <a:solidFill>
                  <a:schemeClr val="accent1"/>
                </a:solidFill>
                <a:latin typeface="Calibri" pitchFamily="34" charset="0"/>
              </a:rPr>
              <a:t>. . . . . . </a:t>
            </a:r>
          </a:p>
        </p:txBody>
      </p:sp>
      <p:sp>
        <p:nvSpPr>
          <p:cNvPr id="292" name="Oval 291"/>
          <p:cNvSpPr/>
          <p:nvPr/>
        </p:nvSpPr>
        <p:spPr>
          <a:xfrm>
            <a:off x="5105400" y="304800"/>
            <a:ext cx="1219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2</a:t>
            </a:r>
          </a:p>
        </p:txBody>
      </p:sp>
      <p:sp>
        <p:nvSpPr>
          <p:cNvPr id="293" name="Oval 292"/>
          <p:cNvSpPr/>
          <p:nvPr/>
        </p:nvSpPr>
        <p:spPr>
          <a:xfrm>
            <a:off x="7162800" y="304800"/>
            <a:ext cx="1295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App (n)</a:t>
            </a:r>
          </a:p>
        </p:txBody>
      </p:sp>
      <p:sp>
        <p:nvSpPr>
          <p:cNvPr id="294" name="Down Arrow 293"/>
          <p:cNvSpPr/>
          <p:nvPr/>
        </p:nvSpPr>
        <p:spPr>
          <a:xfrm>
            <a:off x="55626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5" name="Down Arrow 294"/>
          <p:cNvSpPr/>
          <p:nvPr/>
        </p:nvSpPr>
        <p:spPr>
          <a:xfrm>
            <a:off x="7620000" y="838200"/>
            <a:ext cx="76200" cy="304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6" name="Down Arrow 295"/>
          <p:cNvSpPr/>
          <p:nvPr/>
        </p:nvSpPr>
        <p:spPr>
          <a:xfrm flipV="1">
            <a:off x="5791200" y="8382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7" name="Down Arrow 296"/>
          <p:cNvSpPr/>
          <p:nvPr/>
        </p:nvSpPr>
        <p:spPr>
          <a:xfrm flipV="1">
            <a:off x="7848600" y="838200"/>
            <a:ext cx="76200" cy="3048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8" name="Freeform 127"/>
          <p:cNvSpPr>
            <a:spLocks/>
          </p:cNvSpPr>
          <p:nvPr/>
        </p:nvSpPr>
        <p:spPr bwMode="auto">
          <a:xfrm>
            <a:off x="51816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99" name="Freeform 127"/>
          <p:cNvSpPr>
            <a:spLocks/>
          </p:cNvSpPr>
          <p:nvPr/>
        </p:nvSpPr>
        <p:spPr bwMode="auto">
          <a:xfrm>
            <a:off x="7239000" y="457200"/>
            <a:ext cx="228600" cy="238125"/>
          </a:xfrm>
          <a:custGeom>
            <a:avLst/>
            <a:gdLst/>
            <a:ahLst/>
            <a:cxnLst>
              <a:cxn ang="0">
                <a:pos x="604" y="88"/>
              </a:cxn>
              <a:cxn ang="0">
                <a:pos x="574" y="52"/>
              </a:cxn>
              <a:cxn ang="0">
                <a:pos x="542" y="26"/>
              </a:cxn>
              <a:cxn ang="0">
                <a:pos x="512" y="12"/>
              </a:cxn>
              <a:cxn ang="0">
                <a:pos x="478" y="2"/>
              </a:cxn>
              <a:cxn ang="0">
                <a:pos x="438" y="2"/>
              </a:cxn>
              <a:cxn ang="0">
                <a:pos x="416" y="4"/>
              </a:cxn>
              <a:cxn ang="0">
                <a:pos x="380" y="20"/>
              </a:cxn>
              <a:cxn ang="0">
                <a:pos x="350" y="42"/>
              </a:cxn>
              <a:cxn ang="0">
                <a:pos x="324" y="72"/>
              </a:cxn>
              <a:cxn ang="0">
                <a:pos x="320" y="66"/>
              </a:cxn>
              <a:cxn ang="0">
                <a:pos x="292" y="32"/>
              </a:cxn>
              <a:cxn ang="0">
                <a:pos x="272" y="18"/>
              </a:cxn>
              <a:cxn ang="0">
                <a:pos x="256" y="14"/>
              </a:cxn>
              <a:cxn ang="0">
                <a:pos x="208" y="6"/>
              </a:cxn>
              <a:cxn ang="0">
                <a:pos x="148" y="8"/>
              </a:cxn>
              <a:cxn ang="0">
                <a:pos x="118" y="14"/>
              </a:cxn>
              <a:cxn ang="0">
                <a:pos x="90" y="26"/>
              </a:cxn>
              <a:cxn ang="0">
                <a:pos x="68" y="46"/>
              </a:cxn>
              <a:cxn ang="0">
                <a:pos x="54" y="62"/>
              </a:cxn>
              <a:cxn ang="0">
                <a:pos x="30" y="96"/>
              </a:cxn>
              <a:cxn ang="0">
                <a:pos x="12" y="128"/>
              </a:cxn>
              <a:cxn ang="0">
                <a:pos x="4" y="160"/>
              </a:cxn>
              <a:cxn ang="0">
                <a:pos x="0" y="192"/>
              </a:cxn>
              <a:cxn ang="0">
                <a:pos x="0" y="222"/>
              </a:cxn>
              <a:cxn ang="0">
                <a:pos x="12" y="264"/>
              </a:cxn>
              <a:cxn ang="0">
                <a:pos x="40" y="318"/>
              </a:cxn>
              <a:cxn ang="0">
                <a:pos x="80" y="368"/>
              </a:cxn>
              <a:cxn ang="0">
                <a:pos x="148" y="436"/>
              </a:cxn>
              <a:cxn ang="0">
                <a:pos x="194" y="478"/>
              </a:cxn>
              <a:cxn ang="0">
                <a:pos x="254" y="558"/>
              </a:cxn>
              <a:cxn ang="0">
                <a:pos x="300" y="626"/>
              </a:cxn>
              <a:cxn ang="0">
                <a:pos x="332" y="684"/>
              </a:cxn>
              <a:cxn ang="0">
                <a:pos x="338" y="662"/>
              </a:cxn>
              <a:cxn ang="0">
                <a:pos x="356" y="618"/>
              </a:cxn>
              <a:cxn ang="0">
                <a:pos x="380" y="576"/>
              </a:cxn>
              <a:cxn ang="0">
                <a:pos x="426" y="518"/>
              </a:cxn>
              <a:cxn ang="0">
                <a:pos x="496" y="446"/>
              </a:cxn>
              <a:cxn ang="0">
                <a:pos x="596" y="344"/>
              </a:cxn>
              <a:cxn ang="0">
                <a:pos x="632" y="292"/>
              </a:cxn>
              <a:cxn ang="0">
                <a:pos x="650" y="258"/>
              </a:cxn>
              <a:cxn ang="0">
                <a:pos x="658" y="224"/>
              </a:cxn>
              <a:cxn ang="0">
                <a:pos x="658" y="186"/>
              </a:cxn>
              <a:cxn ang="0">
                <a:pos x="646" y="148"/>
              </a:cxn>
              <a:cxn ang="0">
                <a:pos x="620" y="110"/>
              </a:cxn>
              <a:cxn ang="0">
                <a:pos x="604" y="88"/>
              </a:cxn>
            </a:cxnLst>
            <a:rect l="0" t="0" r="r" b="b"/>
            <a:pathLst>
              <a:path w="658" h="684">
                <a:moveTo>
                  <a:pt x="604" y="88"/>
                </a:moveTo>
                <a:lnTo>
                  <a:pt x="604" y="88"/>
                </a:lnTo>
                <a:lnTo>
                  <a:pt x="588" y="68"/>
                </a:lnTo>
                <a:lnTo>
                  <a:pt x="574" y="52"/>
                </a:lnTo>
                <a:lnTo>
                  <a:pt x="554" y="34"/>
                </a:lnTo>
                <a:lnTo>
                  <a:pt x="542" y="26"/>
                </a:lnTo>
                <a:lnTo>
                  <a:pt x="528" y="18"/>
                </a:lnTo>
                <a:lnTo>
                  <a:pt x="512" y="12"/>
                </a:lnTo>
                <a:lnTo>
                  <a:pt x="496" y="6"/>
                </a:lnTo>
                <a:lnTo>
                  <a:pt x="478" y="2"/>
                </a:lnTo>
                <a:lnTo>
                  <a:pt x="460" y="0"/>
                </a:lnTo>
                <a:lnTo>
                  <a:pt x="438" y="2"/>
                </a:lnTo>
                <a:lnTo>
                  <a:pt x="416" y="4"/>
                </a:lnTo>
                <a:lnTo>
                  <a:pt x="416" y="4"/>
                </a:lnTo>
                <a:lnTo>
                  <a:pt x="398" y="10"/>
                </a:lnTo>
                <a:lnTo>
                  <a:pt x="380" y="20"/>
                </a:lnTo>
                <a:lnTo>
                  <a:pt x="364" y="30"/>
                </a:lnTo>
                <a:lnTo>
                  <a:pt x="350" y="42"/>
                </a:lnTo>
                <a:lnTo>
                  <a:pt x="330" y="62"/>
                </a:lnTo>
                <a:lnTo>
                  <a:pt x="324" y="72"/>
                </a:lnTo>
                <a:lnTo>
                  <a:pt x="324" y="72"/>
                </a:lnTo>
                <a:lnTo>
                  <a:pt x="320" y="66"/>
                </a:lnTo>
                <a:lnTo>
                  <a:pt x="308" y="50"/>
                </a:lnTo>
                <a:lnTo>
                  <a:pt x="292" y="32"/>
                </a:lnTo>
                <a:lnTo>
                  <a:pt x="282" y="24"/>
                </a:lnTo>
                <a:lnTo>
                  <a:pt x="272" y="18"/>
                </a:lnTo>
                <a:lnTo>
                  <a:pt x="272" y="18"/>
                </a:lnTo>
                <a:lnTo>
                  <a:pt x="256" y="14"/>
                </a:lnTo>
                <a:lnTo>
                  <a:pt x="234" y="8"/>
                </a:lnTo>
                <a:lnTo>
                  <a:pt x="208" y="6"/>
                </a:lnTo>
                <a:lnTo>
                  <a:pt x="180" y="4"/>
                </a:lnTo>
                <a:lnTo>
                  <a:pt x="148" y="8"/>
                </a:lnTo>
                <a:lnTo>
                  <a:pt x="134" y="10"/>
                </a:lnTo>
                <a:lnTo>
                  <a:pt x="118" y="14"/>
                </a:lnTo>
                <a:lnTo>
                  <a:pt x="104" y="20"/>
                </a:lnTo>
                <a:lnTo>
                  <a:pt x="90" y="26"/>
                </a:lnTo>
                <a:lnTo>
                  <a:pt x="78" y="36"/>
                </a:lnTo>
                <a:lnTo>
                  <a:pt x="68" y="46"/>
                </a:lnTo>
                <a:lnTo>
                  <a:pt x="68" y="46"/>
                </a:lnTo>
                <a:lnTo>
                  <a:pt x="54" y="62"/>
                </a:lnTo>
                <a:lnTo>
                  <a:pt x="40" y="80"/>
                </a:lnTo>
                <a:lnTo>
                  <a:pt x="30" y="96"/>
                </a:lnTo>
                <a:lnTo>
                  <a:pt x="20" y="112"/>
                </a:lnTo>
                <a:lnTo>
                  <a:pt x="12" y="128"/>
                </a:lnTo>
                <a:lnTo>
                  <a:pt x="8" y="144"/>
                </a:lnTo>
                <a:lnTo>
                  <a:pt x="4" y="160"/>
                </a:lnTo>
                <a:lnTo>
                  <a:pt x="0" y="176"/>
                </a:lnTo>
                <a:lnTo>
                  <a:pt x="0" y="192"/>
                </a:lnTo>
                <a:lnTo>
                  <a:pt x="0" y="206"/>
                </a:lnTo>
                <a:lnTo>
                  <a:pt x="0" y="222"/>
                </a:lnTo>
                <a:lnTo>
                  <a:pt x="4" y="236"/>
                </a:lnTo>
                <a:lnTo>
                  <a:pt x="12" y="264"/>
                </a:lnTo>
                <a:lnTo>
                  <a:pt x="24" y="292"/>
                </a:lnTo>
                <a:lnTo>
                  <a:pt x="40" y="318"/>
                </a:lnTo>
                <a:lnTo>
                  <a:pt x="58" y="344"/>
                </a:lnTo>
                <a:lnTo>
                  <a:pt x="80" y="368"/>
                </a:lnTo>
                <a:lnTo>
                  <a:pt x="102" y="392"/>
                </a:lnTo>
                <a:lnTo>
                  <a:pt x="148" y="436"/>
                </a:lnTo>
                <a:lnTo>
                  <a:pt x="194" y="478"/>
                </a:lnTo>
                <a:lnTo>
                  <a:pt x="194" y="478"/>
                </a:lnTo>
                <a:lnTo>
                  <a:pt x="212" y="500"/>
                </a:lnTo>
                <a:lnTo>
                  <a:pt x="254" y="558"/>
                </a:lnTo>
                <a:lnTo>
                  <a:pt x="278" y="592"/>
                </a:lnTo>
                <a:lnTo>
                  <a:pt x="300" y="626"/>
                </a:lnTo>
                <a:lnTo>
                  <a:pt x="320" y="658"/>
                </a:lnTo>
                <a:lnTo>
                  <a:pt x="332" y="684"/>
                </a:lnTo>
                <a:lnTo>
                  <a:pt x="332" y="684"/>
                </a:lnTo>
                <a:lnTo>
                  <a:pt x="338" y="662"/>
                </a:lnTo>
                <a:lnTo>
                  <a:pt x="346" y="640"/>
                </a:lnTo>
                <a:lnTo>
                  <a:pt x="356" y="618"/>
                </a:lnTo>
                <a:lnTo>
                  <a:pt x="368" y="598"/>
                </a:lnTo>
                <a:lnTo>
                  <a:pt x="380" y="576"/>
                </a:lnTo>
                <a:lnTo>
                  <a:pt x="396" y="558"/>
                </a:lnTo>
                <a:lnTo>
                  <a:pt x="426" y="518"/>
                </a:lnTo>
                <a:lnTo>
                  <a:pt x="460" y="482"/>
                </a:lnTo>
                <a:lnTo>
                  <a:pt x="496" y="446"/>
                </a:lnTo>
                <a:lnTo>
                  <a:pt x="566" y="378"/>
                </a:lnTo>
                <a:lnTo>
                  <a:pt x="596" y="344"/>
                </a:lnTo>
                <a:lnTo>
                  <a:pt x="622" y="310"/>
                </a:lnTo>
                <a:lnTo>
                  <a:pt x="632" y="292"/>
                </a:lnTo>
                <a:lnTo>
                  <a:pt x="642" y="276"/>
                </a:lnTo>
                <a:lnTo>
                  <a:pt x="650" y="258"/>
                </a:lnTo>
                <a:lnTo>
                  <a:pt x="654" y="240"/>
                </a:lnTo>
                <a:lnTo>
                  <a:pt x="658" y="224"/>
                </a:lnTo>
                <a:lnTo>
                  <a:pt x="658" y="206"/>
                </a:lnTo>
                <a:lnTo>
                  <a:pt x="658" y="186"/>
                </a:lnTo>
                <a:lnTo>
                  <a:pt x="652" y="168"/>
                </a:lnTo>
                <a:lnTo>
                  <a:pt x="646" y="148"/>
                </a:lnTo>
                <a:lnTo>
                  <a:pt x="634" y="130"/>
                </a:lnTo>
                <a:lnTo>
                  <a:pt x="620" y="110"/>
                </a:lnTo>
                <a:lnTo>
                  <a:pt x="604" y="88"/>
                </a:lnTo>
                <a:lnTo>
                  <a:pt x="604" y="88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1727" name="TextBox 299"/>
          <p:cNvSpPr txBox="1">
            <a:spLocks noChangeArrowheads="1"/>
          </p:cNvSpPr>
          <p:nvPr/>
        </p:nvSpPr>
        <p:spPr bwMode="auto">
          <a:xfrm>
            <a:off x="6324600" y="762000"/>
            <a:ext cx="114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000" b="1">
                <a:latin typeface="Calibri" pitchFamily="34" charset="0"/>
              </a:rPr>
              <a:t>. . . . . . .</a:t>
            </a:r>
          </a:p>
        </p:txBody>
      </p:sp>
      <p:sp>
        <p:nvSpPr>
          <p:cNvPr id="68" name="Rectangle 67"/>
          <p:cNvSpPr/>
          <p:nvPr/>
        </p:nvSpPr>
        <p:spPr>
          <a:xfrm>
            <a:off x="762000" y="1295400"/>
            <a:ext cx="2133600" cy="4191000"/>
          </a:xfrm>
          <a:prstGeom prst="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>
              <a:solidFill>
                <a:srgbClr val="000000"/>
              </a:solidFill>
            </a:endParaRPr>
          </a:p>
        </p:txBody>
      </p:sp>
      <p:sp>
        <p:nvSpPr>
          <p:cNvPr id="71729" name="Rounded Rectangle 116"/>
          <p:cNvSpPr>
            <a:spLocks noChangeArrowheads="1"/>
          </p:cNvSpPr>
          <p:nvPr/>
        </p:nvSpPr>
        <p:spPr bwMode="auto">
          <a:xfrm>
            <a:off x="838200" y="3957638"/>
            <a:ext cx="795338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Scheduler</a:t>
            </a:r>
          </a:p>
        </p:txBody>
      </p:sp>
      <p:sp>
        <p:nvSpPr>
          <p:cNvPr id="71730" name="Rounded Rectangle 117"/>
          <p:cNvSpPr>
            <a:spLocks noChangeArrowheads="1"/>
          </p:cNvSpPr>
          <p:nvPr/>
        </p:nvSpPr>
        <p:spPr bwMode="auto">
          <a:xfrm>
            <a:off x="1981200" y="3957638"/>
            <a:ext cx="762000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Memory Manager</a:t>
            </a:r>
          </a:p>
        </p:txBody>
      </p:sp>
      <p:sp>
        <p:nvSpPr>
          <p:cNvPr id="71731" name="Rounded Rectangle 118"/>
          <p:cNvSpPr>
            <a:spLocks noChangeArrowheads="1"/>
          </p:cNvSpPr>
          <p:nvPr/>
        </p:nvSpPr>
        <p:spPr bwMode="auto">
          <a:xfrm>
            <a:off x="838200" y="4781550"/>
            <a:ext cx="795338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File System</a:t>
            </a:r>
          </a:p>
        </p:txBody>
      </p:sp>
      <p:sp>
        <p:nvSpPr>
          <p:cNvPr id="71732" name="Rounded Rectangle 119"/>
          <p:cNvSpPr>
            <a:spLocks noChangeArrowheads="1"/>
          </p:cNvSpPr>
          <p:nvPr/>
        </p:nvSpPr>
        <p:spPr bwMode="auto">
          <a:xfrm>
            <a:off x="1981200" y="4781550"/>
            <a:ext cx="762000" cy="628650"/>
          </a:xfrm>
          <a:prstGeom prst="roundRect">
            <a:avLst>
              <a:gd name="adj" fmla="val 16667"/>
            </a:avLst>
          </a:prstGeom>
          <a:solidFill>
            <a:srgbClr val="E6FEBE"/>
          </a:solidFill>
          <a:ln w="25400" algn="ctr">
            <a:solidFill>
              <a:srgbClr val="C0FC5E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/>
            <a:r>
              <a:rPr lang="en-US" altLang="zh-CN" sz="1200" b="1">
                <a:solidFill>
                  <a:schemeClr val="accent1"/>
                </a:solidFill>
                <a:latin typeface="Calibri" pitchFamily="34" charset="0"/>
              </a:rPr>
              <a:t>Device Drivers</a:t>
            </a:r>
          </a:p>
        </p:txBody>
      </p:sp>
      <p:cxnSp>
        <p:nvCxnSpPr>
          <p:cNvPr id="71733" name="Shape 120"/>
          <p:cNvCxnSpPr>
            <a:cxnSpLocks noChangeShapeType="1"/>
            <a:stCxn id="71737" idx="2"/>
            <a:endCxn id="71729" idx="3"/>
          </p:cNvCxnSpPr>
          <p:nvPr/>
        </p:nvCxnSpPr>
        <p:spPr bwMode="auto">
          <a:xfrm rot="5400000">
            <a:off x="1457325" y="3900488"/>
            <a:ext cx="560388" cy="182562"/>
          </a:xfrm>
          <a:prstGeom prst="bentConnector2">
            <a:avLst/>
          </a:prstGeom>
          <a:noFill/>
          <a:ln w="38100" algn="ctr">
            <a:solidFill>
              <a:srgbClr val="BE4B48"/>
            </a:solidFill>
            <a:miter lim="800000"/>
            <a:headEnd/>
            <a:tailEnd type="arrow" w="med" len="med"/>
          </a:ln>
        </p:spPr>
      </p:cxnSp>
      <p:cxnSp>
        <p:nvCxnSpPr>
          <p:cNvPr id="71734" name="Shape 121"/>
          <p:cNvCxnSpPr>
            <a:cxnSpLocks noChangeShapeType="1"/>
            <a:stCxn id="71737" idx="2"/>
            <a:endCxn id="71730" idx="1"/>
          </p:cNvCxnSpPr>
          <p:nvPr/>
        </p:nvCxnSpPr>
        <p:spPr bwMode="auto">
          <a:xfrm rot="16200000" flipH="1">
            <a:off x="1618456" y="3921919"/>
            <a:ext cx="560388" cy="139700"/>
          </a:xfrm>
          <a:prstGeom prst="bentConnector2">
            <a:avLst/>
          </a:prstGeom>
          <a:noFill/>
          <a:ln w="38100" algn="ctr">
            <a:solidFill>
              <a:srgbClr val="BE4B48"/>
            </a:solidFill>
            <a:miter lim="800000"/>
            <a:headEnd/>
            <a:tailEnd type="arrow" w="med" len="med"/>
          </a:ln>
        </p:spPr>
      </p:cxnSp>
      <p:cxnSp>
        <p:nvCxnSpPr>
          <p:cNvPr id="71735" name="Shape 122"/>
          <p:cNvCxnSpPr>
            <a:cxnSpLocks noChangeShapeType="1"/>
            <a:stCxn id="71737" idx="2"/>
            <a:endCxn id="71731" idx="3"/>
          </p:cNvCxnSpPr>
          <p:nvPr/>
        </p:nvCxnSpPr>
        <p:spPr bwMode="auto">
          <a:xfrm rot="5400000">
            <a:off x="1045369" y="4312444"/>
            <a:ext cx="1384300" cy="182562"/>
          </a:xfrm>
          <a:prstGeom prst="bentConnector2">
            <a:avLst/>
          </a:prstGeom>
          <a:noFill/>
          <a:ln w="38100" algn="ctr">
            <a:solidFill>
              <a:srgbClr val="BE4B48"/>
            </a:solidFill>
            <a:miter lim="800000"/>
            <a:headEnd/>
            <a:tailEnd type="arrow" w="med" len="med"/>
          </a:ln>
        </p:spPr>
      </p:cxnSp>
      <p:cxnSp>
        <p:nvCxnSpPr>
          <p:cNvPr id="71736" name="Shape 123"/>
          <p:cNvCxnSpPr>
            <a:cxnSpLocks noChangeShapeType="1"/>
            <a:endCxn id="71732" idx="1"/>
          </p:cNvCxnSpPr>
          <p:nvPr/>
        </p:nvCxnSpPr>
        <p:spPr bwMode="auto">
          <a:xfrm rot="16200000" flipH="1">
            <a:off x="1184275" y="4311650"/>
            <a:ext cx="1406525" cy="161925"/>
          </a:xfrm>
          <a:prstGeom prst="bentConnector2">
            <a:avLst/>
          </a:prstGeom>
          <a:noFill/>
          <a:ln w="38100" algn="ctr">
            <a:solidFill>
              <a:srgbClr val="BE4B48"/>
            </a:solidFill>
            <a:miter lim="800000"/>
            <a:headEnd/>
            <a:tailEnd type="arrow" w="med" len="med"/>
          </a:ln>
        </p:spPr>
      </p:cxnSp>
      <p:sp>
        <p:nvSpPr>
          <p:cNvPr id="71737" name="Rounded Rectangle 124"/>
          <p:cNvSpPr>
            <a:spLocks noChangeArrowheads="1"/>
          </p:cNvSpPr>
          <p:nvPr/>
        </p:nvSpPr>
        <p:spPr bwMode="auto">
          <a:xfrm>
            <a:off x="914400" y="1752600"/>
            <a:ext cx="1828800" cy="1946275"/>
          </a:xfrm>
          <a:prstGeom prst="roundRect">
            <a:avLst>
              <a:gd name="adj" fmla="val 16667"/>
            </a:avLst>
          </a:prstGeom>
          <a:solidFill>
            <a:srgbClr val="F6FEE8"/>
          </a:solidFill>
          <a:ln w="25400" algn="ctr">
            <a:solidFill>
              <a:srgbClr val="CDFD7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endParaRPr lang="en-US" altLang="zh-CN" sz="120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1738" name="TextBox 125"/>
          <p:cNvSpPr txBox="1">
            <a:spLocks noChangeArrowheads="1"/>
          </p:cNvSpPr>
          <p:nvPr/>
        </p:nvSpPr>
        <p:spPr bwMode="auto">
          <a:xfrm>
            <a:off x="990600" y="2209800"/>
            <a:ext cx="1676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r>
              <a:rPr lang="en-US" altLang="zh-CN" sz="1400" b="1">
                <a:solidFill>
                  <a:schemeClr val="accent1"/>
                </a:solidFill>
                <a:latin typeface="Calibri" pitchFamily="34" charset="0"/>
              </a:rPr>
              <a:t>Self-Aware</a:t>
            </a:r>
          </a:p>
          <a:p>
            <a:r>
              <a:rPr lang="en-US" altLang="zh-CN" sz="1400" b="1">
                <a:solidFill>
                  <a:schemeClr val="accent1"/>
                </a:solidFill>
                <a:latin typeface="Calibri" pitchFamily="34" charset="0"/>
              </a:rPr>
              <a:t>Monitoring &amp; Control</a:t>
            </a:r>
          </a:p>
        </p:txBody>
      </p:sp>
      <p:sp>
        <p:nvSpPr>
          <p:cNvPr id="304" name="TextBox 303"/>
          <p:cNvSpPr txBox="1"/>
          <p:nvPr/>
        </p:nvSpPr>
        <p:spPr>
          <a:xfrm>
            <a:off x="990600" y="1295400"/>
            <a:ext cx="1576388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accent6"/>
                </a:solidFill>
                <a:latin typeface="+mn-lt"/>
                <a:ea typeface="+mn-ea"/>
              </a:rPr>
              <a:t>Organic Operating System </a:t>
            </a:r>
          </a:p>
        </p:txBody>
      </p:sp>
      <p:sp>
        <p:nvSpPr>
          <p:cNvPr id="71740" name="Left-Right Arrow 280"/>
          <p:cNvSpPr>
            <a:spLocks noChangeArrowheads="1"/>
          </p:cNvSpPr>
          <p:nvPr/>
        </p:nvSpPr>
        <p:spPr bwMode="auto">
          <a:xfrm>
            <a:off x="2743200" y="1803400"/>
            <a:ext cx="457200" cy="254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1741" name="Left-Right Arrow 300"/>
          <p:cNvSpPr>
            <a:spLocks noChangeArrowheads="1"/>
          </p:cNvSpPr>
          <p:nvPr/>
        </p:nvSpPr>
        <p:spPr bwMode="auto">
          <a:xfrm>
            <a:off x="2743200" y="4648200"/>
            <a:ext cx="457200" cy="254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1742" name="Left-Right Arrow 301"/>
          <p:cNvSpPr>
            <a:spLocks noChangeArrowheads="1"/>
          </p:cNvSpPr>
          <p:nvPr/>
        </p:nvSpPr>
        <p:spPr bwMode="auto">
          <a:xfrm>
            <a:off x="2743200" y="3157538"/>
            <a:ext cx="457200" cy="2540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E6FEBE"/>
          </a:solidFill>
          <a:ln w="25400" algn="ctr">
            <a:solidFill>
              <a:srgbClr val="50800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altLang="zh-CN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3" name="Left-Right Arrow 302"/>
          <p:cNvSpPr/>
          <p:nvPr/>
        </p:nvSpPr>
        <p:spPr>
          <a:xfrm>
            <a:off x="2590800" y="2692400"/>
            <a:ext cx="838200" cy="203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" name="Rectangle 203"/>
          <p:cNvSpPr/>
          <p:nvPr/>
        </p:nvSpPr>
        <p:spPr>
          <a:xfrm>
            <a:off x="685800" y="5867400"/>
            <a:ext cx="7772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b="1">
                <a:solidFill>
                  <a:schemeClr val="bg1"/>
                </a:solidFill>
              </a:rPr>
              <a:t>Parallel</a:t>
            </a:r>
            <a:r>
              <a:rPr lang="en-US" altLang="zh-CN" sz="2800" b="1">
                <a:solidFill>
                  <a:srgbClr val="F79646"/>
                </a:solidFill>
              </a:rPr>
              <a:t> </a:t>
            </a:r>
            <a:r>
              <a:rPr lang="en-US" altLang="zh-CN" sz="2800" b="1">
                <a:solidFill>
                  <a:schemeClr val="bg1"/>
                </a:solidFill>
              </a:rPr>
              <a:t>Architectures</a:t>
            </a:r>
          </a:p>
        </p:txBody>
      </p:sp>
      <p:pic>
        <p:nvPicPr>
          <p:cNvPr id="71745" name="Picture 129" descr="C:\Users\ributzka\AppData\Local\Microsoft\Windows\Temporary Internet Files\Content.IE5\1IRO9KNE\MCj0432628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Date Placeholder 6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9647E9-196E-482B-912B-23AAAE8084D3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9" name="Slide Number Placeholder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70" name="Footer Placeholder 6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Multiprocessor OS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035550"/>
            <a:ext cx="7772400" cy="1216025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zh-CN" b="1" smtClean="0"/>
              <a:t>Master-Slave multiprocessors</a:t>
            </a:r>
          </a:p>
          <a:p>
            <a:pPr algn="ctr">
              <a:buFontTx/>
              <a:buNone/>
            </a:pPr>
            <a:r>
              <a:rPr lang="en-US" altLang="zh-CN" sz="2800" smtClean="0"/>
              <a:t>(curtesy of Tanenbaum Text)</a:t>
            </a:r>
          </a:p>
        </p:txBody>
      </p:sp>
      <p:pic>
        <p:nvPicPr>
          <p:cNvPr id="7373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1958975"/>
            <a:ext cx="8020050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2" name="Text Box 6"/>
          <p:cNvSpPr txBox="1">
            <a:spLocks noChangeArrowheads="1"/>
          </p:cNvSpPr>
          <p:nvPr/>
        </p:nvSpPr>
        <p:spPr bwMode="auto">
          <a:xfrm>
            <a:off x="2943225" y="4000500"/>
            <a:ext cx="1914525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>
                <a:latin typeface="Tahoma" pitchFamily="34" charset="0"/>
              </a:rPr>
              <a:t>Bus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4111EB-0C32-4294-A403-DEDAA5E9B8D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FF3D2D-7E15-41AE-986E-11611BFB150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 dirty="0"/>
          </a:p>
        </p:txBody>
      </p:sp>
      <p:sp>
        <p:nvSpPr>
          <p:cNvPr id="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D42A01-2309-4D95-8F7F-F19A6369617D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zh-CN" sz="4000" b="1" smtClean="0"/>
              <a:t>The Role of PXM vs OS</a:t>
            </a:r>
            <a:br>
              <a:rPr lang="en-US" altLang="zh-CN" sz="4000" b="1" smtClean="0"/>
            </a:br>
            <a:r>
              <a:rPr lang="en-US" altLang="zh-CN" sz="2500" b="1" smtClean="0"/>
              <a:t>[July, 1999, Gao, 1999]</a:t>
            </a:r>
            <a:endParaRPr lang="en-US" altLang="zh-CN" sz="3200" b="1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2990850" cy="3581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1800" b="1" smtClean="0"/>
              <a:t>Note:</a:t>
            </a:r>
          </a:p>
          <a:p>
            <a:r>
              <a:rPr lang="en-US" altLang="zh-CN" sz="1800" smtClean="0"/>
              <a:t>The threaded-C compiler has part of its functions embedded in RTS</a:t>
            </a:r>
          </a:p>
          <a:p>
            <a:r>
              <a:rPr lang="en-US" altLang="zh-CN" sz="1800" smtClean="0"/>
              <a:t>The RTS will work with architecture and OS layers to provide the PXM interface</a:t>
            </a:r>
          </a:p>
          <a:p>
            <a:r>
              <a:rPr lang="en-US" altLang="zh-CN" sz="1800" smtClean="0"/>
              <a:t>The performance models Are defined across all layers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0038" y="1416050"/>
            <a:ext cx="8504237" cy="5214938"/>
            <a:chOff x="189" y="892"/>
            <a:chExt cx="5357" cy="3285"/>
          </a:xfrm>
        </p:grpSpPr>
        <p:grpSp>
          <p:nvGrpSpPr>
            <p:cNvPr id="74759" name="Group 5"/>
            <p:cNvGrpSpPr>
              <a:grpSpLocks/>
            </p:cNvGrpSpPr>
            <p:nvPr/>
          </p:nvGrpSpPr>
          <p:grpSpPr bwMode="auto">
            <a:xfrm>
              <a:off x="189" y="3653"/>
              <a:ext cx="5115" cy="524"/>
              <a:chOff x="189" y="3653"/>
              <a:chExt cx="5115" cy="524"/>
            </a:xfrm>
          </p:grpSpPr>
          <p:sp>
            <p:nvSpPr>
              <p:cNvPr id="74791" name="Rectangle 6"/>
              <p:cNvSpPr>
                <a:spLocks noChangeArrowheads="1"/>
              </p:cNvSpPr>
              <p:nvPr/>
            </p:nvSpPr>
            <p:spPr bwMode="auto">
              <a:xfrm>
                <a:off x="189" y="3745"/>
                <a:ext cx="419" cy="17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92" name="Rectangle 7" descr="Dark downward diagonal"/>
              <p:cNvSpPr>
                <a:spLocks noChangeArrowheads="1"/>
              </p:cNvSpPr>
              <p:nvPr/>
            </p:nvSpPr>
            <p:spPr bwMode="auto">
              <a:xfrm>
                <a:off x="196" y="3751"/>
                <a:ext cx="395" cy="154"/>
              </a:xfrm>
              <a:prstGeom prst="rect">
                <a:avLst/>
              </a:prstGeom>
              <a:pattFill prst="dkDnDiag">
                <a:fgClr>
                  <a:schemeClr val="accent1"/>
                </a:fgClr>
                <a:bgClr>
                  <a:srgbClr val="FFFFFF"/>
                </a:bgClr>
              </a:pattFill>
              <a:ln w="9525">
                <a:pattFill prst="ltDnDiag">
                  <a:fgClr>
                    <a:schemeClr val="tx1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93" name="Rectangle 8" descr="Wide upward diagonal"/>
              <p:cNvSpPr>
                <a:spLocks noChangeArrowheads="1"/>
              </p:cNvSpPr>
              <p:nvPr/>
            </p:nvSpPr>
            <p:spPr bwMode="auto">
              <a:xfrm>
                <a:off x="3773" y="3751"/>
                <a:ext cx="395" cy="154"/>
              </a:xfrm>
              <a:prstGeom prst="rect">
                <a:avLst/>
              </a:prstGeom>
              <a:pattFill prst="wdUpDiag">
                <a:fgClr>
                  <a:schemeClr val="accent2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94" name="Rectangle 9" descr="Small checker board"/>
              <p:cNvSpPr>
                <a:spLocks noChangeArrowheads="1"/>
              </p:cNvSpPr>
              <p:nvPr/>
            </p:nvSpPr>
            <p:spPr bwMode="auto">
              <a:xfrm>
                <a:off x="2027" y="3759"/>
                <a:ext cx="395" cy="154"/>
              </a:xfrm>
              <a:prstGeom prst="rect">
                <a:avLst/>
              </a:prstGeom>
              <a:pattFill prst="smCheck">
                <a:fgClr>
                  <a:srgbClr val="FF7C80"/>
                </a:fgClr>
                <a:bgClr>
                  <a:srgbClr val="FFFFFF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altLang="zh-CN" sz="1600">
                  <a:solidFill>
                    <a:schemeClr val="hlink"/>
                  </a:solidFill>
                  <a:latin typeface="Calibri" pitchFamily="34" charset="0"/>
                </a:endParaRPr>
              </a:p>
            </p:txBody>
          </p:sp>
          <p:sp>
            <p:nvSpPr>
              <p:cNvPr id="74795" name="Text Box 10"/>
              <p:cNvSpPr txBox="1">
                <a:spLocks noChangeArrowheads="1"/>
              </p:cNvSpPr>
              <p:nvPr/>
            </p:nvSpPr>
            <p:spPr bwMode="auto">
              <a:xfrm>
                <a:off x="673" y="3653"/>
                <a:ext cx="1087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altLang="zh-CN" sz="1600">
                    <a:latin typeface="Calibri" pitchFamily="34" charset="0"/>
                  </a:rPr>
                  <a:t>Threaded-C 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Compiler 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- RTS interface</a:t>
                </a:r>
              </a:p>
            </p:txBody>
          </p:sp>
          <p:sp>
            <p:nvSpPr>
              <p:cNvPr id="74796" name="Text Box 11"/>
              <p:cNvSpPr txBox="1">
                <a:spLocks noChangeArrowheads="1"/>
              </p:cNvSpPr>
              <p:nvPr/>
            </p:nvSpPr>
            <p:spPr bwMode="auto">
              <a:xfrm>
                <a:off x="2519" y="3731"/>
                <a:ext cx="103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altLang="zh-CN" sz="1600">
                    <a:latin typeface="Calibri" pitchFamily="34" charset="0"/>
                  </a:rPr>
                  <a:t>RTS-OS interface</a:t>
                </a:r>
              </a:p>
            </p:txBody>
          </p:sp>
          <p:sp>
            <p:nvSpPr>
              <p:cNvPr id="74797" name="Text Box 12"/>
              <p:cNvSpPr txBox="1">
                <a:spLocks noChangeArrowheads="1"/>
              </p:cNvSpPr>
              <p:nvPr/>
            </p:nvSpPr>
            <p:spPr bwMode="auto">
              <a:xfrm>
                <a:off x="4219" y="3654"/>
                <a:ext cx="1085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en-US" altLang="zh-CN" sz="1600">
                    <a:latin typeface="Calibri" pitchFamily="34" charset="0"/>
                  </a:rPr>
                  <a:t>RTS-hardware 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architecture 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interface</a:t>
                </a:r>
              </a:p>
            </p:txBody>
          </p:sp>
        </p:grpSp>
        <p:grpSp>
          <p:nvGrpSpPr>
            <p:cNvPr id="74760" name="Group 13"/>
            <p:cNvGrpSpPr>
              <a:grpSpLocks/>
            </p:cNvGrpSpPr>
            <p:nvPr/>
          </p:nvGrpSpPr>
          <p:grpSpPr bwMode="auto">
            <a:xfrm>
              <a:off x="2278" y="892"/>
              <a:ext cx="3268" cy="2684"/>
              <a:chOff x="2278" y="892"/>
              <a:chExt cx="3268" cy="2684"/>
            </a:xfrm>
          </p:grpSpPr>
          <p:sp>
            <p:nvSpPr>
              <p:cNvPr id="74761" name="Rectangle 14"/>
              <p:cNvSpPr>
                <a:spLocks noChangeArrowheads="1"/>
              </p:cNvSpPr>
              <p:nvPr/>
            </p:nvSpPr>
            <p:spPr bwMode="auto">
              <a:xfrm>
                <a:off x="2559" y="2631"/>
                <a:ext cx="1916" cy="939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62" name="Rectangle 15"/>
              <p:cNvSpPr>
                <a:spLocks noChangeArrowheads="1"/>
              </p:cNvSpPr>
              <p:nvPr/>
            </p:nvSpPr>
            <p:spPr bwMode="auto">
              <a:xfrm>
                <a:off x="2563" y="2631"/>
                <a:ext cx="1260" cy="412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altLang="zh-CN" sz="1600">
                  <a:solidFill>
                    <a:schemeClr val="hlink"/>
                  </a:solidFill>
                  <a:latin typeface="Calibri" pitchFamily="34" charset="0"/>
                </a:endParaRPr>
              </a:p>
            </p:txBody>
          </p:sp>
          <p:sp>
            <p:nvSpPr>
              <p:cNvPr id="74763" name="Rectangle 16"/>
              <p:cNvSpPr>
                <a:spLocks noChangeArrowheads="1"/>
              </p:cNvSpPr>
              <p:nvPr/>
            </p:nvSpPr>
            <p:spPr bwMode="auto">
              <a:xfrm>
                <a:off x="2563" y="1560"/>
                <a:ext cx="1920" cy="806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64" name="Rectangle 17"/>
              <p:cNvSpPr>
                <a:spLocks noChangeArrowheads="1"/>
              </p:cNvSpPr>
              <p:nvPr/>
            </p:nvSpPr>
            <p:spPr bwMode="auto">
              <a:xfrm>
                <a:off x="2565" y="922"/>
                <a:ext cx="1918" cy="638"/>
              </a:xfrm>
              <a:prstGeom prst="rect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65" name="Rectangle 18"/>
              <p:cNvSpPr>
                <a:spLocks noChangeArrowheads="1"/>
              </p:cNvSpPr>
              <p:nvPr/>
            </p:nvSpPr>
            <p:spPr bwMode="auto">
              <a:xfrm>
                <a:off x="2278" y="921"/>
                <a:ext cx="283" cy="2655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66" name="Rectangle 19"/>
              <p:cNvSpPr>
                <a:spLocks noChangeArrowheads="1"/>
              </p:cNvSpPr>
              <p:nvPr/>
            </p:nvSpPr>
            <p:spPr bwMode="auto">
              <a:xfrm>
                <a:off x="2559" y="928"/>
                <a:ext cx="1920" cy="264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67" name="Rectangle 20"/>
              <p:cNvSpPr>
                <a:spLocks noChangeArrowheads="1"/>
              </p:cNvSpPr>
              <p:nvPr/>
            </p:nvSpPr>
            <p:spPr bwMode="auto">
              <a:xfrm>
                <a:off x="3134" y="1225"/>
                <a:ext cx="1344" cy="584"/>
              </a:xfrm>
              <a:prstGeom prst="rect">
                <a:avLst/>
              </a:prstGeom>
              <a:solidFill>
                <a:srgbClr val="FFCC66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altLang="zh-CN" sz="1600">
                  <a:latin typeface="Calibri" pitchFamily="34" charset="0"/>
                </a:endParaRPr>
              </a:p>
            </p:txBody>
          </p:sp>
          <p:sp>
            <p:nvSpPr>
              <p:cNvPr id="74768" name="Text Box 21"/>
              <p:cNvSpPr txBox="1">
                <a:spLocks noChangeArrowheads="1"/>
              </p:cNvSpPr>
              <p:nvPr/>
            </p:nvSpPr>
            <p:spPr bwMode="auto">
              <a:xfrm>
                <a:off x="2999" y="944"/>
                <a:ext cx="977" cy="250"/>
              </a:xfrm>
              <a:prstGeom prst="rect">
                <a:avLst/>
              </a:prstGeom>
              <a:solidFill>
                <a:srgbClr val="FF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2000" b="1">
                    <a:latin typeface="Calibri" pitchFamily="34" charset="0"/>
                  </a:rPr>
                  <a:t>Applications</a:t>
                </a:r>
              </a:p>
            </p:txBody>
          </p:sp>
          <p:sp>
            <p:nvSpPr>
              <p:cNvPr id="74769" name="Text Box 22"/>
              <p:cNvSpPr txBox="1">
                <a:spLocks noChangeArrowheads="1"/>
              </p:cNvSpPr>
              <p:nvPr/>
            </p:nvSpPr>
            <p:spPr bwMode="auto">
              <a:xfrm>
                <a:off x="3243" y="1287"/>
                <a:ext cx="1160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1600">
                    <a:latin typeface="Calibri" pitchFamily="34" charset="0"/>
                  </a:rPr>
                  <a:t>High-level language</a:t>
                </a:r>
              </a:p>
              <a:p>
                <a:pPr algn="ctr"/>
                <a:r>
                  <a:rPr lang="en-US" altLang="zh-CN" sz="1600">
                    <a:latin typeface="Calibri" pitchFamily="34" charset="0"/>
                  </a:rPr>
                  <a:t>compiler</a:t>
                </a:r>
              </a:p>
            </p:txBody>
          </p:sp>
          <p:sp>
            <p:nvSpPr>
              <p:cNvPr id="74770" name="Text Box 23"/>
              <p:cNvSpPr txBox="1">
                <a:spLocks noChangeArrowheads="1"/>
              </p:cNvSpPr>
              <p:nvPr/>
            </p:nvSpPr>
            <p:spPr bwMode="auto">
              <a:xfrm>
                <a:off x="2989" y="1817"/>
                <a:ext cx="978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altLang="zh-CN" sz="2000" b="1">
                    <a:latin typeface="Calibri" pitchFamily="34" charset="0"/>
                  </a:rPr>
                  <a:t>Threaded-C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altLang="zh-CN" sz="2000" b="1">
                    <a:latin typeface="Calibri" pitchFamily="34" charset="0"/>
                  </a:rPr>
                  <a:t>Compiler</a:t>
                </a:r>
              </a:p>
              <a:p>
                <a:pPr algn="ctr">
                  <a:lnSpc>
                    <a:spcPct val="80000"/>
                  </a:lnSpc>
                </a:pPr>
                <a:r>
                  <a:rPr lang="en-US" altLang="zh-CN" sz="2000" b="1">
                    <a:latin typeface="Calibri" pitchFamily="34" charset="0"/>
                  </a:rPr>
                  <a:t>and Tool Set</a:t>
                </a:r>
              </a:p>
            </p:txBody>
          </p:sp>
          <p:sp>
            <p:nvSpPr>
              <p:cNvPr id="74771" name="Line 24"/>
              <p:cNvSpPr>
                <a:spLocks noChangeShapeType="1"/>
              </p:cNvSpPr>
              <p:nvPr/>
            </p:nvSpPr>
            <p:spPr bwMode="auto">
              <a:xfrm flipH="1">
                <a:off x="2564" y="1562"/>
                <a:ext cx="566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72" name="Text Box 25"/>
              <p:cNvSpPr txBox="1">
                <a:spLocks noChangeArrowheads="1"/>
              </p:cNvSpPr>
              <p:nvPr/>
            </p:nvSpPr>
            <p:spPr bwMode="auto">
              <a:xfrm>
                <a:off x="3275" y="2706"/>
                <a:ext cx="42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2000" b="1">
                    <a:latin typeface="Calibri" pitchFamily="34" charset="0"/>
                  </a:rPr>
                  <a:t>RTS</a:t>
                </a:r>
              </a:p>
            </p:txBody>
          </p:sp>
          <p:sp>
            <p:nvSpPr>
              <p:cNvPr id="74773" name="Rectangle 26" descr="Wide upward diagonal"/>
              <p:cNvSpPr>
                <a:spLocks noChangeArrowheads="1"/>
              </p:cNvSpPr>
              <p:nvPr/>
            </p:nvSpPr>
            <p:spPr bwMode="auto">
              <a:xfrm>
                <a:off x="2565" y="3039"/>
                <a:ext cx="1255" cy="271"/>
              </a:xfrm>
              <a:prstGeom prst="rect">
                <a:avLst/>
              </a:prstGeom>
              <a:pattFill prst="wdUpDiag">
                <a:fgClr>
                  <a:schemeClr val="accent2"/>
                </a:fgClr>
                <a:bgClr>
                  <a:srgbClr val="FFFFFF"/>
                </a:bgClr>
              </a:pattFill>
              <a:ln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74" name="Text Box 27"/>
              <p:cNvSpPr txBox="1">
                <a:spLocks noChangeArrowheads="1"/>
              </p:cNvSpPr>
              <p:nvPr/>
            </p:nvSpPr>
            <p:spPr bwMode="auto">
              <a:xfrm>
                <a:off x="2881" y="3344"/>
                <a:ext cx="1345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600">
                    <a:latin typeface="Calibri" pitchFamily="34" charset="0"/>
                  </a:rPr>
                  <a:t>Hardware Architectures</a:t>
                </a:r>
              </a:p>
            </p:txBody>
          </p:sp>
          <p:sp>
            <p:nvSpPr>
              <p:cNvPr id="74775" name="Rectangle 28" descr="Small checker board"/>
              <p:cNvSpPr>
                <a:spLocks noChangeArrowheads="1"/>
              </p:cNvSpPr>
              <p:nvPr/>
            </p:nvSpPr>
            <p:spPr bwMode="auto">
              <a:xfrm>
                <a:off x="3821" y="2743"/>
                <a:ext cx="411" cy="197"/>
              </a:xfrm>
              <a:prstGeom prst="rect">
                <a:avLst/>
              </a:prstGeom>
              <a:pattFill prst="smCheck">
                <a:fgClr>
                  <a:srgbClr val="FF7C80"/>
                </a:fgClr>
                <a:bgClr>
                  <a:schemeClr val="bg1"/>
                </a:bgClr>
              </a:pattFill>
              <a:ln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76" name="Rectangle 29" descr="Dark downward diagonal"/>
              <p:cNvSpPr>
                <a:spLocks noChangeArrowheads="1"/>
              </p:cNvSpPr>
              <p:nvPr/>
            </p:nvSpPr>
            <p:spPr bwMode="auto">
              <a:xfrm>
                <a:off x="2556" y="2356"/>
                <a:ext cx="1921" cy="271"/>
              </a:xfrm>
              <a:prstGeom prst="rect">
                <a:avLst/>
              </a:prstGeom>
              <a:pattFill prst="dkDnDiag">
                <a:fgClr>
                  <a:schemeClr val="accent1"/>
                </a:fgClr>
                <a:bgClr>
                  <a:srgbClr val="FFFFFF"/>
                </a:bgClr>
              </a:pattFill>
              <a:ln w="9525" cap="rnd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4777" name="Line 30"/>
              <p:cNvSpPr>
                <a:spLocks noChangeShapeType="1"/>
              </p:cNvSpPr>
              <p:nvPr/>
            </p:nvSpPr>
            <p:spPr bwMode="auto">
              <a:xfrm>
                <a:off x="2565" y="3179"/>
                <a:ext cx="1257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78" name="Line 31"/>
              <p:cNvSpPr>
                <a:spLocks noChangeShapeType="1"/>
              </p:cNvSpPr>
              <p:nvPr/>
            </p:nvSpPr>
            <p:spPr bwMode="auto">
              <a:xfrm flipV="1">
                <a:off x="2564" y="2482"/>
                <a:ext cx="1905" cy="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79" name="Text Box 32"/>
              <p:cNvSpPr txBox="1">
                <a:spLocks noChangeArrowheads="1"/>
              </p:cNvSpPr>
              <p:nvPr/>
            </p:nvSpPr>
            <p:spPr bwMode="auto">
              <a:xfrm>
                <a:off x="3870" y="2932"/>
                <a:ext cx="32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2000" b="1">
                    <a:latin typeface="Calibri" pitchFamily="34" charset="0"/>
                  </a:rPr>
                  <a:t>OS</a:t>
                </a:r>
              </a:p>
            </p:txBody>
          </p:sp>
          <p:sp>
            <p:nvSpPr>
              <p:cNvPr id="74780" name="Line 33"/>
              <p:cNvSpPr>
                <a:spLocks noChangeShapeType="1"/>
              </p:cNvSpPr>
              <p:nvPr/>
            </p:nvSpPr>
            <p:spPr bwMode="auto">
              <a:xfrm flipV="1">
                <a:off x="3823" y="2844"/>
                <a:ext cx="401" cy="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81" name="Line 34"/>
              <p:cNvSpPr>
                <a:spLocks noChangeShapeType="1"/>
              </p:cNvSpPr>
              <p:nvPr/>
            </p:nvSpPr>
            <p:spPr bwMode="auto">
              <a:xfrm flipH="1">
                <a:off x="4232" y="2629"/>
                <a:ext cx="0" cy="3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82" name="Line 35"/>
              <p:cNvSpPr>
                <a:spLocks noChangeShapeType="1"/>
              </p:cNvSpPr>
              <p:nvPr/>
            </p:nvSpPr>
            <p:spPr bwMode="auto">
              <a:xfrm>
                <a:off x="3820" y="2794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83" name="Text Box 36"/>
              <p:cNvSpPr txBox="1">
                <a:spLocks noChangeArrowheads="1"/>
              </p:cNvSpPr>
              <p:nvPr/>
            </p:nvSpPr>
            <p:spPr bwMode="auto">
              <a:xfrm>
                <a:off x="4710" y="892"/>
                <a:ext cx="836" cy="6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600">
                    <a:latin typeface="Calibri" pitchFamily="34" charset="0"/>
                  </a:rPr>
                  <a:t>High-level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languages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e.g. parallel C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etc.</a:t>
                </a:r>
              </a:p>
            </p:txBody>
          </p:sp>
          <p:sp>
            <p:nvSpPr>
              <p:cNvPr id="74784" name="Line 37"/>
              <p:cNvSpPr>
                <a:spLocks noChangeShapeType="1"/>
              </p:cNvSpPr>
              <p:nvPr/>
            </p:nvSpPr>
            <p:spPr bwMode="auto">
              <a:xfrm flipH="1">
                <a:off x="4484" y="1810"/>
                <a:ext cx="20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85" name="Text Box 38"/>
              <p:cNvSpPr txBox="1">
                <a:spLocks noChangeArrowheads="1"/>
              </p:cNvSpPr>
              <p:nvPr/>
            </p:nvSpPr>
            <p:spPr bwMode="auto">
              <a:xfrm>
                <a:off x="4718" y="1690"/>
                <a:ext cx="7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1600">
                    <a:latin typeface="Calibri" pitchFamily="34" charset="0"/>
                  </a:rPr>
                  <a:t>Threaded-C</a:t>
                </a:r>
              </a:p>
            </p:txBody>
          </p:sp>
          <p:sp>
            <p:nvSpPr>
              <p:cNvPr id="74786" name="Text Box 39"/>
              <p:cNvSpPr txBox="1">
                <a:spLocks noChangeArrowheads="1"/>
              </p:cNvSpPr>
              <p:nvPr/>
            </p:nvSpPr>
            <p:spPr bwMode="auto">
              <a:xfrm>
                <a:off x="4728" y="2335"/>
                <a:ext cx="573" cy="36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 sz="1600">
                    <a:latin typeface="Calibri" pitchFamily="34" charset="0"/>
                  </a:rPr>
                  <a:t>PXM</a:t>
                </a:r>
              </a:p>
              <a:p>
                <a:r>
                  <a:rPr lang="en-US" altLang="zh-CN" sz="1600">
                    <a:latin typeface="Calibri" pitchFamily="34" charset="0"/>
                  </a:rPr>
                  <a:t>Interface</a:t>
                </a:r>
              </a:p>
            </p:txBody>
          </p:sp>
          <p:sp>
            <p:nvSpPr>
              <p:cNvPr id="74787" name="Line 40"/>
              <p:cNvSpPr>
                <a:spLocks noChangeShapeType="1"/>
              </p:cNvSpPr>
              <p:nvPr/>
            </p:nvSpPr>
            <p:spPr bwMode="auto">
              <a:xfrm flipH="1">
                <a:off x="4459" y="1237"/>
                <a:ext cx="20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88" name="Line 41"/>
              <p:cNvSpPr>
                <a:spLocks noChangeShapeType="1"/>
              </p:cNvSpPr>
              <p:nvPr/>
            </p:nvSpPr>
            <p:spPr bwMode="auto">
              <a:xfrm flipH="1">
                <a:off x="4460" y="2497"/>
                <a:ext cx="20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74789" name="Text Box 42"/>
              <p:cNvSpPr txBox="1">
                <a:spLocks noChangeArrowheads="1"/>
              </p:cNvSpPr>
              <p:nvPr/>
            </p:nvSpPr>
            <p:spPr bwMode="auto">
              <a:xfrm rot="-5400000">
                <a:off x="1692" y="2102"/>
                <a:ext cx="1451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CN" sz="2000">
                    <a:latin typeface="Calibri" pitchFamily="34" charset="0"/>
                  </a:rPr>
                  <a:t>Performance Models</a:t>
                </a:r>
              </a:p>
            </p:txBody>
          </p:sp>
          <p:sp>
            <p:nvSpPr>
              <p:cNvPr id="74790" name="Rectangle 43"/>
              <p:cNvSpPr>
                <a:spLocks noChangeArrowheads="1"/>
              </p:cNvSpPr>
              <p:nvPr/>
            </p:nvSpPr>
            <p:spPr bwMode="auto">
              <a:xfrm>
                <a:off x="3823" y="2630"/>
                <a:ext cx="411" cy="113"/>
              </a:xfrm>
              <a:prstGeom prst="rect">
                <a:avLst/>
              </a:prstGeom>
              <a:solidFill>
                <a:srgbClr val="FFFF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7" name="Group 68"/>
          <p:cNvGrpSpPr>
            <a:grpSpLocks/>
          </p:cNvGrpSpPr>
          <p:nvPr/>
        </p:nvGrpSpPr>
        <p:grpSpPr bwMode="auto">
          <a:xfrm>
            <a:off x="33338" y="304800"/>
            <a:ext cx="9034462" cy="6183313"/>
            <a:chOff x="21" y="384"/>
            <a:chExt cx="5691" cy="3895"/>
          </a:xfrm>
        </p:grpSpPr>
        <p:sp>
          <p:nvSpPr>
            <p:cNvPr id="75778" name="Rectangle 3"/>
            <p:cNvSpPr>
              <a:spLocks noChangeArrowheads="1"/>
            </p:cNvSpPr>
            <p:nvPr/>
          </p:nvSpPr>
          <p:spPr bwMode="auto">
            <a:xfrm>
              <a:off x="1127" y="1554"/>
              <a:ext cx="3145" cy="2719"/>
            </a:xfrm>
            <a:prstGeom prst="rect">
              <a:avLst/>
            </a:prstGeom>
            <a:solidFill>
              <a:srgbClr val="F7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grpSp>
          <p:nvGrpSpPr>
            <p:cNvPr id="75779" name="Group 4"/>
            <p:cNvGrpSpPr>
              <a:grpSpLocks/>
            </p:cNvGrpSpPr>
            <p:nvPr/>
          </p:nvGrpSpPr>
          <p:grpSpPr bwMode="auto">
            <a:xfrm>
              <a:off x="1784" y="1979"/>
              <a:ext cx="2394" cy="1966"/>
              <a:chOff x="1104" y="1008"/>
              <a:chExt cx="2592" cy="2352"/>
            </a:xfrm>
          </p:grpSpPr>
          <p:sp>
            <p:nvSpPr>
              <p:cNvPr id="75839" name="Rectangle 5"/>
              <p:cNvSpPr>
                <a:spLocks noChangeArrowheads="1"/>
              </p:cNvSpPr>
              <p:nvPr/>
            </p:nvSpPr>
            <p:spPr bwMode="auto">
              <a:xfrm>
                <a:off x="1104" y="1008"/>
                <a:ext cx="2592" cy="2352"/>
              </a:xfrm>
              <a:prstGeom prst="rect">
                <a:avLst/>
              </a:prstGeom>
              <a:gradFill rotWithShape="1">
                <a:gsLst>
                  <a:gs pos="0">
                    <a:srgbClr val="4F8E8D"/>
                  </a:gs>
                  <a:gs pos="100000">
                    <a:srgbClr val="7CE0DE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cxnSp>
            <p:nvCxnSpPr>
              <p:cNvPr id="75840" name="AutoShape 6"/>
              <p:cNvCxnSpPr>
                <a:cxnSpLocks noChangeShapeType="1"/>
                <a:stCxn id="75839" idx="1"/>
                <a:endCxn id="75839" idx="3"/>
              </p:cNvCxnSpPr>
              <p:nvPr/>
            </p:nvCxnSpPr>
            <p:spPr bwMode="auto">
              <a:xfrm>
                <a:off x="1104" y="2184"/>
                <a:ext cx="2592" cy="0"/>
              </a:xfrm>
              <a:prstGeom prst="straightConnector1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</p:cxnSp>
        </p:grpSp>
        <p:grpSp>
          <p:nvGrpSpPr>
            <p:cNvPr id="75780" name="Group 7"/>
            <p:cNvGrpSpPr>
              <a:grpSpLocks/>
            </p:cNvGrpSpPr>
            <p:nvPr/>
          </p:nvGrpSpPr>
          <p:grpSpPr bwMode="auto">
            <a:xfrm>
              <a:off x="1194" y="1805"/>
              <a:ext cx="3113" cy="2181"/>
              <a:chOff x="912" y="1296"/>
              <a:chExt cx="3113" cy="2503"/>
            </a:xfrm>
          </p:grpSpPr>
          <p:sp>
            <p:nvSpPr>
              <p:cNvPr id="75833" name="Line 8"/>
              <p:cNvSpPr>
                <a:spLocks noChangeShapeType="1"/>
              </p:cNvSpPr>
              <p:nvPr/>
            </p:nvSpPr>
            <p:spPr bwMode="auto">
              <a:xfrm>
                <a:off x="919" y="1296"/>
                <a:ext cx="0" cy="25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834" name="Line 9"/>
              <p:cNvSpPr>
                <a:spLocks noChangeShapeType="1"/>
              </p:cNvSpPr>
              <p:nvPr/>
            </p:nvSpPr>
            <p:spPr bwMode="auto">
              <a:xfrm>
                <a:off x="912" y="3799"/>
                <a:ext cx="6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835" name="Line 10"/>
              <p:cNvSpPr>
                <a:spLocks noChangeShapeType="1"/>
              </p:cNvSpPr>
              <p:nvPr/>
            </p:nvSpPr>
            <p:spPr bwMode="auto">
              <a:xfrm>
                <a:off x="926" y="1296"/>
                <a:ext cx="30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836" name="Line 11"/>
              <p:cNvSpPr>
                <a:spLocks noChangeShapeType="1"/>
              </p:cNvSpPr>
              <p:nvPr/>
            </p:nvSpPr>
            <p:spPr bwMode="auto">
              <a:xfrm>
                <a:off x="4025" y="1296"/>
                <a:ext cx="0" cy="13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75837" name="Line 12"/>
              <p:cNvSpPr>
                <a:spLocks noChangeShapeType="1"/>
              </p:cNvSpPr>
              <p:nvPr/>
            </p:nvSpPr>
            <p:spPr bwMode="auto">
              <a:xfrm flipV="1">
                <a:off x="1557" y="2647"/>
                <a:ext cx="0" cy="114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75838" name="AutoShape 13"/>
              <p:cNvCxnSpPr>
                <a:cxnSpLocks noChangeShapeType="1"/>
                <a:stCxn id="75837" idx="1"/>
                <a:endCxn id="75836" idx="1"/>
              </p:cNvCxnSpPr>
              <p:nvPr/>
            </p:nvCxnSpPr>
            <p:spPr bwMode="auto">
              <a:xfrm>
                <a:off x="1557" y="2647"/>
                <a:ext cx="2468" cy="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</p:cxnSp>
        </p:grpSp>
        <p:sp>
          <p:nvSpPr>
            <p:cNvPr id="75781" name="Rectangle 14"/>
            <p:cNvSpPr>
              <a:spLocks noChangeArrowheads="1"/>
            </p:cNvSpPr>
            <p:nvPr/>
          </p:nvSpPr>
          <p:spPr bwMode="auto">
            <a:xfrm>
              <a:off x="1988" y="3345"/>
              <a:ext cx="646" cy="411"/>
            </a:xfrm>
            <a:prstGeom prst="rect">
              <a:avLst/>
            </a:prstGeom>
            <a:solidFill>
              <a:srgbClr val="FF9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HTVM</a:t>
              </a:r>
            </a:p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Thread Model</a:t>
              </a:r>
            </a:p>
            <a:p>
              <a:pPr algn="ctr"/>
              <a:r>
                <a:rPr lang="en-US" altLang="zh-CN" sz="900">
                  <a:solidFill>
                    <a:srgbClr val="000099"/>
                  </a:solidFill>
                  <a:latin typeface="Century"/>
                </a:rPr>
                <a:t>(LGTs, SGTs, TGTs</a:t>
              </a:r>
              <a:r>
                <a:rPr lang="en-US" altLang="zh-CN" sz="800">
                  <a:solidFill>
                    <a:srgbClr val="000099"/>
                  </a:solidFill>
                  <a:latin typeface="Century"/>
                </a:rPr>
                <a:t>)</a:t>
              </a:r>
            </a:p>
            <a:p>
              <a:pPr algn="ctr"/>
              <a:endParaRPr lang="en-US" altLang="zh-CN" sz="9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82" name="Rectangle 15"/>
            <p:cNvSpPr>
              <a:spLocks noChangeArrowheads="1"/>
            </p:cNvSpPr>
            <p:nvPr/>
          </p:nvSpPr>
          <p:spPr bwMode="auto">
            <a:xfrm>
              <a:off x="2657" y="3345"/>
              <a:ext cx="646" cy="411"/>
            </a:xfrm>
            <a:prstGeom prst="rect">
              <a:avLst/>
            </a:prstGeom>
            <a:solidFill>
              <a:srgbClr val="FF9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HTVM</a:t>
              </a:r>
            </a:p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Memory Model</a:t>
              </a:r>
            </a:p>
            <a:p>
              <a:pPr algn="ctr"/>
              <a:endParaRPr lang="en-US" altLang="zh-CN" sz="9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83" name="Rectangle 16"/>
            <p:cNvSpPr>
              <a:spLocks noChangeArrowheads="1"/>
            </p:cNvSpPr>
            <p:nvPr/>
          </p:nvSpPr>
          <p:spPr bwMode="auto">
            <a:xfrm>
              <a:off x="3326" y="3345"/>
              <a:ext cx="646" cy="411"/>
            </a:xfrm>
            <a:prstGeom prst="rect">
              <a:avLst/>
            </a:prstGeom>
            <a:solidFill>
              <a:srgbClr val="FF9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HTVM</a:t>
              </a:r>
            </a:p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 Synchronization </a:t>
              </a:r>
            </a:p>
            <a:p>
              <a:pPr algn="ctr"/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Model</a:t>
              </a:r>
            </a:p>
            <a:p>
              <a:pPr algn="ctr"/>
              <a:endParaRPr lang="en-US" altLang="zh-CN" sz="10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84" name="Rectangle 17"/>
            <p:cNvSpPr>
              <a:spLocks noChangeArrowheads="1"/>
            </p:cNvSpPr>
            <p:nvPr/>
          </p:nvSpPr>
          <p:spPr bwMode="auto">
            <a:xfrm>
              <a:off x="1215" y="4022"/>
              <a:ext cx="2957" cy="202"/>
            </a:xfrm>
            <a:prstGeom prst="rect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1600">
                  <a:solidFill>
                    <a:srgbClr val="000099"/>
                  </a:solidFill>
                  <a:latin typeface="Century"/>
                </a:rPr>
                <a:t>HTVM Simulation Testbed  </a:t>
              </a:r>
              <a:r>
                <a:rPr lang="en-US" altLang="zh-CN" sz="900">
                  <a:solidFill>
                    <a:srgbClr val="000099"/>
                  </a:solidFill>
                  <a:latin typeface="Century"/>
                </a:rPr>
                <a:t>)</a:t>
              </a:r>
            </a:p>
          </p:txBody>
        </p:sp>
        <p:sp>
          <p:nvSpPr>
            <p:cNvPr id="75785" name="Text Box 18"/>
            <p:cNvSpPr txBox="1">
              <a:spLocks noChangeArrowheads="1"/>
            </p:cNvSpPr>
            <p:nvPr/>
          </p:nvSpPr>
          <p:spPr bwMode="auto">
            <a:xfrm>
              <a:off x="1948" y="3776"/>
              <a:ext cx="186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HTVM Runtime System Software</a:t>
              </a:r>
              <a:endParaRPr lang="en-US" altLang="zh-CN" sz="9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86" name="Text Box 19"/>
            <p:cNvSpPr txBox="1">
              <a:spLocks noChangeArrowheads="1"/>
            </p:cNvSpPr>
            <p:nvPr/>
          </p:nvSpPr>
          <p:spPr bwMode="auto">
            <a:xfrm>
              <a:off x="2160" y="2014"/>
              <a:ext cx="164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Dynamic Compiler  </a:t>
              </a:r>
              <a:endParaRPr lang="en-US" altLang="zh-CN" sz="9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87" name="Rectangle 20"/>
            <p:cNvSpPr>
              <a:spLocks noChangeArrowheads="1"/>
            </p:cNvSpPr>
            <p:nvPr/>
          </p:nvSpPr>
          <p:spPr bwMode="auto">
            <a:xfrm>
              <a:off x="1221" y="1979"/>
              <a:ext cx="563" cy="1966"/>
            </a:xfrm>
            <a:prstGeom prst="rect">
              <a:avLst/>
            </a:prstGeom>
            <a:solidFill>
              <a:srgbClr val="A3ED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Static Compiler</a:t>
              </a:r>
            </a:p>
          </p:txBody>
        </p:sp>
        <p:sp>
          <p:nvSpPr>
            <p:cNvPr id="75788" name="Text Box 21"/>
            <p:cNvSpPr txBox="1">
              <a:spLocks noChangeArrowheads="1"/>
            </p:cNvSpPr>
            <p:nvPr/>
          </p:nvSpPr>
          <p:spPr bwMode="auto">
            <a:xfrm>
              <a:off x="1536" y="1794"/>
              <a:ext cx="19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HTVM Compilation Technology</a:t>
              </a:r>
            </a:p>
          </p:txBody>
        </p:sp>
        <p:sp>
          <p:nvSpPr>
            <p:cNvPr id="75789" name="Text Box 22"/>
            <p:cNvSpPr txBox="1">
              <a:spLocks noChangeArrowheads="1"/>
            </p:cNvSpPr>
            <p:nvPr/>
          </p:nvSpPr>
          <p:spPr bwMode="auto">
            <a:xfrm>
              <a:off x="1884" y="1562"/>
              <a:ext cx="19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600">
                  <a:solidFill>
                    <a:srgbClr val="000099"/>
                  </a:solidFill>
                  <a:latin typeface="Century"/>
                </a:rPr>
                <a:t>HTVM System Software/Tools</a:t>
              </a:r>
            </a:p>
          </p:txBody>
        </p:sp>
        <p:sp>
          <p:nvSpPr>
            <p:cNvPr id="75790" name="Rectangle 23"/>
            <p:cNvSpPr>
              <a:spLocks noChangeArrowheads="1"/>
            </p:cNvSpPr>
            <p:nvPr/>
          </p:nvSpPr>
          <p:spPr bwMode="auto">
            <a:xfrm>
              <a:off x="39" y="1554"/>
              <a:ext cx="897" cy="2725"/>
            </a:xfrm>
            <a:prstGeom prst="rect">
              <a:avLst/>
            </a:prstGeom>
            <a:solidFill>
              <a:srgbClr val="EAFEB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2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91" name="Oval 24"/>
            <p:cNvSpPr>
              <a:spLocks noChangeArrowheads="1"/>
            </p:cNvSpPr>
            <p:nvPr/>
          </p:nvSpPr>
          <p:spPr bwMode="auto">
            <a:xfrm>
              <a:off x="94" y="3216"/>
              <a:ext cx="786" cy="584"/>
            </a:xfrm>
            <a:prstGeom prst="ellipse">
              <a:avLst/>
            </a:prstGeom>
            <a:solidFill>
              <a:srgbClr val="AFA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en-US" sz="1400">
                <a:solidFill>
                  <a:srgbClr val="000099"/>
                </a:solidFill>
                <a:latin typeface="Times New Roman" pitchFamily="18" charset="0"/>
              </a:endParaRPr>
            </a:p>
          </p:txBody>
        </p:sp>
        <p:sp>
          <p:nvSpPr>
            <p:cNvPr id="75792" name="Text Box 25"/>
            <p:cNvSpPr txBox="1">
              <a:spLocks noChangeArrowheads="1"/>
            </p:cNvSpPr>
            <p:nvPr/>
          </p:nvSpPr>
          <p:spPr bwMode="auto">
            <a:xfrm>
              <a:off x="123" y="3322"/>
              <a:ext cx="708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100">
                  <a:solidFill>
                    <a:srgbClr val="000099"/>
                  </a:solidFill>
                  <a:latin typeface="Century"/>
                </a:rPr>
                <a:t>Selected Ultra-scale Scientific Applications</a:t>
              </a:r>
            </a:p>
          </p:txBody>
        </p:sp>
        <p:sp>
          <p:nvSpPr>
            <p:cNvPr id="75793" name="Oval 26"/>
            <p:cNvSpPr>
              <a:spLocks noChangeArrowheads="1"/>
            </p:cNvSpPr>
            <p:nvPr/>
          </p:nvSpPr>
          <p:spPr bwMode="auto">
            <a:xfrm>
              <a:off x="79" y="2031"/>
              <a:ext cx="816" cy="565"/>
            </a:xfrm>
            <a:prstGeom prst="ellipse">
              <a:avLst/>
            </a:prstGeom>
            <a:solidFill>
              <a:srgbClr val="FF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794" name="Text Box 27"/>
            <p:cNvSpPr txBox="1">
              <a:spLocks noChangeArrowheads="1"/>
            </p:cNvSpPr>
            <p:nvPr/>
          </p:nvSpPr>
          <p:spPr bwMode="auto">
            <a:xfrm>
              <a:off x="128" y="2128"/>
              <a:ext cx="730" cy="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zh-CN" sz="1100">
                  <a:solidFill>
                    <a:srgbClr val="000099"/>
                  </a:solidFill>
                  <a:latin typeface="Century"/>
                </a:rPr>
                <a:t>Domain-Specific Knowledge &amp; Scripts</a:t>
              </a:r>
            </a:p>
          </p:txBody>
        </p:sp>
        <p:sp>
          <p:nvSpPr>
            <p:cNvPr id="75795" name="Text Box 29"/>
            <p:cNvSpPr txBox="1">
              <a:spLocks noChangeArrowheads="1"/>
            </p:cNvSpPr>
            <p:nvPr/>
          </p:nvSpPr>
          <p:spPr bwMode="auto">
            <a:xfrm>
              <a:off x="113" y="1590"/>
              <a:ext cx="762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HTVM </a:t>
              </a:r>
            </a:p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Applications</a:t>
              </a:r>
            </a:p>
          </p:txBody>
        </p:sp>
        <p:sp>
          <p:nvSpPr>
            <p:cNvPr id="75796" name="AutoShape 30"/>
            <p:cNvSpPr>
              <a:spLocks noChangeArrowheads="1"/>
            </p:cNvSpPr>
            <p:nvPr/>
          </p:nvSpPr>
          <p:spPr bwMode="auto">
            <a:xfrm>
              <a:off x="357" y="2769"/>
              <a:ext cx="288" cy="267"/>
            </a:xfrm>
            <a:prstGeom prst="upDownArrow">
              <a:avLst>
                <a:gd name="adj1" fmla="val 50000"/>
                <a:gd name="adj2" fmla="val 20000"/>
              </a:avLst>
            </a:prstGeom>
            <a:solidFill>
              <a:srgbClr val="FF9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797" name="AutoShape 31"/>
            <p:cNvSpPr>
              <a:spLocks noChangeArrowheads="1"/>
            </p:cNvSpPr>
            <p:nvPr/>
          </p:nvSpPr>
          <p:spPr bwMode="auto">
            <a:xfrm>
              <a:off x="966" y="2779"/>
              <a:ext cx="132" cy="264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9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798" name="Rectangle 32"/>
            <p:cNvSpPr>
              <a:spLocks noChangeArrowheads="1"/>
            </p:cNvSpPr>
            <p:nvPr/>
          </p:nvSpPr>
          <p:spPr bwMode="auto">
            <a:xfrm rot="-5400000">
              <a:off x="2267" y="-1862"/>
              <a:ext cx="959" cy="5451"/>
            </a:xfrm>
            <a:prstGeom prst="rect">
              <a:avLst/>
            </a:prstGeom>
            <a:solidFill>
              <a:srgbClr val="FFFFD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endParaRPr lang="zh-CN" altLang="en-US" sz="9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799" name="Text Box 33"/>
            <p:cNvSpPr txBox="1">
              <a:spLocks noChangeArrowheads="1"/>
            </p:cNvSpPr>
            <p:nvPr/>
          </p:nvSpPr>
          <p:spPr bwMode="auto">
            <a:xfrm>
              <a:off x="98" y="421"/>
              <a:ext cx="254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600">
                  <a:solidFill>
                    <a:srgbClr val="000099"/>
                  </a:solidFill>
                  <a:latin typeface="Century"/>
                </a:rPr>
                <a:t>Program/Execution Knowledge Database</a:t>
              </a:r>
              <a:endParaRPr lang="en-US" altLang="zh-CN" sz="900">
                <a:solidFill>
                  <a:srgbClr val="000099"/>
                </a:solidFill>
                <a:latin typeface="Century"/>
              </a:endParaRPr>
            </a:p>
          </p:txBody>
        </p:sp>
        <p:sp>
          <p:nvSpPr>
            <p:cNvPr id="75800" name="Rectangle 34"/>
            <p:cNvSpPr>
              <a:spLocks noChangeArrowheads="1"/>
            </p:cNvSpPr>
            <p:nvPr/>
          </p:nvSpPr>
          <p:spPr bwMode="auto">
            <a:xfrm rot="-5400000">
              <a:off x="3612" y="631"/>
              <a:ext cx="604" cy="717"/>
            </a:xfrm>
            <a:prstGeom prst="rect">
              <a:avLst/>
            </a:prstGeom>
            <a:solidFill>
              <a:srgbClr val="C1C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Runtime </a:t>
              </a:r>
            </a:p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Algorithms</a:t>
              </a:r>
            </a:p>
          </p:txBody>
        </p:sp>
        <p:sp>
          <p:nvSpPr>
            <p:cNvPr id="75801" name="Rectangle 35"/>
            <p:cNvSpPr>
              <a:spLocks noChangeArrowheads="1"/>
            </p:cNvSpPr>
            <p:nvPr/>
          </p:nvSpPr>
          <p:spPr bwMode="auto">
            <a:xfrm rot="-5400000">
              <a:off x="1789" y="431"/>
              <a:ext cx="604" cy="1117"/>
            </a:xfrm>
            <a:prstGeom prst="rect">
              <a:avLst/>
            </a:prstGeom>
            <a:solidFill>
              <a:srgbClr val="C1C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Different Code Versions Generated by the Compiler </a:t>
              </a:r>
            </a:p>
          </p:txBody>
        </p:sp>
        <p:sp>
          <p:nvSpPr>
            <p:cNvPr id="75802" name="Rectangle 36"/>
            <p:cNvSpPr>
              <a:spLocks noChangeArrowheads="1"/>
            </p:cNvSpPr>
            <p:nvPr/>
          </p:nvSpPr>
          <p:spPr bwMode="auto">
            <a:xfrm rot="-5400000">
              <a:off x="537" y="631"/>
              <a:ext cx="604" cy="718"/>
            </a:xfrm>
            <a:prstGeom prst="rect">
              <a:avLst/>
            </a:prstGeom>
            <a:solidFill>
              <a:srgbClr val="C1C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Domain Experts’ Knowledge </a:t>
              </a:r>
            </a:p>
          </p:txBody>
        </p:sp>
        <p:sp>
          <p:nvSpPr>
            <p:cNvPr id="75803" name="Rectangle 37"/>
            <p:cNvSpPr>
              <a:spLocks noChangeArrowheads="1"/>
            </p:cNvSpPr>
            <p:nvPr/>
          </p:nvSpPr>
          <p:spPr bwMode="auto">
            <a:xfrm rot="-5400000">
              <a:off x="2795" y="631"/>
              <a:ext cx="604" cy="718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…… </a:t>
              </a:r>
            </a:p>
          </p:txBody>
        </p:sp>
        <p:sp>
          <p:nvSpPr>
            <p:cNvPr id="75804" name="Rectangle 38"/>
            <p:cNvSpPr>
              <a:spLocks noChangeArrowheads="1"/>
            </p:cNvSpPr>
            <p:nvPr/>
          </p:nvSpPr>
          <p:spPr bwMode="auto">
            <a:xfrm rot="-5400000">
              <a:off x="2505" y="-1594"/>
              <a:ext cx="653" cy="51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Dot"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05" name="Rectangle 39"/>
            <p:cNvSpPr>
              <a:spLocks noChangeArrowheads="1"/>
            </p:cNvSpPr>
            <p:nvPr/>
          </p:nvSpPr>
          <p:spPr bwMode="auto">
            <a:xfrm rot="-5400000">
              <a:off x="4619" y="631"/>
              <a:ext cx="604" cy="718"/>
            </a:xfrm>
            <a:prstGeom prst="rect">
              <a:avLst/>
            </a:prstGeom>
            <a:solidFill>
              <a:srgbClr val="C1C1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Runtime Collected Information </a:t>
              </a:r>
            </a:p>
          </p:txBody>
        </p:sp>
        <p:sp>
          <p:nvSpPr>
            <p:cNvPr id="75806" name="AutoShape 40"/>
            <p:cNvSpPr>
              <a:spLocks noChangeArrowheads="1"/>
            </p:cNvSpPr>
            <p:nvPr/>
          </p:nvSpPr>
          <p:spPr bwMode="auto">
            <a:xfrm>
              <a:off x="576" y="1286"/>
              <a:ext cx="288" cy="258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FF9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07" name="AutoShape 41"/>
            <p:cNvSpPr>
              <a:spLocks noChangeArrowheads="1"/>
            </p:cNvSpPr>
            <p:nvPr/>
          </p:nvSpPr>
          <p:spPr bwMode="auto">
            <a:xfrm>
              <a:off x="1440" y="1275"/>
              <a:ext cx="288" cy="703"/>
            </a:xfrm>
            <a:prstGeom prst="upArrow">
              <a:avLst>
                <a:gd name="adj1" fmla="val 50000"/>
                <a:gd name="adj2" fmla="val 61024"/>
              </a:avLst>
            </a:prstGeom>
            <a:solidFill>
              <a:srgbClr val="FF9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08" name="Rectangle 42"/>
            <p:cNvSpPr>
              <a:spLocks noChangeArrowheads="1"/>
            </p:cNvSpPr>
            <p:nvPr/>
          </p:nvSpPr>
          <p:spPr bwMode="auto">
            <a:xfrm>
              <a:off x="4512" y="3087"/>
              <a:ext cx="864" cy="779"/>
            </a:xfrm>
            <a:prstGeom prst="rect">
              <a:avLst/>
            </a:prstGeom>
            <a:solidFill>
              <a:srgbClr val="B8EEE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09" name="Text Box 43"/>
            <p:cNvSpPr txBox="1">
              <a:spLocks noChangeArrowheads="1"/>
            </p:cNvSpPr>
            <p:nvPr/>
          </p:nvSpPr>
          <p:spPr bwMode="auto">
            <a:xfrm>
              <a:off x="4512" y="3316"/>
              <a:ext cx="816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Runtime Monitoring</a:t>
              </a:r>
            </a:p>
          </p:txBody>
        </p:sp>
        <p:sp>
          <p:nvSpPr>
            <p:cNvPr id="75810" name="AutoShape 44"/>
            <p:cNvSpPr>
              <a:spLocks noChangeArrowheads="1"/>
            </p:cNvSpPr>
            <p:nvPr/>
          </p:nvSpPr>
          <p:spPr bwMode="auto">
            <a:xfrm>
              <a:off x="4176" y="3306"/>
              <a:ext cx="324" cy="264"/>
            </a:xfrm>
            <a:prstGeom prst="rightArrow">
              <a:avLst>
                <a:gd name="adj1" fmla="val 50000"/>
                <a:gd name="adj2" fmla="val 30682"/>
              </a:avLst>
            </a:prstGeom>
            <a:solidFill>
              <a:srgbClr val="FF9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11" name="AutoShape 45"/>
            <p:cNvSpPr>
              <a:spLocks noChangeArrowheads="1"/>
            </p:cNvSpPr>
            <p:nvPr/>
          </p:nvSpPr>
          <p:spPr bwMode="auto">
            <a:xfrm>
              <a:off x="4730" y="2259"/>
              <a:ext cx="768" cy="175"/>
            </a:xfrm>
            <a:prstGeom prst="curvedUpArrow">
              <a:avLst>
                <a:gd name="adj1" fmla="val 87771"/>
                <a:gd name="adj2" fmla="val 175543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12" name="AutoShape 46"/>
            <p:cNvSpPr>
              <a:spLocks noChangeArrowheads="1"/>
            </p:cNvSpPr>
            <p:nvPr/>
          </p:nvSpPr>
          <p:spPr bwMode="auto">
            <a:xfrm flipH="1">
              <a:off x="4682" y="1951"/>
              <a:ext cx="768" cy="176"/>
            </a:xfrm>
            <a:prstGeom prst="curvedDownArrow">
              <a:avLst>
                <a:gd name="adj1" fmla="val 87273"/>
                <a:gd name="adj2" fmla="val 174545"/>
                <a:gd name="adj3" fmla="val 33333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75813" name="Text Box 47"/>
            <p:cNvSpPr txBox="1">
              <a:spLocks noChangeArrowheads="1"/>
            </p:cNvSpPr>
            <p:nvPr/>
          </p:nvSpPr>
          <p:spPr bwMode="auto">
            <a:xfrm>
              <a:off x="4786" y="2465"/>
              <a:ext cx="667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000">
                  <a:solidFill>
                    <a:srgbClr val="000099"/>
                  </a:solidFill>
                  <a:latin typeface="Century"/>
                </a:rPr>
                <a:t>Feedback Loop</a:t>
              </a:r>
            </a:p>
          </p:txBody>
        </p:sp>
        <p:sp>
          <p:nvSpPr>
            <p:cNvPr id="75814" name="Rectangle 48"/>
            <p:cNvSpPr>
              <a:spLocks noChangeArrowheads="1"/>
            </p:cNvSpPr>
            <p:nvPr/>
          </p:nvSpPr>
          <p:spPr bwMode="auto">
            <a:xfrm>
              <a:off x="3556" y="2208"/>
              <a:ext cx="403" cy="1091"/>
            </a:xfrm>
            <a:prstGeom prst="rect">
              <a:avLst/>
            </a:prstGeom>
            <a:solidFill>
              <a:srgbClr val="C9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Loop Parallelism</a:t>
              </a:r>
            </a:p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 Adaptation</a:t>
              </a:r>
            </a:p>
          </p:txBody>
        </p:sp>
        <p:sp>
          <p:nvSpPr>
            <p:cNvPr id="75815" name="Rectangle 49"/>
            <p:cNvSpPr>
              <a:spLocks noChangeArrowheads="1"/>
            </p:cNvSpPr>
            <p:nvPr/>
          </p:nvSpPr>
          <p:spPr bwMode="auto">
            <a:xfrm>
              <a:off x="3040" y="2208"/>
              <a:ext cx="403" cy="1091"/>
            </a:xfrm>
            <a:prstGeom prst="rect">
              <a:avLst/>
            </a:prstGeom>
            <a:solidFill>
              <a:srgbClr val="C9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Dynamic Load </a:t>
              </a:r>
            </a:p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Adaptation</a:t>
              </a:r>
            </a:p>
          </p:txBody>
        </p:sp>
        <p:sp>
          <p:nvSpPr>
            <p:cNvPr id="75816" name="Rectangle 50"/>
            <p:cNvSpPr>
              <a:spLocks noChangeArrowheads="1"/>
            </p:cNvSpPr>
            <p:nvPr/>
          </p:nvSpPr>
          <p:spPr bwMode="auto">
            <a:xfrm>
              <a:off x="2530" y="2208"/>
              <a:ext cx="403" cy="1091"/>
            </a:xfrm>
            <a:prstGeom prst="rect">
              <a:avLst/>
            </a:prstGeom>
            <a:solidFill>
              <a:srgbClr val="C9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Locality Adaptation</a:t>
              </a:r>
            </a:p>
          </p:txBody>
        </p:sp>
        <p:sp>
          <p:nvSpPr>
            <p:cNvPr id="75817" name="Rectangle 51"/>
            <p:cNvSpPr>
              <a:spLocks noChangeArrowheads="1"/>
            </p:cNvSpPr>
            <p:nvPr/>
          </p:nvSpPr>
          <p:spPr bwMode="auto">
            <a:xfrm>
              <a:off x="2004" y="2208"/>
              <a:ext cx="403" cy="1091"/>
            </a:xfrm>
            <a:prstGeom prst="rect">
              <a:avLst/>
            </a:prstGeom>
            <a:solidFill>
              <a:srgbClr val="C9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zh-CN" sz="1400">
                  <a:solidFill>
                    <a:srgbClr val="000099"/>
                  </a:solidFill>
                  <a:latin typeface="Century"/>
                </a:rPr>
                <a:t>Latency Adaptation</a:t>
              </a:r>
            </a:p>
          </p:txBody>
        </p:sp>
        <p:grpSp>
          <p:nvGrpSpPr>
            <p:cNvPr id="75818" name="Group 52"/>
            <p:cNvGrpSpPr>
              <a:grpSpLocks/>
            </p:cNvGrpSpPr>
            <p:nvPr/>
          </p:nvGrpSpPr>
          <p:grpSpPr bwMode="auto">
            <a:xfrm>
              <a:off x="3730" y="1330"/>
              <a:ext cx="1010" cy="1747"/>
              <a:chOff x="3730" y="1056"/>
              <a:chExt cx="1010" cy="1908"/>
            </a:xfrm>
          </p:grpSpPr>
          <p:sp>
            <p:nvSpPr>
              <p:cNvPr id="75825" name="AutoShape 53"/>
              <p:cNvSpPr>
                <a:spLocks noChangeArrowheads="1"/>
              </p:cNvSpPr>
              <p:nvPr/>
            </p:nvSpPr>
            <p:spPr bwMode="auto">
              <a:xfrm>
                <a:off x="3730" y="1056"/>
                <a:ext cx="288" cy="720"/>
              </a:xfrm>
              <a:prstGeom prst="downArrow">
                <a:avLst>
                  <a:gd name="adj1" fmla="val 50000"/>
                  <a:gd name="adj2" fmla="val 62500"/>
                </a:avLst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6" name="Rectangle 54"/>
              <p:cNvSpPr>
                <a:spLocks noChangeArrowheads="1"/>
              </p:cNvSpPr>
              <p:nvPr/>
            </p:nvSpPr>
            <p:spPr bwMode="auto">
              <a:xfrm>
                <a:off x="3988" y="1152"/>
                <a:ext cx="624" cy="150"/>
              </a:xfrm>
              <a:prstGeom prst="rect">
                <a:avLst/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7" name="Rectangle 55"/>
              <p:cNvSpPr>
                <a:spLocks noChangeArrowheads="1"/>
              </p:cNvSpPr>
              <p:nvPr/>
            </p:nvSpPr>
            <p:spPr bwMode="auto">
              <a:xfrm>
                <a:off x="4516" y="1152"/>
                <a:ext cx="150" cy="1584"/>
              </a:xfrm>
              <a:prstGeom prst="rect">
                <a:avLst/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8" name="AutoShape 56"/>
              <p:cNvSpPr>
                <a:spLocks noChangeArrowheads="1"/>
              </p:cNvSpPr>
              <p:nvPr/>
            </p:nvSpPr>
            <p:spPr bwMode="auto">
              <a:xfrm>
                <a:off x="4441" y="2676"/>
                <a:ext cx="299" cy="288"/>
              </a:xfrm>
              <a:prstGeom prst="downArrow">
                <a:avLst>
                  <a:gd name="adj1" fmla="val 50000"/>
                  <a:gd name="adj2" fmla="val 25000"/>
                </a:avLst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eaVert"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9" name="Rectangle 57"/>
              <p:cNvSpPr>
                <a:spLocks noChangeArrowheads="1"/>
              </p:cNvSpPr>
              <p:nvPr/>
            </p:nvSpPr>
            <p:spPr bwMode="auto">
              <a:xfrm>
                <a:off x="3922" y="1165"/>
                <a:ext cx="150" cy="138"/>
              </a:xfrm>
              <a:prstGeom prst="rect">
                <a:avLst/>
              </a:prstGeom>
              <a:solidFill>
                <a:srgbClr val="FF9F9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30" name="Rectangle 58"/>
              <p:cNvSpPr>
                <a:spLocks noChangeArrowheads="1"/>
              </p:cNvSpPr>
              <p:nvPr/>
            </p:nvSpPr>
            <p:spPr bwMode="auto">
              <a:xfrm>
                <a:off x="4450" y="1158"/>
                <a:ext cx="132" cy="150"/>
              </a:xfrm>
              <a:prstGeom prst="rect">
                <a:avLst/>
              </a:prstGeom>
              <a:solidFill>
                <a:srgbClr val="FF9F9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31" name="Rectangle 59"/>
              <p:cNvSpPr>
                <a:spLocks noChangeArrowheads="1"/>
              </p:cNvSpPr>
              <p:nvPr/>
            </p:nvSpPr>
            <p:spPr bwMode="auto">
              <a:xfrm rot="-5400000">
                <a:off x="4503" y="1230"/>
                <a:ext cx="132" cy="86"/>
              </a:xfrm>
              <a:prstGeom prst="rect">
                <a:avLst/>
              </a:prstGeom>
              <a:solidFill>
                <a:srgbClr val="FF9F9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32" name="Rectangle 60"/>
              <p:cNvSpPr>
                <a:spLocks noChangeArrowheads="1"/>
              </p:cNvSpPr>
              <p:nvPr/>
            </p:nvSpPr>
            <p:spPr bwMode="auto">
              <a:xfrm rot="-5400000">
                <a:off x="4507" y="2649"/>
                <a:ext cx="150" cy="120"/>
              </a:xfrm>
              <a:prstGeom prst="rect">
                <a:avLst/>
              </a:prstGeom>
              <a:solidFill>
                <a:srgbClr val="FF9F9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</p:grpSp>
        <p:grpSp>
          <p:nvGrpSpPr>
            <p:cNvPr id="75819" name="Group 61"/>
            <p:cNvGrpSpPr>
              <a:grpSpLocks/>
            </p:cNvGrpSpPr>
            <p:nvPr/>
          </p:nvGrpSpPr>
          <p:grpSpPr bwMode="auto">
            <a:xfrm>
              <a:off x="5376" y="827"/>
              <a:ext cx="336" cy="2699"/>
              <a:chOff x="5376" y="507"/>
              <a:chExt cx="336" cy="2955"/>
            </a:xfrm>
          </p:grpSpPr>
          <p:sp>
            <p:nvSpPr>
              <p:cNvPr id="75820" name="Rectangle 62"/>
              <p:cNvSpPr>
                <a:spLocks noChangeArrowheads="1"/>
              </p:cNvSpPr>
              <p:nvPr/>
            </p:nvSpPr>
            <p:spPr bwMode="auto">
              <a:xfrm>
                <a:off x="5376" y="3312"/>
                <a:ext cx="334" cy="150"/>
              </a:xfrm>
              <a:prstGeom prst="rect">
                <a:avLst/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1" name="Rectangle 63"/>
              <p:cNvSpPr>
                <a:spLocks noChangeArrowheads="1"/>
              </p:cNvSpPr>
              <p:nvPr/>
            </p:nvSpPr>
            <p:spPr bwMode="auto">
              <a:xfrm>
                <a:off x="5562" y="576"/>
                <a:ext cx="150" cy="2757"/>
              </a:xfrm>
              <a:prstGeom prst="rect">
                <a:avLst/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2" name="AutoShape 64"/>
              <p:cNvSpPr>
                <a:spLocks noChangeArrowheads="1"/>
              </p:cNvSpPr>
              <p:nvPr/>
            </p:nvSpPr>
            <p:spPr bwMode="auto">
              <a:xfrm rot="10800000">
                <a:off x="5424" y="507"/>
                <a:ext cx="192" cy="288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solidFill>
                <a:srgbClr val="FF9F9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3" name="Rectangle 65"/>
              <p:cNvSpPr>
                <a:spLocks noChangeArrowheads="1"/>
              </p:cNvSpPr>
              <p:nvPr/>
            </p:nvSpPr>
            <p:spPr bwMode="auto">
              <a:xfrm>
                <a:off x="5562" y="583"/>
                <a:ext cx="138" cy="240"/>
              </a:xfrm>
              <a:prstGeom prst="rect">
                <a:avLst/>
              </a:prstGeom>
              <a:solidFill>
                <a:srgbClr val="FF9F9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  <p:sp>
            <p:nvSpPr>
              <p:cNvPr id="75824" name="Rectangle 66"/>
              <p:cNvSpPr>
                <a:spLocks noChangeArrowheads="1"/>
              </p:cNvSpPr>
              <p:nvPr/>
            </p:nvSpPr>
            <p:spPr bwMode="auto">
              <a:xfrm>
                <a:off x="5568" y="3196"/>
                <a:ext cx="138" cy="240"/>
              </a:xfrm>
              <a:prstGeom prst="rect">
                <a:avLst/>
              </a:prstGeom>
              <a:solidFill>
                <a:srgbClr val="FF9F9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zh-CN">
                  <a:latin typeface="Calibri" pitchFamily="34" charset="0"/>
                </a:endParaRPr>
              </a:p>
            </p:txBody>
          </p:sp>
        </p:grpSp>
      </p:grpSp>
      <p:sp>
        <p:nvSpPr>
          <p:cNvPr id="66" name="Date Placeholder 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610E6E-D786-4128-A37D-3C51D9A96790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8E3771-8811-401C-9622-D2A77A40CD6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8" name="Footer Placeholder 6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Programming Models and Storage System for High Performance Computation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rgbClr val="0070C0"/>
                </a:solidFill>
              </a:rPr>
              <a:t>(NSF Grant: 09/01/2009 - )</a:t>
            </a:r>
          </a:p>
        </p:txBody>
      </p:sp>
      <p:sp>
        <p:nvSpPr>
          <p:cNvPr id="16387" name="Text Box 16"/>
          <p:cNvSpPr txBox="1">
            <a:spLocks noChangeArrowheads="1"/>
          </p:cNvSpPr>
          <p:nvPr/>
        </p:nvSpPr>
        <p:spPr bwMode="auto">
          <a:xfrm>
            <a:off x="1295400" y="495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kumimoji="0" lang="en-US" sz="2400"/>
              <a:t>Vivek Sarkar</a:t>
            </a:r>
          </a:p>
        </p:txBody>
      </p:sp>
      <p:sp>
        <p:nvSpPr>
          <p:cNvPr id="16388" name="Text Box 17"/>
          <p:cNvSpPr txBox="1">
            <a:spLocks noChangeArrowheads="1"/>
          </p:cNvSpPr>
          <p:nvPr/>
        </p:nvSpPr>
        <p:spPr bwMode="auto">
          <a:xfrm>
            <a:off x="1295400" y="3352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kumimoji="0" lang="en-US" sz="2400"/>
              <a:t>Jack Dennis</a:t>
            </a:r>
          </a:p>
        </p:txBody>
      </p:sp>
      <p:sp>
        <p:nvSpPr>
          <p:cNvPr id="16389" name="Text Box 18"/>
          <p:cNvSpPr txBox="1">
            <a:spLocks noChangeArrowheads="1"/>
          </p:cNvSpPr>
          <p:nvPr/>
        </p:nvSpPr>
        <p:spPr bwMode="auto">
          <a:xfrm>
            <a:off x="1295400" y="41148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kumimoji="0" lang="en-US" sz="2400"/>
              <a:t>Guang R Gao</a:t>
            </a: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4876800" y="3352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en-US" sz="2400"/>
              <a:t>MIT CSAIL</a:t>
            </a:r>
          </a:p>
        </p:txBody>
      </p:sp>
      <p:sp>
        <p:nvSpPr>
          <p:cNvPr id="16391" name="Text Box 20"/>
          <p:cNvSpPr txBox="1">
            <a:spLocks noChangeArrowheads="1"/>
          </p:cNvSpPr>
          <p:nvPr/>
        </p:nvSpPr>
        <p:spPr bwMode="auto">
          <a:xfrm>
            <a:off x="4876800" y="41148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en-US" sz="2400"/>
              <a:t>University of Delaware</a:t>
            </a:r>
          </a:p>
        </p:txBody>
      </p:sp>
      <p:sp>
        <p:nvSpPr>
          <p:cNvPr id="16392" name="Text Box 21"/>
          <p:cNvSpPr txBox="1">
            <a:spLocks noChangeArrowheads="1"/>
          </p:cNvSpPr>
          <p:nvPr/>
        </p:nvSpPr>
        <p:spPr bwMode="auto">
          <a:xfrm>
            <a:off x="4876800" y="4953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kumimoji="0" lang="en-US" sz="2400"/>
              <a:t>Rice University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8600" y="5745163"/>
            <a:ext cx="8750300" cy="1112837"/>
            <a:chOff x="144" y="3619"/>
            <a:chExt cx="5512" cy="701"/>
          </a:xfrm>
        </p:grpSpPr>
        <p:pic>
          <p:nvPicPr>
            <p:cNvPr id="16393" name="Picture 28" descr="computerscience_logo"/>
            <p:cNvPicPr>
              <a:picLocks noChangeAspect="1" noChangeArrowheads="1"/>
            </p:cNvPicPr>
            <p:nvPr/>
          </p:nvPicPr>
          <p:blipFill>
            <a:blip r:embed="rId3" cstate="print"/>
            <a:srcRect r="43201"/>
            <a:stretch>
              <a:fillRect/>
            </a:stretch>
          </p:blipFill>
          <p:spPr bwMode="auto">
            <a:xfrm>
              <a:off x="4848" y="3888"/>
              <a:ext cx="808" cy="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4" name="Picture 15" descr="http://www.campusexplorer.com/media/376x262/University-of-Delaware-8371A5A0.png"/>
            <p:cNvPicPr>
              <a:picLocks noChangeAspect="1" noChangeArrowheads="1"/>
            </p:cNvPicPr>
            <p:nvPr/>
          </p:nvPicPr>
          <p:blipFill>
            <a:blip r:embed="rId4" cstate="print"/>
            <a:srcRect l="19148" t="33588" r="17021" b="32825"/>
            <a:stretch>
              <a:fillRect/>
            </a:stretch>
          </p:blipFill>
          <p:spPr bwMode="auto">
            <a:xfrm>
              <a:off x="2208" y="3840"/>
              <a:ext cx="1056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95" name="Picture 14" descr="csail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4" y="3619"/>
              <a:ext cx="1027" cy="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A5478B-54E0-4A6E-8DDD-9F3DD2ACC9CF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290E53-5292-4857-BCAE-2835A4E7C85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4"/>
          <p:cNvSpPr txBox="1">
            <a:spLocks noChangeArrowheads="1"/>
          </p:cNvSpPr>
          <p:nvPr/>
        </p:nvSpPr>
        <p:spPr bwMode="auto">
          <a:xfrm>
            <a:off x="1447800" y="457200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(MIT)</a:t>
            </a:r>
          </a:p>
        </p:txBody>
      </p:sp>
      <p:sp>
        <p:nvSpPr>
          <p:cNvPr id="30723" name="TextBox 5"/>
          <p:cNvSpPr txBox="1">
            <a:spLocks noChangeArrowheads="1"/>
          </p:cNvSpPr>
          <p:nvPr/>
        </p:nvSpPr>
        <p:spPr bwMode="auto">
          <a:xfrm>
            <a:off x="4038600" y="457200"/>
            <a:ext cx="90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(RICE)</a:t>
            </a:r>
          </a:p>
        </p:txBody>
      </p:sp>
      <p:sp>
        <p:nvSpPr>
          <p:cNvPr id="30724" name="TextBox 6"/>
          <p:cNvSpPr txBox="1">
            <a:spLocks noChangeArrowheads="1"/>
          </p:cNvSpPr>
          <p:nvPr/>
        </p:nvSpPr>
        <p:spPr bwMode="auto">
          <a:xfrm>
            <a:off x="6324600" y="4572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(UDEL)</a:t>
            </a:r>
          </a:p>
        </p:txBody>
      </p:sp>
      <p:sp>
        <p:nvSpPr>
          <p:cNvPr id="30725" name="TextBox 7"/>
          <p:cNvSpPr txBox="1">
            <a:spLocks noChangeArrowheads="1"/>
          </p:cNvSpPr>
          <p:nvPr/>
        </p:nvSpPr>
        <p:spPr bwMode="auto">
          <a:xfrm>
            <a:off x="381000" y="762000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Declarative Programming Language</a:t>
            </a:r>
          </a:p>
        </p:txBody>
      </p:sp>
      <p:sp>
        <p:nvSpPr>
          <p:cNvPr id="30726" name="TextBox 8"/>
          <p:cNvSpPr txBox="1">
            <a:spLocks noChangeArrowheads="1"/>
          </p:cNvSpPr>
          <p:nvPr/>
        </p:nvSpPr>
        <p:spPr bwMode="auto">
          <a:xfrm>
            <a:off x="3200400" y="7620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Strongly-Typed Imperative Language</a:t>
            </a:r>
          </a:p>
        </p:txBody>
      </p:sp>
      <p:sp>
        <p:nvSpPr>
          <p:cNvPr id="30727" name="TextBox 9"/>
          <p:cNvSpPr txBox="1">
            <a:spLocks noChangeArrowheads="1"/>
          </p:cNvSpPr>
          <p:nvPr/>
        </p:nvSpPr>
        <p:spPr bwMode="auto">
          <a:xfrm>
            <a:off x="5715000" y="7620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Weakly-Typed Runtime Interface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43000" y="1524000"/>
            <a:ext cx="142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Compiler</a:t>
            </a:r>
          </a:p>
        </p:txBody>
      </p:sp>
      <p:sp>
        <p:nvSpPr>
          <p:cNvPr id="30729" name="TextBox 16"/>
          <p:cNvSpPr txBox="1">
            <a:spLocks noChangeArrowheads="1"/>
          </p:cNvSpPr>
          <p:nvPr/>
        </p:nvSpPr>
        <p:spPr bwMode="auto">
          <a:xfrm>
            <a:off x="1079500" y="2133600"/>
            <a:ext cx="1384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Dataflow IR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43000" y="2819400"/>
            <a:ext cx="64008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Intermediate Representation Transformations</a:t>
            </a:r>
          </a:p>
        </p:txBody>
      </p:sp>
      <p:sp>
        <p:nvSpPr>
          <p:cNvPr id="30731" name="TextBox 25"/>
          <p:cNvSpPr txBox="1">
            <a:spLocks noChangeArrowheads="1"/>
          </p:cNvSpPr>
          <p:nvPr/>
        </p:nvSpPr>
        <p:spPr bwMode="auto">
          <a:xfrm>
            <a:off x="3048000" y="3429000"/>
            <a:ext cx="274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Common Transformed IR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819400" y="4114800"/>
            <a:ext cx="3048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Code Generation</a:t>
            </a:r>
          </a:p>
        </p:txBody>
      </p:sp>
      <p:sp>
        <p:nvSpPr>
          <p:cNvPr id="30733" name="TextBox 49"/>
          <p:cNvSpPr txBox="1">
            <a:spLocks noChangeArrowheads="1"/>
          </p:cNvSpPr>
          <p:nvPr/>
        </p:nvSpPr>
        <p:spPr bwMode="auto">
          <a:xfrm>
            <a:off x="6016625" y="21336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Threaded IR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685800" y="4724400"/>
            <a:ext cx="7416800" cy="1588"/>
          </a:xfrm>
          <a:prstGeom prst="line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1295400" y="5181600"/>
            <a:ext cx="6019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Multithreaded Execution Model (TNT-X) with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Storage System Runtime Library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819400" y="6172200"/>
            <a:ext cx="3048000" cy="381000"/>
          </a:xfrm>
          <a:prstGeom prst="rect">
            <a:avLst/>
          </a:prstGeom>
          <a:solidFill>
            <a:schemeClr val="bg1"/>
          </a:solidFill>
          <a:ln w="57150" cap="sq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20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Storage System</a:t>
            </a:r>
          </a:p>
        </p:txBody>
      </p:sp>
      <p:sp>
        <p:nvSpPr>
          <p:cNvPr id="30737" name="TextBox 48"/>
          <p:cNvSpPr txBox="1">
            <a:spLocks noChangeArrowheads="1"/>
          </p:cNvSpPr>
          <p:nvPr/>
        </p:nvSpPr>
        <p:spPr bwMode="auto">
          <a:xfrm>
            <a:off x="4114800" y="2133600"/>
            <a:ext cx="438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cs typeface="Times New Roman" pitchFamily="18" charset="0"/>
              </a:rPr>
              <a:t>IR</a:t>
            </a:r>
          </a:p>
        </p:txBody>
      </p:sp>
      <p:sp>
        <p:nvSpPr>
          <p:cNvPr id="30738" name="Line 39"/>
          <p:cNvSpPr>
            <a:spLocks noChangeShapeType="1"/>
          </p:cNvSpPr>
          <p:nvPr/>
        </p:nvSpPr>
        <p:spPr bwMode="auto">
          <a:xfrm>
            <a:off x="4343400" y="4495800"/>
            <a:ext cx="0" cy="609600"/>
          </a:xfrm>
          <a:prstGeom prst="line">
            <a:avLst/>
          </a:prstGeom>
          <a:noFill/>
          <a:ln w="127000" cmpd="tri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39" name="Line 40"/>
          <p:cNvSpPr>
            <a:spLocks noChangeShapeType="1"/>
          </p:cNvSpPr>
          <p:nvPr/>
        </p:nvSpPr>
        <p:spPr bwMode="auto">
          <a:xfrm>
            <a:off x="4343400" y="57150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2"/>
          <p:cNvSpPr/>
          <p:nvPr/>
        </p:nvSpPr>
        <p:spPr>
          <a:xfrm>
            <a:off x="3657600" y="1524000"/>
            <a:ext cx="142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Compiler</a:t>
            </a:r>
          </a:p>
        </p:txBody>
      </p:sp>
      <p:sp>
        <p:nvSpPr>
          <p:cNvPr id="3" name="Rectangle 12"/>
          <p:cNvSpPr/>
          <p:nvPr/>
        </p:nvSpPr>
        <p:spPr>
          <a:xfrm>
            <a:off x="6172200" y="1524000"/>
            <a:ext cx="1422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sz="1800" b="1">
                <a:solidFill>
                  <a:schemeClr val="tx1"/>
                </a:solidFill>
                <a:ea typeface="ＭＳ Ｐゴシック" pitchFamily="-107" charset="-128"/>
                <a:cs typeface="Times New Roman" pitchFamily="18" charset="0"/>
              </a:rPr>
              <a:t>Compiler</a:t>
            </a:r>
          </a:p>
        </p:txBody>
      </p:sp>
      <p:sp>
        <p:nvSpPr>
          <p:cNvPr id="30742" name="Line 46"/>
          <p:cNvSpPr>
            <a:spLocks noChangeShapeType="1"/>
          </p:cNvSpPr>
          <p:nvPr/>
        </p:nvSpPr>
        <p:spPr bwMode="auto">
          <a:xfrm>
            <a:off x="4343400" y="32766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3" name="Line 47"/>
          <p:cNvSpPr>
            <a:spLocks noChangeShapeType="1"/>
          </p:cNvSpPr>
          <p:nvPr/>
        </p:nvSpPr>
        <p:spPr bwMode="auto">
          <a:xfrm>
            <a:off x="4343400" y="38100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4" name="Line 48"/>
          <p:cNvSpPr>
            <a:spLocks noChangeShapeType="1"/>
          </p:cNvSpPr>
          <p:nvPr/>
        </p:nvSpPr>
        <p:spPr bwMode="auto">
          <a:xfrm>
            <a:off x="4343400" y="19050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5" name="Line 49"/>
          <p:cNvSpPr>
            <a:spLocks noChangeShapeType="1"/>
          </p:cNvSpPr>
          <p:nvPr/>
        </p:nvSpPr>
        <p:spPr bwMode="auto">
          <a:xfrm>
            <a:off x="6858000" y="19050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6" name="Line 50"/>
          <p:cNvSpPr>
            <a:spLocks noChangeShapeType="1"/>
          </p:cNvSpPr>
          <p:nvPr/>
        </p:nvSpPr>
        <p:spPr bwMode="auto">
          <a:xfrm>
            <a:off x="1828800" y="1905000"/>
            <a:ext cx="0" cy="2286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7" name="Line 51"/>
          <p:cNvSpPr>
            <a:spLocks noChangeShapeType="1"/>
          </p:cNvSpPr>
          <p:nvPr/>
        </p:nvSpPr>
        <p:spPr bwMode="auto">
          <a:xfrm>
            <a:off x="18288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Line 52"/>
          <p:cNvSpPr>
            <a:spLocks noChangeShapeType="1"/>
          </p:cNvSpPr>
          <p:nvPr/>
        </p:nvSpPr>
        <p:spPr bwMode="auto">
          <a:xfrm>
            <a:off x="43434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49" name="Line 53"/>
          <p:cNvSpPr>
            <a:spLocks noChangeShapeType="1"/>
          </p:cNvSpPr>
          <p:nvPr/>
        </p:nvSpPr>
        <p:spPr bwMode="auto">
          <a:xfrm>
            <a:off x="68580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0" name="Slide Number Placeholder 8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AA0D37-5AFC-4C7C-9FF1-70D3730D9C42}" type="slidenum">
              <a:rPr lang="en-US"/>
              <a:pPr/>
              <a:t>47</a:t>
            </a:fld>
            <a:endParaRPr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347A89-8F60-45AE-8D9A-B82A0E32DADE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3561B-D9AB-4389-B268-1C288AEA10FE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Outline</a:t>
            </a: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Introduction: Multi-Core Era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Role of  Traditional OS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New Era:  Challenges and Opportunities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Go Beyond the Traditional OS Shadow – Exploitation of Parallel Execution Models 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Case Studies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solidFill>
                  <a:srgbClr val="FF0000"/>
                </a:solidFill>
                <a:latin typeface="Arial" charset="0"/>
              </a:rPr>
              <a:t>Remarks on Related Work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Summary</a:t>
            </a:r>
            <a:endParaRPr lang="zh-TW" altLang="en-US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E6B5303-2F57-4ABB-BC02-2315E4EEEC28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E94F4-4181-438F-BBDD-897158B8E299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r>
              <a:rPr lang="en-US" altLang="zh-CN" sz="4000" b="1" smtClean="0"/>
              <a:t>Remarks on Dataflow Models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25" y="1881188"/>
            <a:ext cx="7578725" cy="33845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smtClean="0">
                <a:latin typeface="Arial" charset="0"/>
              </a:rPr>
              <a:t>A fundamentally sound and simple parallel model of computation (very few other parallel models can claim)</a:t>
            </a:r>
          </a:p>
          <a:p>
            <a:pPr>
              <a:lnSpc>
                <a:spcPct val="80000"/>
              </a:lnSpc>
            </a:pPr>
            <a:r>
              <a:rPr lang="en-US" altLang="zh-CN" sz="2800" smtClean="0">
                <a:latin typeface="Arial" charset="0"/>
              </a:rPr>
              <a:t>Few dataflow architecture projects survived passing early 1990s.</a:t>
            </a:r>
          </a:p>
          <a:p>
            <a:pPr>
              <a:lnSpc>
                <a:spcPct val="80000"/>
              </a:lnSpc>
            </a:pPr>
            <a:r>
              <a:rPr lang="en-US" altLang="zh-CN" sz="2800" smtClean="0">
                <a:latin typeface="Arial" charset="0"/>
              </a:rPr>
              <a:t>In the new multi-core age: we have many reasons to re-examine and explore the original dataflow models and learn from the past</a:t>
            </a:r>
          </a:p>
          <a:p>
            <a:pPr>
              <a:lnSpc>
                <a:spcPct val="80000"/>
              </a:lnSpc>
            </a:pPr>
            <a:endParaRPr lang="en-US" altLang="zh-CN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6959760-F225-4812-8804-FAB69BA39E4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B2FA1-5DAC-4118-8F20-1DBCB941BDA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447675"/>
            <a:ext cx="7629525" cy="909638"/>
          </a:xfrm>
        </p:spPr>
        <p:txBody>
          <a:bodyPr/>
          <a:lstStyle/>
          <a:p>
            <a:r>
              <a:rPr lang="en-US" altLang="zh-TW" sz="4000" b="1" smtClean="0"/>
              <a:t>Outline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727200"/>
            <a:ext cx="7856538" cy="39893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Introduction: Multit-Core Era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solidFill>
                  <a:srgbClr val="FF0000"/>
                </a:solidFill>
                <a:latin typeface="Arial" charset="0"/>
                <a:ea typeface="PMingLiU" pitchFamily="18" charset="-120"/>
              </a:rPr>
              <a:t>The Role of  Traditional OS</a:t>
            </a:r>
          </a:p>
          <a:p>
            <a:pPr>
              <a:lnSpc>
                <a:spcPct val="9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The New Era:  Challenges and Opportunities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Go Beyond the Traditional OS Shadow – Exploitation of Parallel Execution Models 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Case Studies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Remarks on Related Work</a:t>
            </a:r>
          </a:p>
          <a:p>
            <a:pPr>
              <a:lnSpc>
                <a:spcPct val="90000"/>
              </a:lnSpc>
            </a:pPr>
            <a:r>
              <a:rPr lang="en-US" altLang="zh-TW" sz="2800" smtClean="0">
                <a:latin typeface="Arial" charset="0"/>
              </a:rPr>
              <a:t>Summary</a:t>
            </a:r>
            <a:endParaRPr lang="zh-TW" altLang="en-US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12DD556-6430-401A-933D-140EFE946592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0E6778-88CF-47A5-A5ED-F5F2DA89BE8E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smtClean="0"/>
              <a:t>Roots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1773238"/>
            <a:ext cx="7200900" cy="4114800"/>
          </a:xfrm>
        </p:spPr>
        <p:txBody>
          <a:bodyPr/>
          <a:lstStyle/>
          <a:p>
            <a:r>
              <a:rPr lang="en-US" altLang="zh-CN" sz="2400" smtClean="0">
                <a:latin typeface="Arial" charset="0"/>
              </a:rPr>
              <a:t>Asynchronous Digital Logic: Muller, Bartky</a:t>
            </a:r>
          </a:p>
          <a:p>
            <a:r>
              <a:rPr lang="en-US" altLang="zh-CN" sz="2400" smtClean="0">
                <a:latin typeface="Arial" charset="0"/>
              </a:rPr>
              <a:t>Control Structures for Parallel Programming: Conway, McIlroy, Dijkstra</a:t>
            </a:r>
          </a:p>
          <a:p>
            <a:r>
              <a:rPr lang="en-US" altLang="zh-CN" sz="2400" smtClean="0">
                <a:latin typeface="Arial" charset="0"/>
              </a:rPr>
              <a:t>Abstract Models for Concurrent Systems: Petri, Holt.</a:t>
            </a:r>
          </a:p>
          <a:p>
            <a:r>
              <a:rPr lang="en-US" altLang="zh-CN" sz="2400" smtClean="0">
                <a:latin typeface="Arial" charset="0"/>
              </a:rPr>
              <a:t>Theory of Program Schemes: Ianov, Paterson</a:t>
            </a:r>
          </a:p>
          <a:p>
            <a:r>
              <a:rPr lang="en-US" altLang="zh-CN" sz="2400" smtClean="0">
                <a:latin typeface="Arial" charset="0"/>
              </a:rPr>
              <a:t>Structured Programming: Dijkstra, Hoare</a:t>
            </a:r>
          </a:p>
          <a:p>
            <a:r>
              <a:rPr lang="en-US" altLang="zh-CN" sz="2400" smtClean="0">
                <a:latin typeface="Arial" charset="0"/>
              </a:rPr>
              <a:t>Functional Programming: McCarthy, Landin</a:t>
            </a:r>
          </a:p>
        </p:txBody>
      </p:sp>
      <p:sp>
        <p:nvSpPr>
          <p:cNvPr id="78853" name="Text Box 4"/>
          <p:cNvSpPr txBox="1">
            <a:spLocks noChangeArrowheads="1"/>
          </p:cNvSpPr>
          <p:nvPr/>
        </p:nvSpPr>
        <p:spPr bwMode="auto">
          <a:xfrm>
            <a:off x="4835525" y="5802313"/>
            <a:ext cx="220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/>
              <a:t>Curtsey J.B. Dennis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F8FF11D-21DA-4E33-B36D-21476633919E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5AE9C-AA52-410B-A926-2A6E9D925AFD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>
          <a:xfrm>
            <a:off x="704850" y="317500"/>
            <a:ext cx="7739063" cy="137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b="1" smtClean="0"/>
              <a:t>Early Dataflow Work</a:t>
            </a:r>
          </a:p>
        </p:txBody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7400" y="1833563"/>
            <a:ext cx="7983538" cy="4343400"/>
          </a:xfrm>
        </p:spPr>
        <p:txBody>
          <a:bodyPr/>
          <a:lstStyle/>
          <a:p>
            <a:r>
              <a:rPr lang="en-US" altLang="zh-CN" sz="2400" smtClean="0">
                <a:latin typeface="Arial" charset="0"/>
              </a:rPr>
              <a:t>1968: Dennis: “Programming Generality, Parallelism and Computer Architecture”</a:t>
            </a:r>
          </a:p>
          <a:p>
            <a:r>
              <a:rPr lang="en-US" altLang="zh-CN" sz="2400" smtClean="0">
                <a:latin typeface="Arial" charset="0"/>
              </a:rPr>
              <a:t>1967: Jorge Rodriguez. “A Graph Model for Parallel Computations”</a:t>
            </a:r>
          </a:p>
          <a:p>
            <a:r>
              <a:rPr lang="en-US" altLang="zh-CN" sz="2400" smtClean="0">
                <a:latin typeface="Arial" charset="0"/>
              </a:rPr>
              <a:t>1972: Dennis, Fosseen, Linderman: “Data Flow Schemas”</a:t>
            </a:r>
          </a:p>
          <a:p>
            <a:r>
              <a:rPr lang="en-US" altLang="zh-CN" sz="2400" smtClean="0">
                <a:latin typeface="Arial" charset="0"/>
              </a:rPr>
              <a:t>1974: Dennis, Misunas: “A Data Flow Processor for Signal Processing”</a:t>
            </a:r>
          </a:p>
          <a:p>
            <a:r>
              <a:rPr lang="en-US" altLang="zh-CN" sz="2400" smtClean="0">
                <a:latin typeface="Arial" charset="0"/>
              </a:rPr>
              <a:t>1975: Dennis, Misunas: “Preliminary Architecture for a basic Data Flow Processor”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61D932-B377-4A6A-9240-A8B1FB3C4D87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E09CF-AE80-4B09-A4B1-883699F1485E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80899" name="Footer Placeholder 3"/>
          <p:cNvSpPr txBox="1">
            <a:spLocks noGrp="1"/>
          </p:cNvSpPr>
          <p:nvPr/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ctr"/>
            <a:r>
              <a:rPr lang="en-US" altLang="zh-CN" sz="1200">
                <a:solidFill>
                  <a:srgbClr val="3399FF"/>
                </a:solidFill>
                <a:latin typeface="Calibri" pitchFamily="34" charset="0"/>
              </a:rPr>
              <a:t>France-Summer-2008-Subject-II</a:t>
            </a:r>
          </a:p>
        </p:txBody>
      </p:sp>
      <p:sp>
        <p:nvSpPr>
          <p:cNvPr id="80900" name="Slide Number Placeholder 4"/>
          <p:cNvSpPr txBox="1">
            <a:spLocks noGrp="1"/>
          </p:cNvSpPr>
          <p:nvPr/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0" tIns="45692" rIns="91380" bIns="45692"/>
          <a:lstStyle/>
          <a:p>
            <a:pPr algn="r"/>
            <a:fld id="{B714677B-21EB-4ABC-8DAE-9CC42DED9390}" type="slidenum">
              <a:rPr lang="zh-TW" altLang="en-US" sz="1200">
                <a:solidFill>
                  <a:srgbClr val="3399FF"/>
                </a:solidFill>
                <a:latin typeface="Times New Roman" pitchFamily="18" charset="0"/>
                <a:ea typeface="PMingLiU" pitchFamily="18" charset="-120"/>
              </a:rPr>
              <a:pPr algn="r"/>
              <a:t>52</a:t>
            </a:fld>
            <a:endParaRPr lang="en-US" altLang="zh-TW" sz="1200">
              <a:solidFill>
                <a:srgbClr val="3399FF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0" y="3511550"/>
            <a:ext cx="9144000" cy="2870200"/>
          </a:xfrm>
          <a:prstGeom prst="rect">
            <a:avLst/>
          </a:prstGeom>
          <a:solidFill>
            <a:srgbClr val="FFCD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-9525" y="971550"/>
            <a:ext cx="9144000" cy="25320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endParaRPr lang="zh-TW" altLang="en-US" sz="1600" b="1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22426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08050" y="0"/>
            <a:ext cx="7596188" cy="806450"/>
          </a:xfrm>
        </p:spPr>
        <p:txBody>
          <a:bodyPr lIns="91380" tIns="45692" rIns="91380" bIns="45692" rtlCol="0">
            <a:normAutofit fontScale="9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zh-TW" sz="3200" b="1" smtClean="0"/>
              <a:t>Evolution of Multithreaded </a:t>
            </a:r>
            <a:br>
              <a:rPr lang="en-US" altLang="zh-TW" sz="3200" b="1" smtClean="0"/>
            </a:br>
            <a:r>
              <a:rPr lang="en-US" altLang="zh-TW" sz="3200" b="1" smtClean="0"/>
              <a:t>Execution and Architecture Models</a:t>
            </a:r>
          </a:p>
        </p:txBody>
      </p:sp>
      <p:sp>
        <p:nvSpPr>
          <p:cNvPr id="80904" name="Rectangle 5"/>
          <p:cNvSpPr>
            <a:spLocks noChangeArrowheads="1"/>
          </p:cNvSpPr>
          <p:nvPr/>
        </p:nvSpPr>
        <p:spPr bwMode="auto">
          <a:xfrm>
            <a:off x="717550" y="1244600"/>
            <a:ext cx="1306513" cy="47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05" name="Text Box 6"/>
          <p:cNvSpPr txBox="1">
            <a:spLocks noChangeArrowheads="1"/>
          </p:cNvSpPr>
          <p:nvPr/>
        </p:nvSpPr>
        <p:spPr bwMode="auto">
          <a:xfrm>
            <a:off x="685800" y="1239838"/>
            <a:ext cx="137001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Non-dataflow</a:t>
            </a:r>
          </a:p>
          <a:p>
            <a:pPr algn="ctr">
              <a:lnSpc>
                <a:spcPct val="80000"/>
              </a:lnSpc>
            </a:pP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based</a:t>
            </a:r>
          </a:p>
        </p:txBody>
      </p:sp>
      <p:sp>
        <p:nvSpPr>
          <p:cNvPr id="80906" name="Text Box 7"/>
          <p:cNvSpPr txBox="1">
            <a:spLocks noChangeArrowheads="1"/>
          </p:cNvSpPr>
          <p:nvPr/>
        </p:nvSpPr>
        <p:spPr bwMode="auto">
          <a:xfrm>
            <a:off x="1547813" y="2093913"/>
            <a:ext cx="9699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CDC 6600</a:t>
            </a:r>
          </a:p>
          <a:p>
            <a:pPr>
              <a:lnSpc>
                <a:spcPct val="80000"/>
              </a:lnSpc>
            </a:pPr>
            <a:r>
              <a:rPr lang="en-US" altLang="zh-TW" sz="14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1964</a:t>
            </a:r>
            <a:endParaRPr lang="en-US" altLang="zh-TW" sz="1400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07" name="Text Box 8"/>
          <p:cNvSpPr txBox="1">
            <a:spLocks noChangeArrowheads="1"/>
          </p:cNvSpPr>
          <p:nvPr/>
        </p:nvSpPr>
        <p:spPr bwMode="auto">
          <a:xfrm>
            <a:off x="4300538" y="1287463"/>
            <a:ext cx="744537" cy="554037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MASA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Halstead</a:t>
            </a:r>
            <a:endParaRPr lang="en-US" altLang="zh-TW" sz="1400" b="1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1986</a:t>
            </a:r>
            <a:endParaRPr lang="en-US" altLang="zh-TW" sz="1400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08" name="Text Box 9"/>
          <p:cNvSpPr txBox="1">
            <a:spLocks noChangeArrowheads="1"/>
          </p:cNvSpPr>
          <p:nvPr/>
        </p:nvSpPr>
        <p:spPr bwMode="auto">
          <a:xfrm>
            <a:off x="3279775" y="2000250"/>
            <a:ext cx="735013" cy="554038"/>
          </a:xfrm>
          <a:prstGeom prst="rect">
            <a:avLst/>
          </a:prstGeom>
          <a:noFill/>
          <a:ln w="9525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HEP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B. Smith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1978</a:t>
            </a:r>
          </a:p>
        </p:txBody>
      </p:sp>
      <p:sp>
        <p:nvSpPr>
          <p:cNvPr id="80909" name="Text Box 10"/>
          <p:cNvSpPr txBox="1">
            <a:spLocks noChangeArrowheads="1"/>
          </p:cNvSpPr>
          <p:nvPr/>
        </p:nvSpPr>
        <p:spPr bwMode="auto">
          <a:xfrm>
            <a:off x="3162300" y="2624138"/>
            <a:ext cx="11969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Cosmic Cube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Seiltz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1985</a:t>
            </a:r>
            <a:endParaRPr lang="en-US" altLang="zh-TW" sz="1400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10" name="Text Box 11"/>
          <p:cNvSpPr txBox="1">
            <a:spLocks noChangeArrowheads="1"/>
          </p:cNvSpPr>
          <p:nvPr/>
        </p:nvSpPr>
        <p:spPr bwMode="auto">
          <a:xfrm>
            <a:off x="5032375" y="2609850"/>
            <a:ext cx="99377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J-Machine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Dally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1988-93</a:t>
            </a:r>
          </a:p>
        </p:txBody>
      </p:sp>
      <p:sp>
        <p:nvSpPr>
          <p:cNvPr id="80911" name="Text Box 12"/>
          <p:cNvSpPr txBox="1">
            <a:spLocks noChangeArrowheads="1"/>
          </p:cNvSpPr>
          <p:nvPr/>
        </p:nvSpPr>
        <p:spPr bwMode="auto">
          <a:xfrm>
            <a:off x="6861175" y="2609850"/>
            <a:ext cx="10731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M-Machine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Dally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1994-98</a:t>
            </a:r>
            <a:endParaRPr lang="en-US" altLang="zh-TW" sz="1400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12" name="Rectangle 13"/>
          <p:cNvSpPr>
            <a:spLocks noChangeArrowheads="1"/>
          </p:cNvSpPr>
          <p:nvPr/>
        </p:nvSpPr>
        <p:spPr bwMode="auto">
          <a:xfrm>
            <a:off x="560388" y="3575050"/>
            <a:ext cx="1333500" cy="47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13" name="Text Box 14"/>
          <p:cNvSpPr txBox="1">
            <a:spLocks noChangeArrowheads="1"/>
          </p:cNvSpPr>
          <p:nvPr/>
        </p:nvSpPr>
        <p:spPr bwMode="auto">
          <a:xfrm>
            <a:off x="487363" y="3570288"/>
            <a:ext cx="1479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Dataflow</a:t>
            </a:r>
          </a:p>
          <a:p>
            <a:pPr algn="ctr">
              <a:lnSpc>
                <a:spcPct val="80000"/>
              </a:lnSpc>
            </a:pP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model inspired</a:t>
            </a:r>
          </a:p>
        </p:txBody>
      </p:sp>
      <p:sp>
        <p:nvSpPr>
          <p:cNvPr id="80914" name="Text Box 15"/>
          <p:cNvSpPr txBox="1">
            <a:spLocks noChangeArrowheads="1"/>
          </p:cNvSpPr>
          <p:nvPr/>
        </p:nvSpPr>
        <p:spPr bwMode="auto">
          <a:xfrm>
            <a:off x="2527300" y="3657600"/>
            <a:ext cx="10810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MIT TTDA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Arvind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1980</a:t>
            </a:r>
          </a:p>
        </p:txBody>
      </p:sp>
      <p:sp>
        <p:nvSpPr>
          <p:cNvPr id="80915" name="Text Box 16"/>
          <p:cNvSpPr txBox="1">
            <a:spLocks noChangeArrowheads="1"/>
          </p:cNvSpPr>
          <p:nvPr/>
        </p:nvSpPr>
        <p:spPr bwMode="auto">
          <a:xfrm>
            <a:off x="2514600" y="4775200"/>
            <a:ext cx="11811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Manchester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Gurd &amp; Watson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1982</a:t>
            </a:r>
          </a:p>
        </p:txBody>
      </p:sp>
      <p:sp>
        <p:nvSpPr>
          <p:cNvPr id="80916" name="Text Box 17"/>
          <p:cNvSpPr txBox="1">
            <a:spLocks noChangeArrowheads="1"/>
          </p:cNvSpPr>
          <p:nvPr/>
        </p:nvSpPr>
        <p:spPr bwMode="auto">
          <a:xfrm>
            <a:off x="7251700" y="3581400"/>
            <a:ext cx="1150938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zh-TW" altLang="en-US" sz="1400" b="1">
                <a:latin typeface="Times New Roman" pitchFamily="18" charset="0"/>
                <a:ea typeface="PMingLiU" pitchFamily="18" charset="-120"/>
              </a:rPr>
              <a:t>*</a:t>
            </a: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T/Start-NG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MIT/Motorola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1991-</a:t>
            </a:r>
            <a:endParaRPr lang="en-US" altLang="zh-TW" sz="1400" b="1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  <a:p>
            <a:pPr>
              <a:lnSpc>
                <a:spcPct val="80000"/>
              </a:lnSpc>
            </a:pPr>
            <a:endParaRPr lang="zh-TW" altLang="en-US" sz="1400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17" name="Text Box 18"/>
          <p:cNvSpPr txBox="1">
            <a:spLocks noChangeArrowheads="1"/>
          </p:cNvSpPr>
          <p:nvPr/>
        </p:nvSpPr>
        <p:spPr bwMode="auto">
          <a:xfrm>
            <a:off x="5689600" y="4800600"/>
            <a:ext cx="9159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SIGMA-I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Shimada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1988</a:t>
            </a:r>
          </a:p>
        </p:txBody>
      </p:sp>
      <p:sp>
        <p:nvSpPr>
          <p:cNvPr id="80918" name="Text Box 19"/>
          <p:cNvSpPr txBox="1">
            <a:spLocks noChangeArrowheads="1"/>
          </p:cNvSpPr>
          <p:nvPr/>
        </p:nvSpPr>
        <p:spPr bwMode="auto">
          <a:xfrm>
            <a:off x="4203700" y="3479800"/>
            <a:ext cx="107315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Monsoon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Papadopoulos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&amp; Culler 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1988</a:t>
            </a:r>
          </a:p>
        </p:txBody>
      </p:sp>
      <p:sp>
        <p:nvSpPr>
          <p:cNvPr id="80919" name="Text Box 20"/>
          <p:cNvSpPr txBox="1">
            <a:spLocks noChangeArrowheads="1"/>
          </p:cNvSpPr>
          <p:nvPr/>
        </p:nvSpPr>
        <p:spPr bwMode="auto">
          <a:xfrm>
            <a:off x="5727700" y="3581400"/>
            <a:ext cx="777875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P-RISC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Nikhil &amp; 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Arvind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1989</a:t>
            </a:r>
          </a:p>
        </p:txBody>
      </p:sp>
      <p:sp>
        <p:nvSpPr>
          <p:cNvPr id="80920" name="Text Box 21"/>
          <p:cNvSpPr txBox="1">
            <a:spLocks noChangeArrowheads="1"/>
          </p:cNvSpPr>
          <p:nvPr/>
        </p:nvSpPr>
        <p:spPr bwMode="auto">
          <a:xfrm>
            <a:off x="7212013" y="4773613"/>
            <a:ext cx="10223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EM-5/4/X 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RWC-1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1992-97</a:t>
            </a:r>
            <a:endParaRPr lang="en-US" altLang="zh-TW" sz="1200" i="1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21" name="Text Box 22"/>
          <p:cNvSpPr txBox="1">
            <a:spLocks noChangeArrowheads="1"/>
          </p:cNvSpPr>
          <p:nvPr/>
        </p:nvSpPr>
        <p:spPr bwMode="auto">
          <a:xfrm>
            <a:off x="4203700" y="4260850"/>
            <a:ext cx="792163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Iannuci’s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1988-92</a:t>
            </a:r>
          </a:p>
        </p:txBody>
      </p:sp>
      <p:sp>
        <p:nvSpPr>
          <p:cNvPr id="80922" name="Line 23"/>
          <p:cNvSpPr>
            <a:spLocks noChangeShapeType="1"/>
          </p:cNvSpPr>
          <p:nvPr/>
        </p:nvSpPr>
        <p:spPr bwMode="auto">
          <a:xfrm flipV="1">
            <a:off x="2517775" y="1533525"/>
            <a:ext cx="1004888" cy="70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3" name="Line 24"/>
          <p:cNvSpPr>
            <a:spLocks noChangeShapeType="1"/>
          </p:cNvSpPr>
          <p:nvPr/>
        </p:nvSpPr>
        <p:spPr bwMode="auto">
          <a:xfrm>
            <a:off x="5140325" y="1535113"/>
            <a:ext cx="16065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4" name="Line 25"/>
          <p:cNvSpPr>
            <a:spLocks noChangeShapeType="1"/>
          </p:cNvSpPr>
          <p:nvPr/>
        </p:nvSpPr>
        <p:spPr bwMode="auto">
          <a:xfrm>
            <a:off x="4194175" y="230505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5" name="Line 26"/>
          <p:cNvSpPr>
            <a:spLocks noChangeShapeType="1"/>
          </p:cNvSpPr>
          <p:nvPr/>
        </p:nvSpPr>
        <p:spPr bwMode="auto">
          <a:xfrm>
            <a:off x="4014788" y="291465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6" name="Line 27"/>
          <p:cNvSpPr>
            <a:spLocks noChangeShapeType="1"/>
          </p:cNvSpPr>
          <p:nvPr/>
        </p:nvSpPr>
        <p:spPr bwMode="auto">
          <a:xfrm>
            <a:off x="5946775" y="291465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7" name="Line 28"/>
          <p:cNvSpPr>
            <a:spLocks noChangeShapeType="1"/>
          </p:cNvSpPr>
          <p:nvPr/>
        </p:nvSpPr>
        <p:spPr bwMode="auto">
          <a:xfrm>
            <a:off x="2492375" y="23177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8" name="Line 29"/>
          <p:cNvSpPr>
            <a:spLocks noChangeShapeType="1"/>
          </p:cNvSpPr>
          <p:nvPr/>
        </p:nvSpPr>
        <p:spPr bwMode="auto">
          <a:xfrm>
            <a:off x="3454400" y="3924300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29" name="Line 30"/>
          <p:cNvSpPr>
            <a:spLocks noChangeShapeType="1"/>
          </p:cNvSpPr>
          <p:nvPr/>
        </p:nvSpPr>
        <p:spPr bwMode="auto">
          <a:xfrm>
            <a:off x="5410200" y="3898900"/>
            <a:ext cx="317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0" name="Line 31"/>
          <p:cNvSpPr>
            <a:spLocks noChangeShapeType="1"/>
          </p:cNvSpPr>
          <p:nvPr/>
        </p:nvSpPr>
        <p:spPr bwMode="auto">
          <a:xfrm>
            <a:off x="6743700" y="3848100"/>
            <a:ext cx="48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1" name="Line 32"/>
          <p:cNvSpPr>
            <a:spLocks noChangeShapeType="1"/>
          </p:cNvSpPr>
          <p:nvPr/>
        </p:nvSpPr>
        <p:spPr bwMode="auto">
          <a:xfrm>
            <a:off x="3911600" y="5105400"/>
            <a:ext cx="168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2" name="Line 33"/>
          <p:cNvSpPr>
            <a:spLocks noChangeShapeType="1"/>
          </p:cNvSpPr>
          <p:nvPr/>
        </p:nvSpPr>
        <p:spPr bwMode="auto">
          <a:xfrm>
            <a:off x="3467100" y="4051300"/>
            <a:ext cx="711200" cy="317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3" name="Line 34"/>
          <p:cNvSpPr>
            <a:spLocks noChangeShapeType="1"/>
          </p:cNvSpPr>
          <p:nvPr/>
        </p:nvSpPr>
        <p:spPr bwMode="auto">
          <a:xfrm>
            <a:off x="6578600" y="5092700"/>
            <a:ext cx="55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4" name="Text Box 35"/>
          <p:cNvSpPr txBox="1">
            <a:spLocks noChangeArrowheads="1"/>
          </p:cNvSpPr>
          <p:nvPr/>
        </p:nvSpPr>
        <p:spPr bwMode="auto">
          <a:xfrm>
            <a:off x="2854325" y="3157538"/>
            <a:ext cx="4843463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Others: Multiscalar (1994), SMT (1995), etc.</a:t>
            </a:r>
            <a:endParaRPr lang="en-US" altLang="zh-TW" sz="1400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35" name="Line 36"/>
          <p:cNvSpPr>
            <a:spLocks noChangeShapeType="1"/>
          </p:cNvSpPr>
          <p:nvPr/>
        </p:nvSpPr>
        <p:spPr bwMode="auto">
          <a:xfrm>
            <a:off x="2506663" y="2324100"/>
            <a:ext cx="463550" cy="831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3455988" y="4137025"/>
            <a:ext cx="2109787" cy="776288"/>
          </a:xfrm>
          <a:custGeom>
            <a:avLst/>
            <a:gdLst>
              <a:gd name="T0" fmla="*/ 0 w 1337"/>
              <a:gd name="T1" fmla="*/ 0 h 420"/>
              <a:gd name="T2" fmla="*/ 2147483647 w 1337"/>
              <a:gd name="T3" fmla="*/ 2147483647 h 420"/>
              <a:gd name="T4" fmla="*/ 2147483647 w 1337"/>
              <a:gd name="T5" fmla="*/ 2147483647 h 420"/>
              <a:gd name="T6" fmla="*/ 0 60000 65536"/>
              <a:gd name="T7" fmla="*/ 0 60000 65536"/>
              <a:gd name="T8" fmla="*/ 0 60000 65536"/>
              <a:gd name="T9" fmla="*/ 0 w 1337"/>
              <a:gd name="T10" fmla="*/ 0 h 420"/>
              <a:gd name="T11" fmla="*/ 1337 w 1337"/>
              <a:gd name="T12" fmla="*/ 420 h 4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7" h="420">
                <a:moveTo>
                  <a:pt x="0" y="0"/>
                </a:moveTo>
                <a:lnTo>
                  <a:pt x="377" y="291"/>
                </a:lnTo>
                <a:lnTo>
                  <a:pt x="1337" y="42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 altLang="zh-CN"/>
          </a:p>
        </p:txBody>
      </p:sp>
      <p:sp>
        <p:nvSpPr>
          <p:cNvPr id="80937" name="Line 38"/>
          <p:cNvSpPr>
            <a:spLocks noChangeShapeType="1"/>
          </p:cNvSpPr>
          <p:nvPr/>
        </p:nvSpPr>
        <p:spPr bwMode="auto">
          <a:xfrm flipH="1">
            <a:off x="3508375" y="1536700"/>
            <a:ext cx="768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8" name="Line 39"/>
          <p:cNvSpPr>
            <a:spLocks noChangeShapeType="1"/>
          </p:cNvSpPr>
          <p:nvPr/>
        </p:nvSpPr>
        <p:spPr bwMode="auto">
          <a:xfrm flipV="1">
            <a:off x="3871913" y="1728788"/>
            <a:ext cx="515937" cy="4349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39" name="Line 40"/>
          <p:cNvSpPr>
            <a:spLocks noChangeShapeType="1"/>
          </p:cNvSpPr>
          <p:nvPr/>
        </p:nvSpPr>
        <p:spPr bwMode="auto">
          <a:xfrm>
            <a:off x="3846513" y="2411413"/>
            <a:ext cx="1155700" cy="2587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40" name="Text Box 41"/>
          <p:cNvSpPr txBox="1">
            <a:spLocks noChangeArrowheads="1"/>
          </p:cNvSpPr>
          <p:nvPr/>
        </p:nvSpPr>
        <p:spPr bwMode="auto">
          <a:xfrm>
            <a:off x="1655763" y="2613025"/>
            <a:ext cx="10318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600" b="1">
                <a:latin typeface="Times New Roman" pitchFamily="18" charset="0"/>
                <a:ea typeface="PMingLiU" pitchFamily="18" charset="-120"/>
              </a:rPr>
              <a:t>Flynn’s</a:t>
            </a:r>
          </a:p>
          <a:p>
            <a:pPr>
              <a:lnSpc>
                <a:spcPct val="80000"/>
              </a:lnSpc>
            </a:pPr>
            <a:r>
              <a:rPr lang="en-US" altLang="zh-TW" sz="1600" b="1">
                <a:latin typeface="Times New Roman" pitchFamily="18" charset="0"/>
                <a:ea typeface="PMingLiU" pitchFamily="18" charset="-120"/>
              </a:rPr>
              <a:t>Processor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1969</a:t>
            </a:r>
            <a:endParaRPr lang="en-US" altLang="zh-TW" sz="1400" b="1" i="1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41" name="Text Box 42"/>
          <p:cNvSpPr txBox="1">
            <a:spLocks noChangeArrowheads="1"/>
          </p:cNvSpPr>
          <p:nvPr/>
        </p:nvSpPr>
        <p:spPr bwMode="auto">
          <a:xfrm>
            <a:off x="2955925" y="939800"/>
            <a:ext cx="1109663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600" b="1">
                <a:latin typeface="Times New Roman" pitchFamily="18" charset="0"/>
                <a:ea typeface="PMingLiU" pitchFamily="18" charset="-120"/>
              </a:rPr>
              <a:t>CHoPP’77</a:t>
            </a:r>
          </a:p>
        </p:txBody>
      </p:sp>
      <p:sp>
        <p:nvSpPr>
          <p:cNvPr id="80942" name="Text Box 43"/>
          <p:cNvSpPr txBox="1">
            <a:spLocks noChangeArrowheads="1"/>
          </p:cNvSpPr>
          <p:nvPr/>
        </p:nvSpPr>
        <p:spPr bwMode="auto">
          <a:xfrm>
            <a:off x="4598988" y="939800"/>
            <a:ext cx="1109662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TW" sz="1600" b="1">
                <a:latin typeface="Times New Roman" pitchFamily="18" charset="0"/>
                <a:ea typeface="PMingLiU" pitchFamily="18" charset="-120"/>
              </a:rPr>
              <a:t>CHoPP’87</a:t>
            </a:r>
          </a:p>
        </p:txBody>
      </p:sp>
      <p:sp>
        <p:nvSpPr>
          <p:cNvPr id="80943" name="Line 44"/>
          <p:cNvSpPr>
            <a:spLocks noChangeShapeType="1"/>
          </p:cNvSpPr>
          <p:nvPr/>
        </p:nvSpPr>
        <p:spPr bwMode="auto">
          <a:xfrm flipV="1">
            <a:off x="2360613" y="1238250"/>
            <a:ext cx="735012" cy="857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44" name="Line 45"/>
          <p:cNvSpPr>
            <a:spLocks noChangeShapeType="1"/>
          </p:cNvSpPr>
          <p:nvPr/>
        </p:nvSpPr>
        <p:spPr bwMode="auto">
          <a:xfrm>
            <a:off x="4021138" y="1074738"/>
            <a:ext cx="57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45" name="Text Box 46"/>
          <p:cNvSpPr txBox="1">
            <a:spLocks noChangeArrowheads="1"/>
          </p:cNvSpPr>
          <p:nvPr/>
        </p:nvSpPr>
        <p:spPr bwMode="auto">
          <a:xfrm>
            <a:off x="5770563" y="4211638"/>
            <a:ext cx="6000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TAM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Culler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1990</a:t>
            </a:r>
            <a:endParaRPr lang="en-US" altLang="zh-TW" sz="1400" b="1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46" name="Line 47"/>
          <p:cNvSpPr>
            <a:spLocks noChangeShapeType="1"/>
          </p:cNvSpPr>
          <p:nvPr/>
        </p:nvSpPr>
        <p:spPr bwMode="auto">
          <a:xfrm>
            <a:off x="5129213" y="4000500"/>
            <a:ext cx="517525" cy="49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47" name="Text Box 48"/>
          <p:cNvSpPr txBox="1">
            <a:spLocks noChangeArrowheads="1"/>
          </p:cNvSpPr>
          <p:nvPr/>
        </p:nvSpPr>
        <p:spPr bwMode="auto">
          <a:xfrm>
            <a:off x="5694363" y="2022475"/>
            <a:ext cx="735012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Tera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B. Smith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1990-</a:t>
            </a:r>
            <a:endParaRPr lang="en-US" altLang="zh-TW" sz="1400">
              <a:latin typeface="Times New Roman" pitchFamily="18" charset="0"/>
              <a:ea typeface="PMingLiU" pitchFamily="18" charset="-120"/>
            </a:endParaRPr>
          </a:p>
          <a:p>
            <a:pPr>
              <a:lnSpc>
                <a:spcPct val="80000"/>
              </a:lnSpc>
            </a:pPr>
            <a:endParaRPr lang="zh-TW" altLang="en-US" sz="1600" b="1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48" name="Text Box 49"/>
          <p:cNvSpPr txBox="1">
            <a:spLocks noChangeArrowheads="1"/>
          </p:cNvSpPr>
          <p:nvPr/>
        </p:nvSpPr>
        <p:spPr bwMode="auto">
          <a:xfrm>
            <a:off x="6750050" y="1298575"/>
            <a:ext cx="7175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Alwife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Agarwal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1989-96</a:t>
            </a:r>
          </a:p>
        </p:txBody>
      </p:sp>
      <p:sp>
        <p:nvSpPr>
          <p:cNvPr id="80949" name="Text Box 50"/>
          <p:cNvSpPr txBox="1">
            <a:spLocks noChangeArrowheads="1"/>
          </p:cNvSpPr>
          <p:nvPr/>
        </p:nvSpPr>
        <p:spPr bwMode="auto">
          <a:xfrm>
            <a:off x="7413625" y="4095750"/>
            <a:ext cx="976313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>
                <a:latin typeface="Times New Roman" pitchFamily="18" charset="0"/>
                <a:ea typeface="PMingLiU" pitchFamily="18" charset="-120"/>
              </a:rPr>
              <a:t>Cilk</a:t>
            </a:r>
            <a:endParaRPr lang="en-US" altLang="zh-TW" sz="2400">
              <a:latin typeface="Times New Roman" pitchFamily="18" charset="0"/>
              <a:ea typeface="PMingLiU" pitchFamily="18" charset="-120"/>
            </a:endParaRPr>
          </a:p>
          <a:p>
            <a:r>
              <a:rPr lang="en-US" altLang="zh-TW" sz="1600" i="1">
                <a:latin typeface="Times New Roman" pitchFamily="18" charset="0"/>
                <a:ea typeface="PMingLiU" pitchFamily="18" charset="-120"/>
              </a:rPr>
              <a:t>Leiserson</a:t>
            </a:r>
            <a:endParaRPr lang="en-US" altLang="zh-TW" sz="2400"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50" name="Text Box 51"/>
          <p:cNvSpPr txBox="1">
            <a:spLocks noChangeArrowheads="1"/>
          </p:cNvSpPr>
          <p:nvPr/>
        </p:nvSpPr>
        <p:spPr bwMode="auto">
          <a:xfrm>
            <a:off x="2527300" y="4189413"/>
            <a:ext cx="5603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LAU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Syre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1976</a:t>
            </a:r>
          </a:p>
        </p:txBody>
      </p:sp>
      <p:sp>
        <p:nvSpPr>
          <p:cNvPr id="80951" name="Line 52"/>
          <p:cNvSpPr>
            <a:spLocks noChangeShapeType="1"/>
          </p:cNvSpPr>
          <p:nvPr/>
        </p:nvSpPr>
        <p:spPr bwMode="auto">
          <a:xfrm flipV="1">
            <a:off x="6391275" y="2076450"/>
            <a:ext cx="68580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52" name="Text Box 53"/>
          <p:cNvSpPr txBox="1">
            <a:spLocks noChangeArrowheads="1"/>
          </p:cNvSpPr>
          <p:nvPr/>
        </p:nvSpPr>
        <p:spPr bwMode="auto">
          <a:xfrm>
            <a:off x="7077075" y="1905000"/>
            <a:ext cx="8953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Eldorado</a:t>
            </a:r>
            <a:endParaRPr lang="en-US" altLang="zh-TW" sz="1400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53" name="Line 54"/>
          <p:cNvSpPr>
            <a:spLocks noChangeShapeType="1"/>
          </p:cNvSpPr>
          <p:nvPr/>
        </p:nvSpPr>
        <p:spPr bwMode="auto">
          <a:xfrm flipH="1" flipV="1">
            <a:off x="6372225" y="2286000"/>
            <a:ext cx="695325" cy="174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54" name="Text Box 55"/>
          <p:cNvSpPr txBox="1">
            <a:spLocks noChangeArrowheads="1"/>
          </p:cNvSpPr>
          <p:nvPr/>
        </p:nvSpPr>
        <p:spPr bwMode="auto">
          <a:xfrm>
            <a:off x="7077075" y="2295525"/>
            <a:ext cx="10445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CASCADE</a:t>
            </a:r>
            <a:endParaRPr lang="en-US" altLang="zh-TW" sz="1400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585788" y="4708525"/>
            <a:ext cx="8631237" cy="1736725"/>
          </a:xfrm>
          <a:custGeom>
            <a:avLst/>
            <a:gdLst>
              <a:gd name="T0" fmla="*/ 2147483647 w 5527"/>
              <a:gd name="T1" fmla="*/ 2147483647 h 1094"/>
              <a:gd name="T2" fmla="*/ 2147483647 w 5527"/>
              <a:gd name="T3" fmla="*/ 2147483647 h 1094"/>
              <a:gd name="T4" fmla="*/ 2147483647 w 5527"/>
              <a:gd name="T5" fmla="*/ 2147483647 h 1094"/>
              <a:gd name="T6" fmla="*/ 2147483647 w 5527"/>
              <a:gd name="T7" fmla="*/ 2147483647 h 1094"/>
              <a:gd name="T8" fmla="*/ 2147483647 w 5527"/>
              <a:gd name="T9" fmla="*/ 2147483647 h 1094"/>
              <a:gd name="T10" fmla="*/ 2147483647 w 5527"/>
              <a:gd name="T11" fmla="*/ 2147483647 h 1094"/>
              <a:gd name="T12" fmla="*/ 2147483647 w 5527"/>
              <a:gd name="T13" fmla="*/ 2147483647 h 1094"/>
              <a:gd name="T14" fmla="*/ 2147483647 w 5527"/>
              <a:gd name="T15" fmla="*/ 2147483647 h 1094"/>
              <a:gd name="T16" fmla="*/ 2147483647 w 5527"/>
              <a:gd name="T17" fmla="*/ 2147483647 h 1094"/>
              <a:gd name="T18" fmla="*/ 2147483647 w 5527"/>
              <a:gd name="T19" fmla="*/ 2147483647 h 1094"/>
              <a:gd name="T20" fmla="*/ 2147483647 w 5527"/>
              <a:gd name="T21" fmla="*/ 2147483647 h 1094"/>
              <a:gd name="T22" fmla="*/ 2147483647 w 5527"/>
              <a:gd name="T23" fmla="*/ 2147483647 h 1094"/>
              <a:gd name="T24" fmla="*/ 2147483647 w 5527"/>
              <a:gd name="T25" fmla="*/ 2147483647 h 1094"/>
              <a:gd name="T26" fmla="*/ 2147483647 w 5527"/>
              <a:gd name="T27" fmla="*/ 2147483647 h 1094"/>
              <a:gd name="T28" fmla="*/ 2147483647 w 5527"/>
              <a:gd name="T29" fmla="*/ 2147483647 h 1094"/>
              <a:gd name="T30" fmla="*/ 2147483647 w 5527"/>
              <a:gd name="T31" fmla="*/ 2147483647 h 109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527"/>
              <a:gd name="T49" fmla="*/ 0 h 1094"/>
              <a:gd name="T50" fmla="*/ 5527 w 5527"/>
              <a:gd name="T51" fmla="*/ 1094 h 109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527" h="1094">
                <a:moveTo>
                  <a:pt x="226" y="72"/>
                </a:moveTo>
                <a:cubicBezTo>
                  <a:pt x="300" y="13"/>
                  <a:pt x="393" y="0"/>
                  <a:pt x="514" y="33"/>
                </a:cubicBezTo>
                <a:cubicBezTo>
                  <a:pt x="635" y="66"/>
                  <a:pt x="795" y="188"/>
                  <a:pt x="951" y="271"/>
                </a:cubicBezTo>
                <a:cubicBezTo>
                  <a:pt x="1107" y="354"/>
                  <a:pt x="1183" y="496"/>
                  <a:pt x="1448" y="529"/>
                </a:cubicBezTo>
                <a:cubicBezTo>
                  <a:pt x="1713" y="562"/>
                  <a:pt x="2186" y="476"/>
                  <a:pt x="2540" y="470"/>
                </a:cubicBezTo>
                <a:cubicBezTo>
                  <a:pt x="2894" y="464"/>
                  <a:pt x="3235" y="488"/>
                  <a:pt x="3573" y="490"/>
                </a:cubicBezTo>
                <a:cubicBezTo>
                  <a:pt x="3911" y="492"/>
                  <a:pt x="4265" y="470"/>
                  <a:pt x="4566" y="480"/>
                </a:cubicBezTo>
                <a:cubicBezTo>
                  <a:pt x="4867" y="490"/>
                  <a:pt x="5235" y="476"/>
                  <a:pt x="5381" y="549"/>
                </a:cubicBezTo>
                <a:cubicBezTo>
                  <a:pt x="5527" y="622"/>
                  <a:pt x="5455" y="841"/>
                  <a:pt x="5440" y="917"/>
                </a:cubicBezTo>
                <a:cubicBezTo>
                  <a:pt x="5425" y="993"/>
                  <a:pt x="5350" y="990"/>
                  <a:pt x="5291" y="1006"/>
                </a:cubicBezTo>
                <a:cubicBezTo>
                  <a:pt x="5232" y="1022"/>
                  <a:pt x="5303" y="1011"/>
                  <a:pt x="5083" y="1016"/>
                </a:cubicBezTo>
                <a:cubicBezTo>
                  <a:pt x="4863" y="1021"/>
                  <a:pt x="4498" y="1033"/>
                  <a:pt x="3970" y="1036"/>
                </a:cubicBezTo>
                <a:cubicBezTo>
                  <a:pt x="3442" y="1039"/>
                  <a:pt x="2471" y="1044"/>
                  <a:pt x="1915" y="1036"/>
                </a:cubicBezTo>
                <a:cubicBezTo>
                  <a:pt x="1359" y="1028"/>
                  <a:pt x="942" y="1094"/>
                  <a:pt x="634" y="986"/>
                </a:cubicBezTo>
                <a:cubicBezTo>
                  <a:pt x="326" y="878"/>
                  <a:pt x="136" y="537"/>
                  <a:pt x="68" y="390"/>
                </a:cubicBezTo>
                <a:cubicBezTo>
                  <a:pt x="0" y="243"/>
                  <a:pt x="152" y="131"/>
                  <a:pt x="226" y="72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FFC9"/>
            </a:solidFill>
            <a:round/>
            <a:headEnd/>
            <a:tailEnd/>
          </a:ln>
        </p:spPr>
        <p:txBody>
          <a:bodyPr/>
          <a:lstStyle/>
          <a:p>
            <a:endParaRPr lang="en-US" altLang="zh-CN"/>
          </a:p>
        </p:txBody>
      </p:sp>
      <p:sp>
        <p:nvSpPr>
          <p:cNvPr id="80956" name="Text Box 57"/>
          <p:cNvSpPr txBox="1">
            <a:spLocks noChangeArrowheads="1"/>
          </p:cNvSpPr>
          <p:nvPr/>
        </p:nvSpPr>
        <p:spPr bwMode="auto">
          <a:xfrm>
            <a:off x="835025" y="4933950"/>
            <a:ext cx="974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Static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Dataflow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Dennis 1972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MIT</a:t>
            </a:r>
            <a:endParaRPr lang="en-US" altLang="zh-TW" sz="1200" i="1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57" name="Text Box 58"/>
          <p:cNvSpPr txBox="1">
            <a:spLocks noChangeArrowheads="1"/>
          </p:cNvSpPr>
          <p:nvPr/>
        </p:nvSpPr>
        <p:spPr bwMode="auto">
          <a:xfrm>
            <a:off x="2508250" y="5630863"/>
            <a:ext cx="120015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Arg-Fetching</a:t>
            </a:r>
          </a:p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Dataflow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DennisGao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1987-88</a:t>
            </a:r>
            <a:endParaRPr lang="en-US" altLang="zh-TW" sz="1200" b="1" i="1">
              <a:solidFill>
                <a:schemeClr val="accent2"/>
              </a:solidFill>
              <a:latin typeface="Times New Roman" pitchFamily="18" charset="0"/>
              <a:ea typeface="PMingLiU" pitchFamily="18" charset="-120"/>
            </a:endParaRPr>
          </a:p>
        </p:txBody>
      </p:sp>
      <p:sp>
        <p:nvSpPr>
          <p:cNvPr id="80958" name="Text Box 59"/>
          <p:cNvSpPr txBox="1">
            <a:spLocks noChangeArrowheads="1"/>
          </p:cNvSpPr>
          <p:nvPr/>
        </p:nvSpPr>
        <p:spPr bwMode="auto">
          <a:xfrm>
            <a:off x="4292600" y="5659438"/>
            <a:ext cx="7175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MDFA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Gao</a:t>
            </a:r>
          </a:p>
          <a:p>
            <a:pPr>
              <a:lnSpc>
                <a:spcPct val="80000"/>
              </a:lnSpc>
            </a:pP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1989-93</a:t>
            </a:r>
          </a:p>
        </p:txBody>
      </p:sp>
      <p:sp>
        <p:nvSpPr>
          <p:cNvPr id="80959" name="Text Box 60"/>
          <p:cNvSpPr txBox="1">
            <a:spLocks noChangeArrowheads="1"/>
          </p:cNvSpPr>
          <p:nvPr/>
        </p:nvSpPr>
        <p:spPr bwMode="auto">
          <a:xfrm>
            <a:off x="5762625" y="5645150"/>
            <a:ext cx="110013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400" b="1">
                <a:latin typeface="Times New Roman" pitchFamily="18" charset="0"/>
                <a:ea typeface="PMingLiU" pitchFamily="18" charset="-120"/>
              </a:rPr>
              <a:t>MTA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HumTheobald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Gao </a:t>
            </a:r>
            <a:r>
              <a:rPr lang="en-US" altLang="zh-TW" sz="1200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94</a:t>
            </a:r>
          </a:p>
        </p:txBody>
      </p:sp>
      <p:sp>
        <p:nvSpPr>
          <p:cNvPr id="80960" name="Text Box 61"/>
          <p:cNvSpPr txBox="1">
            <a:spLocks noChangeArrowheads="1"/>
          </p:cNvSpPr>
          <p:nvPr/>
        </p:nvSpPr>
        <p:spPr bwMode="auto">
          <a:xfrm>
            <a:off x="7286625" y="5624513"/>
            <a:ext cx="1884363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TW" sz="1600" b="1">
                <a:solidFill>
                  <a:srgbClr val="FF0000"/>
                </a:solidFill>
                <a:latin typeface="Times New Roman" pitchFamily="18" charset="0"/>
                <a:ea typeface="PMingLiU" pitchFamily="18" charset="-120"/>
              </a:rPr>
              <a:t>EARTH        CARE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PACT95’, 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ISCA96, </a:t>
            </a:r>
          </a:p>
          <a:p>
            <a:pPr>
              <a:lnSpc>
                <a:spcPct val="80000"/>
              </a:lnSpc>
            </a:pPr>
            <a:r>
              <a:rPr lang="en-US" altLang="zh-TW" sz="1200" b="1" i="1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Theobald99</a:t>
            </a:r>
          </a:p>
        </p:txBody>
      </p:sp>
      <p:sp>
        <p:nvSpPr>
          <p:cNvPr id="80961" name="Line 62"/>
          <p:cNvSpPr>
            <a:spLocks noChangeShapeType="1"/>
          </p:cNvSpPr>
          <p:nvPr/>
        </p:nvSpPr>
        <p:spPr bwMode="auto">
          <a:xfrm>
            <a:off x="1741488" y="5219700"/>
            <a:ext cx="846137" cy="64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2" name="Line 63"/>
          <p:cNvSpPr>
            <a:spLocks noChangeShapeType="1"/>
          </p:cNvSpPr>
          <p:nvPr/>
        </p:nvSpPr>
        <p:spPr bwMode="auto">
          <a:xfrm>
            <a:off x="3603625" y="5949950"/>
            <a:ext cx="59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3" name="Line 64"/>
          <p:cNvSpPr>
            <a:spLocks noChangeShapeType="1"/>
          </p:cNvSpPr>
          <p:nvPr/>
        </p:nvSpPr>
        <p:spPr bwMode="auto">
          <a:xfrm>
            <a:off x="5165725" y="593725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4" name="Line 65"/>
          <p:cNvSpPr>
            <a:spLocks noChangeShapeType="1"/>
          </p:cNvSpPr>
          <p:nvPr/>
        </p:nvSpPr>
        <p:spPr bwMode="auto">
          <a:xfrm>
            <a:off x="6994525" y="5937250"/>
            <a:ext cx="35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5" name="Line 66"/>
          <p:cNvSpPr>
            <a:spLocks noChangeShapeType="1"/>
          </p:cNvSpPr>
          <p:nvPr/>
        </p:nvSpPr>
        <p:spPr bwMode="auto">
          <a:xfrm>
            <a:off x="7959725" y="5924550"/>
            <a:ext cx="35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6" name="Text Box 67"/>
          <p:cNvSpPr txBox="1">
            <a:spLocks noChangeArrowheads="1"/>
          </p:cNvSpPr>
          <p:nvPr/>
        </p:nvSpPr>
        <p:spPr bwMode="auto">
          <a:xfrm>
            <a:off x="8196263" y="5795963"/>
            <a:ext cx="995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400">
                <a:solidFill>
                  <a:schemeClr val="accent2"/>
                </a:solidFill>
                <a:latin typeface="Times New Roman" pitchFamily="18" charset="0"/>
                <a:ea typeface="PMingLiU" pitchFamily="18" charset="-120"/>
              </a:rPr>
              <a:t>Marquez04</a:t>
            </a:r>
          </a:p>
        </p:txBody>
      </p:sp>
      <p:sp>
        <p:nvSpPr>
          <p:cNvPr id="80967" name="Line 68"/>
          <p:cNvSpPr>
            <a:spLocks noChangeShapeType="1"/>
          </p:cNvSpPr>
          <p:nvPr/>
        </p:nvSpPr>
        <p:spPr bwMode="auto">
          <a:xfrm flipV="1">
            <a:off x="1714500" y="5092700"/>
            <a:ext cx="736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8" name="Line 69"/>
          <p:cNvSpPr>
            <a:spLocks noChangeShapeType="1"/>
          </p:cNvSpPr>
          <p:nvPr/>
        </p:nvSpPr>
        <p:spPr bwMode="auto">
          <a:xfrm flipV="1">
            <a:off x="1652588" y="4071938"/>
            <a:ext cx="828675" cy="868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80969" name="Line 70"/>
          <p:cNvSpPr>
            <a:spLocks noChangeShapeType="1"/>
          </p:cNvSpPr>
          <p:nvPr/>
        </p:nvSpPr>
        <p:spPr bwMode="auto">
          <a:xfrm flipV="1">
            <a:off x="1728788" y="4529138"/>
            <a:ext cx="812800" cy="48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77" name="Date Placeholder 7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DABEEC3-542D-4BAD-B930-9966B8D8F0ED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614F7-1F9E-437B-B287-03B399CF9200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smtClean="0"/>
              <a:t>Summary and Future Work</a:t>
            </a:r>
          </a:p>
        </p:txBody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55700" y="1562100"/>
            <a:ext cx="7531100" cy="4530725"/>
          </a:xfrm>
        </p:spPr>
        <p:txBody>
          <a:bodyPr/>
          <a:lstStyle/>
          <a:p>
            <a:r>
              <a:rPr lang="en-US" altLang="zh-CN" smtClean="0">
                <a:latin typeface="Arial" charset="0"/>
              </a:rPr>
              <a:t>Multi-Core era – a new page for parallel computing</a:t>
            </a:r>
          </a:p>
          <a:p>
            <a:r>
              <a:rPr lang="en-US" altLang="zh-CN" smtClean="0">
                <a:latin typeface="Arial" charset="0"/>
              </a:rPr>
              <a:t>Traditional OS and challenges</a:t>
            </a:r>
          </a:p>
          <a:p>
            <a:r>
              <a:rPr lang="en-US" altLang="zh-CN" smtClean="0">
                <a:latin typeface="Arial" charset="0"/>
              </a:rPr>
              <a:t>Break the shadow of OS noise: exploit parallelism with execution models</a:t>
            </a:r>
          </a:p>
          <a:p>
            <a:r>
              <a:rPr lang="en-US" altLang="zh-CN" smtClean="0">
                <a:latin typeface="Arial" charset="0"/>
              </a:rPr>
              <a:t>Case Studies</a:t>
            </a:r>
          </a:p>
          <a:p>
            <a:r>
              <a:rPr lang="en-US" altLang="zh-CN" smtClean="0">
                <a:latin typeface="Arial" charset="0"/>
              </a:rPr>
              <a:t>Remark</a:t>
            </a:r>
          </a:p>
          <a:p>
            <a:r>
              <a:rPr lang="en-US" altLang="zh-CN" smtClean="0">
                <a:latin typeface="Arial" charset="0"/>
              </a:rPr>
              <a:t>Future Work</a:t>
            </a:r>
          </a:p>
          <a:p>
            <a:endParaRPr lang="en-US" altLang="zh-CN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D084F80-9E77-4561-A340-944B91526C39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69" name="Group 2"/>
          <p:cNvGrpSpPr>
            <a:grpSpLocks/>
          </p:cNvGrpSpPr>
          <p:nvPr/>
        </p:nvGrpSpPr>
        <p:grpSpPr bwMode="auto">
          <a:xfrm>
            <a:off x="2051050" y="1412875"/>
            <a:ext cx="2303463" cy="1223963"/>
            <a:chOff x="1519" y="1752"/>
            <a:chExt cx="1451" cy="771"/>
          </a:xfrm>
        </p:grpSpPr>
        <p:pic>
          <p:nvPicPr>
            <p:cNvPr id="84003" name="Picture 3" descr="j0299125"/>
            <p:cNvPicPr>
              <a:picLocks noChangeAspect="1" noChangeArrowheads="1"/>
            </p:cNvPicPr>
            <p:nvPr/>
          </p:nvPicPr>
          <p:blipFill>
            <a:blip r:embed="rId3" cstate="print"/>
            <a:srcRect b="60158"/>
            <a:stretch>
              <a:fillRect/>
            </a:stretch>
          </p:blipFill>
          <p:spPr bwMode="auto">
            <a:xfrm>
              <a:off x="1519" y="1752"/>
              <a:ext cx="1451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4004" name="Text Box 4"/>
            <p:cNvSpPr txBox="1">
              <a:spLocks noChangeArrowheads="1"/>
            </p:cNvSpPr>
            <p:nvPr/>
          </p:nvSpPr>
          <p:spPr bwMode="auto">
            <a:xfrm>
              <a:off x="1519" y="1888"/>
              <a:ext cx="113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solidFill>
                    <a:srgbClr val="990099"/>
                  </a:solidFill>
                  <a:latin typeface="Calibri" pitchFamily="34" charset="0"/>
                </a:rPr>
                <a:t>Cook book</a:t>
              </a:r>
            </a:p>
          </p:txBody>
        </p:sp>
      </p:grpSp>
      <p:grpSp>
        <p:nvGrpSpPr>
          <p:cNvPr id="83970" name="Group 5"/>
          <p:cNvGrpSpPr>
            <a:grpSpLocks/>
          </p:cNvGrpSpPr>
          <p:nvPr/>
        </p:nvGrpSpPr>
        <p:grpSpPr bwMode="auto">
          <a:xfrm>
            <a:off x="755650" y="1196975"/>
            <a:ext cx="1655763" cy="779463"/>
            <a:chOff x="703" y="1616"/>
            <a:chExt cx="1043" cy="491"/>
          </a:xfrm>
        </p:grpSpPr>
        <p:sp>
          <p:nvSpPr>
            <p:cNvPr id="84000" name="AutoShape 6"/>
            <p:cNvSpPr>
              <a:spLocks noChangeArrowheads="1"/>
            </p:cNvSpPr>
            <p:nvPr/>
          </p:nvSpPr>
          <p:spPr bwMode="auto">
            <a:xfrm>
              <a:off x="703" y="1661"/>
              <a:ext cx="453" cy="408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84001" name="AutoShape 7"/>
            <p:cNvSpPr>
              <a:spLocks noChangeArrowheads="1"/>
            </p:cNvSpPr>
            <p:nvPr/>
          </p:nvSpPr>
          <p:spPr bwMode="auto">
            <a:xfrm rot="1362865">
              <a:off x="1202" y="1797"/>
              <a:ext cx="272" cy="91"/>
            </a:xfrm>
            <a:prstGeom prst="rightArrow">
              <a:avLst>
                <a:gd name="adj1" fmla="val 50000"/>
                <a:gd name="adj2" fmla="val 747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84002" name="Text Box 8"/>
            <p:cNvSpPr txBox="1">
              <a:spLocks noChangeArrowheads="1"/>
            </p:cNvSpPr>
            <p:nvPr/>
          </p:nvSpPr>
          <p:spPr bwMode="auto">
            <a:xfrm>
              <a:off x="1202" y="1616"/>
              <a:ext cx="54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alibri" pitchFamily="34" charset="0"/>
                </a:rPr>
                <a:t>FFT</a:t>
              </a:r>
            </a:p>
            <a:p>
              <a:pPr>
                <a:spcBef>
                  <a:spcPct val="50000"/>
                </a:spcBef>
              </a:pPr>
              <a:endParaRPr lang="en-US" altLang="zh-CN">
                <a:latin typeface="Calibri" pitchFamily="34" charset="0"/>
              </a:endParaRPr>
            </a:p>
          </p:txBody>
        </p:sp>
      </p:grpSp>
      <p:grpSp>
        <p:nvGrpSpPr>
          <p:cNvPr id="83971" name="Group 9"/>
          <p:cNvGrpSpPr>
            <a:grpSpLocks/>
          </p:cNvGrpSpPr>
          <p:nvPr/>
        </p:nvGrpSpPr>
        <p:grpSpPr bwMode="auto">
          <a:xfrm>
            <a:off x="755650" y="1916113"/>
            <a:ext cx="1582738" cy="792162"/>
            <a:chOff x="703" y="2069"/>
            <a:chExt cx="997" cy="499"/>
          </a:xfrm>
        </p:grpSpPr>
        <p:sp>
          <p:nvSpPr>
            <p:cNvPr id="83997" name="AutoShape 10"/>
            <p:cNvSpPr>
              <a:spLocks noChangeArrowheads="1"/>
            </p:cNvSpPr>
            <p:nvPr/>
          </p:nvSpPr>
          <p:spPr bwMode="auto">
            <a:xfrm>
              <a:off x="703" y="2160"/>
              <a:ext cx="453" cy="408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83998" name="AutoShape 11"/>
            <p:cNvSpPr>
              <a:spLocks noChangeArrowheads="1"/>
            </p:cNvSpPr>
            <p:nvPr/>
          </p:nvSpPr>
          <p:spPr bwMode="auto">
            <a:xfrm rot="-1441277">
              <a:off x="1202" y="2296"/>
              <a:ext cx="272" cy="91"/>
            </a:xfrm>
            <a:prstGeom prst="rightArrow">
              <a:avLst>
                <a:gd name="adj1" fmla="val 50000"/>
                <a:gd name="adj2" fmla="val 74725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83999" name="Text Box 12"/>
            <p:cNvSpPr txBox="1">
              <a:spLocks noChangeArrowheads="1"/>
            </p:cNvSpPr>
            <p:nvPr/>
          </p:nvSpPr>
          <p:spPr bwMode="auto">
            <a:xfrm>
              <a:off x="1156" y="2069"/>
              <a:ext cx="544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alibri" pitchFamily="34" charset="0"/>
                </a:rPr>
                <a:t>MM</a:t>
              </a:r>
            </a:p>
            <a:p>
              <a:pPr>
                <a:spcBef>
                  <a:spcPct val="50000"/>
                </a:spcBef>
              </a:pPr>
              <a:endParaRPr lang="en-US" altLang="zh-CN">
                <a:latin typeface="Calibri" pitchFamily="34" charset="0"/>
              </a:endParaRPr>
            </a:p>
          </p:txBody>
        </p:sp>
      </p:grpSp>
      <p:grpSp>
        <p:nvGrpSpPr>
          <p:cNvPr id="83972" name="Group 13"/>
          <p:cNvGrpSpPr>
            <a:grpSpLocks/>
          </p:cNvGrpSpPr>
          <p:nvPr/>
        </p:nvGrpSpPr>
        <p:grpSpPr bwMode="auto">
          <a:xfrm>
            <a:off x="3635375" y="3500438"/>
            <a:ext cx="1727200" cy="1989137"/>
            <a:chOff x="2517" y="3067"/>
            <a:chExt cx="1088" cy="1253"/>
          </a:xfrm>
        </p:grpSpPr>
        <p:pic>
          <p:nvPicPr>
            <p:cNvPr id="83995" name="Picture 14" descr="j0299125"/>
            <p:cNvPicPr>
              <a:picLocks noChangeAspect="1" noChangeArrowheads="1"/>
            </p:cNvPicPr>
            <p:nvPr/>
          </p:nvPicPr>
          <p:blipFill>
            <a:blip r:embed="rId3" cstate="print"/>
            <a:srcRect t="51891"/>
            <a:stretch>
              <a:fillRect/>
            </a:stretch>
          </p:blipFill>
          <p:spPr bwMode="auto">
            <a:xfrm>
              <a:off x="2608" y="3067"/>
              <a:ext cx="997" cy="5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3996" name="Text Box 15"/>
            <p:cNvSpPr txBox="1">
              <a:spLocks noChangeArrowheads="1"/>
            </p:cNvSpPr>
            <p:nvPr/>
          </p:nvSpPr>
          <p:spPr bwMode="auto">
            <a:xfrm>
              <a:off x="2517" y="3656"/>
              <a:ext cx="771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alibri" pitchFamily="34" charset="0"/>
                </a:rPr>
                <a:t>Out-place Stencil</a:t>
              </a:r>
            </a:p>
            <a:p>
              <a:pPr>
                <a:spcBef>
                  <a:spcPct val="50000"/>
                </a:spcBef>
              </a:pPr>
              <a:endParaRPr lang="en-US" altLang="zh-CN">
                <a:latin typeface="Calibri" pitchFamily="34" charset="0"/>
              </a:endParaRPr>
            </a:p>
          </p:txBody>
        </p:sp>
      </p:grpSp>
      <p:sp>
        <p:nvSpPr>
          <p:cNvPr id="83973" name="AutoShape 16"/>
          <p:cNvSpPr>
            <a:spLocks noChangeArrowheads="1"/>
          </p:cNvSpPr>
          <p:nvPr/>
        </p:nvSpPr>
        <p:spPr bwMode="auto">
          <a:xfrm>
            <a:off x="5148263" y="1339850"/>
            <a:ext cx="1943100" cy="1152525"/>
          </a:xfrm>
          <a:prstGeom prst="star24">
            <a:avLst>
              <a:gd name="adj" fmla="val 37500"/>
            </a:avLst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zh-CN">
                <a:latin typeface="Calibri" pitchFamily="34" charset="0"/>
              </a:rPr>
              <a:t>Compiler</a:t>
            </a:r>
          </a:p>
        </p:txBody>
      </p:sp>
      <p:grpSp>
        <p:nvGrpSpPr>
          <p:cNvPr id="83974" name="Group 17"/>
          <p:cNvGrpSpPr>
            <a:grpSpLocks/>
          </p:cNvGrpSpPr>
          <p:nvPr/>
        </p:nvGrpSpPr>
        <p:grpSpPr bwMode="auto">
          <a:xfrm>
            <a:off x="3995738" y="1773238"/>
            <a:ext cx="1223962" cy="431800"/>
            <a:chOff x="2744" y="1979"/>
            <a:chExt cx="771" cy="272"/>
          </a:xfrm>
        </p:grpSpPr>
        <p:sp>
          <p:nvSpPr>
            <p:cNvPr id="83992" name="Line 18"/>
            <p:cNvSpPr>
              <a:spLocks noChangeShapeType="1"/>
            </p:cNvSpPr>
            <p:nvPr/>
          </p:nvSpPr>
          <p:spPr bwMode="auto">
            <a:xfrm>
              <a:off x="2744" y="1979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993" name="Line 19"/>
            <p:cNvSpPr>
              <a:spLocks noChangeShapeType="1"/>
            </p:cNvSpPr>
            <p:nvPr/>
          </p:nvSpPr>
          <p:spPr bwMode="auto">
            <a:xfrm>
              <a:off x="2744" y="2115"/>
              <a:ext cx="7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994" name="Line 20"/>
            <p:cNvSpPr>
              <a:spLocks noChangeShapeType="1"/>
            </p:cNvSpPr>
            <p:nvPr/>
          </p:nvSpPr>
          <p:spPr bwMode="auto">
            <a:xfrm>
              <a:off x="2744" y="2251"/>
              <a:ext cx="77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83975" name="Group 21"/>
          <p:cNvGrpSpPr>
            <a:grpSpLocks/>
          </p:cNvGrpSpPr>
          <p:nvPr/>
        </p:nvGrpSpPr>
        <p:grpSpPr bwMode="auto">
          <a:xfrm>
            <a:off x="827088" y="2781300"/>
            <a:ext cx="1871662" cy="1054100"/>
            <a:chOff x="748" y="2614"/>
            <a:chExt cx="1179" cy="664"/>
          </a:xfrm>
        </p:grpSpPr>
        <p:sp>
          <p:nvSpPr>
            <p:cNvPr id="83989" name="AutoShape 22"/>
            <p:cNvSpPr>
              <a:spLocks noChangeArrowheads="1"/>
            </p:cNvSpPr>
            <p:nvPr/>
          </p:nvSpPr>
          <p:spPr bwMode="auto">
            <a:xfrm>
              <a:off x="748" y="2705"/>
              <a:ext cx="453" cy="408"/>
            </a:xfrm>
            <a:prstGeom prst="smileyFace">
              <a:avLst>
                <a:gd name="adj" fmla="val 465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83990" name="AutoShape 23"/>
            <p:cNvSpPr>
              <a:spLocks noChangeArrowheads="1"/>
            </p:cNvSpPr>
            <p:nvPr/>
          </p:nvSpPr>
          <p:spPr bwMode="auto">
            <a:xfrm rot="-2179309">
              <a:off x="1185" y="2699"/>
              <a:ext cx="499" cy="71"/>
            </a:xfrm>
            <a:prstGeom prst="rightArrow">
              <a:avLst>
                <a:gd name="adj1" fmla="val 50000"/>
                <a:gd name="adj2" fmla="val 17570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zh-CN">
                <a:latin typeface="Calibri" pitchFamily="34" charset="0"/>
              </a:endParaRPr>
            </a:p>
          </p:txBody>
        </p:sp>
        <p:sp>
          <p:nvSpPr>
            <p:cNvPr id="83991" name="Text Box 24"/>
            <p:cNvSpPr txBox="1">
              <a:spLocks noChangeArrowheads="1"/>
            </p:cNvSpPr>
            <p:nvPr/>
          </p:nvSpPr>
          <p:spPr bwMode="auto">
            <a:xfrm>
              <a:off x="1292" y="2614"/>
              <a:ext cx="635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alibri" pitchFamily="34" charset="0"/>
                </a:rPr>
                <a:t>In-place Stencil</a:t>
              </a:r>
            </a:p>
            <a:p>
              <a:pPr>
                <a:spcBef>
                  <a:spcPct val="50000"/>
                </a:spcBef>
              </a:pPr>
              <a:endParaRPr lang="en-US" altLang="zh-CN">
                <a:latin typeface="Calibri" pitchFamily="34" charset="0"/>
              </a:endParaRPr>
            </a:p>
          </p:txBody>
        </p:sp>
      </p:grpSp>
      <p:grpSp>
        <p:nvGrpSpPr>
          <p:cNvPr id="83976" name="Group 25"/>
          <p:cNvGrpSpPr>
            <a:grpSpLocks/>
          </p:cNvGrpSpPr>
          <p:nvPr/>
        </p:nvGrpSpPr>
        <p:grpSpPr bwMode="auto">
          <a:xfrm>
            <a:off x="3348038" y="2781300"/>
            <a:ext cx="1223962" cy="1335088"/>
            <a:chOff x="2336" y="2614"/>
            <a:chExt cx="771" cy="841"/>
          </a:xfrm>
        </p:grpSpPr>
        <p:sp>
          <p:nvSpPr>
            <p:cNvPr id="83987" name="Line 26"/>
            <p:cNvSpPr>
              <a:spLocks noChangeShapeType="1"/>
            </p:cNvSpPr>
            <p:nvPr/>
          </p:nvSpPr>
          <p:spPr bwMode="auto">
            <a:xfrm flipH="1" flipV="1">
              <a:off x="2427" y="2614"/>
              <a:ext cx="498" cy="453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prstDash val="lg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3988" name="Text Box 27"/>
            <p:cNvSpPr txBox="1">
              <a:spLocks noChangeArrowheads="1"/>
            </p:cNvSpPr>
            <p:nvPr/>
          </p:nvSpPr>
          <p:spPr bwMode="auto">
            <a:xfrm>
              <a:off x="2336" y="2704"/>
              <a:ext cx="771" cy="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>
                  <a:latin typeface="Calibri" pitchFamily="34" charset="0"/>
                </a:rPr>
                <a:t>Look up</a:t>
              </a:r>
            </a:p>
            <a:p>
              <a:pPr>
                <a:spcBef>
                  <a:spcPct val="50000"/>
                </a:spcBef>
              </a:pPr>
              <a:endParaRPr lang="en-US" altLang="zh-CN">
                <a:latin typeface="Calibri" pitchFamily="34" charset="0"/>
              </a:endParaRPr>
            </a:p>
            <a:p>
              <a:pPr>
                <a:spcBef>
                  <a:spcPct val="50000"/>
                </a:spcBef>
              </a:pPr>
              <a:endParaRPr lang="en-US" altLang="zh-CN">
                <a:latin typeface="Calibri" pitchFamily="34" charset="0"/>
              </a:endParaRPr>
            </a:p>
          </p:txBody>
        </p:sp>
      </p:grpSp>
      <p:sp>
        <p:nvSpPr>
          <p:cNvPr id="83977" name="Text Box 28"/>
          <p:cNvSpPr txBox="1">
            <a:spLocks noChangeArrowheads="1"/>
          </p:cNvSpPr>
          <p:nvPr/>
        </p:nvSpPr>
        <p:spPr bwMode="auto">
          <a:xfrm>
            <a:off x="4643438" y="2781300"/>
            <a:ext cx="19446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</a:rPr>
              <a:t>Adjust compiler opts.</a:t>
            </a:r>
          </a:p>
        </p:txBody>
      </p:sp>
      <p:sp>
        <p:nvSpPr>
          <p:cNvPr id="83978" name="Line 29"/>
          <p:cNvSpPr>
            <a:spLocks noChangeShapeType="1"/>
          </p:cNvSpPr>
          <p:nvPr/>
        </p:nvSpPr>
        <p:spPr bwMode="auto">
          <a:xfrm rot="5400000" flipH="1" flipV="1">
            <a:off x="4590256" y="2439194"/>
            <a:ext cx="1008063" cy="1114425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979" name="AutoShape 30"/>
          <p:cNvSpPr>
            <a:spLocks noChangeArrowheads="1"/>
          </p:cNvSpPr>
          <p:nvPr/>
        </p:nvSpPr>
        <p:spPr bwMode="auto">
          <a:xfrm rot="13455947" flipV="1">
            <a:off x="2711450" y="3227388"/>
            <a:ext cx="1600200" cy="101600"/>
          </a:xfrm>
          <a:prstGeom prst="rightArrow">
            <a:avLst>
              <a:gd name="adj1" fmla="val 50000"/>
              <a:gd name="adj2" fmla="val 39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83980" name="Line 31"/>
          <p:cNvSpPr>
            <a:spLocks noChangeShapeType="1"/>
          </p:cNvSpPr>
          <p:nvPr/>
        </p:nvSpPr>
        <p:spPr bwMode="auto">
          <a:xfrm rot="10800000" flipH="1" flipV="1">
            <a:off x="6424613" y="2368550"/>
            <a:ext cx="1027112" cy="1131888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981" name="Oval 32"/>
          <p:cNvSpPr>
            <a:spLocks noChangeArrowheads="1"/>
          </p:cNvSpPr>
          <p:nvPr/>
        </p:nvSpPr>
        <p:spPr bwMode="auto">
          <a:xfrm>
            <a:off x="6588125" y="3500438"/>
            <a:ext cx="1800225" cy="1008062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>
                <a:latin typeface="Calibri" pitchFamily="34" charset="0"/>
              </a:rPr>
              <a:t>Performance </a:t>
            </a:r>
          </a:p>
          <a:p>
            <a:r>
              <a:rPr lang="en-US" altLang="zh-CN">
                <a:latin typeface="Calibri" pitchFamily="34" charset="0"/>
              </a:rPr>
              <a:t>analyzer</a:t>
            </a:r>
          </a:p>
        </p:txBody>
      </p:sp>
      <p:sp>
        <p:nvSpPr>
          <p:cNvPr id="83982" name="Line 33"/>
          <p:cNvSpPr>
            <a:spLocks noChangeShapeType="1"/>
          </p:cNvSpPr>
          <p:nvPr/>
        </p:nvSpPr>
        <p:spPr bwMode="auto">
          <a:xfrm rot="-2820000" flipH="1" flipV="1">
            <a:off x="5509419" y="3572669"/>
            <a:ext cx="792162" cy="863600"/>
          </a:xfrm>
          <a:prstGeom prst="line">
            <a:avLst/>
          </a:prstGeom>
          <a:noFill/>
          <a:ln w="38100" cmpd="dbl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983" name="Text Box 34"/>
          <p:cNvSpPr txBox="1">
            <a:spLocks noChangeArrowheads="1"/>
          </p:cNvSpPr>
          <p:nvPr/>
        </p:nvSpPr>
        <p:spPr bwMode="auto">
          <a:xfrm>
            <a:off x="6659563" y="2781300"/>
            <a:ext cx="19446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</a:rPr>
              <a:t>Run &amp; profiling</a:t>
            </a:r>
          </a:p>
        </p:txBody>
      </p:sp>
      <p:sp>
        <p:nvSpPr>
          <p:cNvPr id="83984" name="Text Box 35"/>
          <p:cNvSpPr txBox="1">
            <a:spLocks noChangeArrowheads="1"/>
          </p:cNvSpPr>
          <p:nvPr/>
        </p:nvSpPr>
        <p:spPr bwMode="auto">
          <a:xfrm>
            <a:off x="5219700" y="4149725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latin typeface="Calibri" pitchFamily="34" charset="0"/>
              </a:rPr>
              <a:t>Profile analyzing</a:t>
            </a:r>
          </a:p>
        </p:txBody>
      </p:sp>
      <p:sp>
        <p:nvSpPr>
          <p:cNvPr id="83985" name="Freeform 36"/>
          <p:cNvSpPr>
            <a:spLocks/>
          </p:cNvSpPr>
          <p:nvPr/>
        </p:nvSpPr>
        <p:spPr bwMode="auto">
          <a:xfrm>
            <a:off x="5124450" y="2684463"/>
            <a:ext cx="1692275" cy="1044575"/>
          </a:xfrm>
          <a:custGeom>
            <a:avLst/>
            <a:gdLst>
              <a:gd name="T0" fmla="*/ 151 w 1066"/>
              <a:gd name="T1" fmla="*/ 605 h 658"/>
              <a:gd name="T2" fmla="*/ 60 w 1066"/>
              <a:gd name="T3" fmla="*/ 560 h 658"/>
              <a:gd name="T4" fmla="*/ 514 w 1066"/>
              <a:gd name="T5" fmla="*/ 15 h 658"/>
              <a:gd name="T6" fmla="*/ 1058 w 1066"/>
              <a:gd name="T7" fmla="*/ 469 h 658"/>
              <a:gd name="T8" fmla="*/ 468 w 1066"/>
              <a:gd name="T9" fmla="*/ 605 h 6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66"/>
              <a:gd name="T16" fmla="*/ 0 h 658"/>
              <a:gd name="T17" fmla="*/ 1066 w 1066"/>
              <a:gd name="T18" fmla="*/ 658 h 6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66" h="658">
                <a:moveTo>
                  <a:pt x="151" y="605"/>
                </a:moveTo>
                <a:cubicBezTo>
                  <a:pt x="75" y="631"/>
                  <a:pt x="0" y="658"/>
                  <a:pt x="60" y="560"/>
                </a:cubicBezTo>
                <a:cubicBezTo>
                  <a:pt x="120" y="462"/>
                  <a:pt x="348" y="30"/>
                  <a:pt x="514" y="15"/>
                </a:cubicBezTo>
                <a:cubicBezTo>
                  <a:pt x="680" y="0"/>
                  <a:pt x="1066" y="371"/>
                  <a:pt x="1058" y="469"/>
                </a:cubicBezTo>
                <a:cubicBezTo>
                  <a:pt x="1050" y="567"/>
                  <a:pt x="759" y="586"/>
                  <a:pt x="468" y="605"/>
                </a:cubicBezTo>
              </a:path>
            </a:pathLst>
          </a:cu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83986" name="TextBox 37"/>
          <p:cNvSpPr txBox="1">
            <a:spLocks noChangeArrowheads="1"/>
          </p:cNvSpPr>
          <p:nvPr/>
        </p:nvSpPr>
        <p:spPr bwMode="auto">
          <a:xfrm>
            <a:off x="457200" y="5638800"/>
            <a:ext cx="83248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latin typeface="Calibri" pitchFamily="34" charset="0"/>
              </a:rPr>
              <a:t>Future Research:    A Compilation Model for Self-Aware Systems</a:t>
            </a:r>
          </a:p>
          <a:p>
            <a:r>
              <a:rPr lang="en-US" altLang="zh-CN" sz="2400" b="1">
                <a:latin typeface="Calibri" pitchFamily="34" charset="0"/>
              </a:rPr>
              <a:t>		(</a:t>
            </a:r>
            <a:r>
              <a:rPr lang="en-US" altLang="zh-CN" sz="2000" b="1">
                <a:latin typeface="Calibri" pitchFamily="34" charset="0"/>
              </a:rPr>
              <a:t>Curtesy of H.M.Cui</a:t>
            </a:r>
            <a:r>
              <a:rPr lang="en-US" altLang="zh-CN" sz="2400" b="1">
                <a:latin typeface="Calibri" pitchFamily="34" charset="0"/>
              </a:rPr>
              <a:t>)</a:t>
            </a:r>
          </a:p>
        </p:txBody>
      </p:sp>
      <p:sp>
        <p:nvSpPr>
          <p:cNvPr id="84007" name="AutoShape 30"/>
          <p:cNvSpPr>
            <a:spLocks noChangeArrowheads="1"/>
          </p:cNvSpPr>
          <p:nvPr/>
        </p:nvSpPr>
        <p:spPr bwMode="auto">
          <a:xfrm rot="6608944" flipV="1">
            <a:off x="2298700" y="977900"/>
            <a:ext cx="555625" cy="123825"/>
          </a:xfrm>
          <a:prstGeom prst="rightArrow">
            <a:avLst>
              <a:gd name="adj1" fmla="val 50000"/>
              <a:gd name="adj2" fmla="val 1121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84008" name="Text Box 40"/>
          <p:cNvSpPr txBox="1">
            <a:spLocks noChangeArrowheads="1"/>
          </p:cNvSpPr>
          <p:nvPr/>
        </p:nvSpPr>
        <p:spPr bwMode="auto">
          <a:xfrm>
            <a:off x="1752600" y="722313"/>
            <a:ext cx="70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… …</a:t>
            </a:r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E21992-E53F-4D2B-99B0-1F8AA76AFA49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7225-765D-482C-B1FA-13ED316D9B2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1F953A-098F-457C-B4CB-DB9D26795372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>
          <a:xfrm>
            <a:off x="1955800" y="571500"/>
            <a:ext cx="5484813" cy="1128713"/>
          </a:xfrm>
        </p:spPr>
        <p:txBody>
          <a:bodyPr/>
          <a:lstStyle/>
          <a:p>
            <a:r>
              <a:rPr lang="en-US" altLang="zh-TW" sz="4000" b="1" smtClean="0"/>
              <a:t>Acknowledgements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87600" y="1968500"/>
            <a:ext cx="5637213" cy="3062288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zh-TW" sz="2800" smtClean="0">
                <a:latin typeface="Arial" charset="0"/>
              </a:rPr>
              <a:t>Our Sponsors</a:t>
            </a:r>
          </a:p>
          <a:p>
            <a:pPr>
              <a:lnSpc>
                <a:spcPct val="130000"/>
              </a:lnSpc>
            </a:pPr>
            <a:r>
              <a:rPr lang="en-US" altLang="zh-TW" sz="2800" smtClean="0">
                <a:latin typeface="Arial" charset="0"/>
              </a:rPr>
              <a:t>Members of CAPSL</a:t>
            </a:r>
          </a:p>
          <a:p>
            <a:pPr>
              <a:lnSpc>
                <a:spcPct val="130000"/>
              </a:lnSpc>
            </a:pPr>
            <a:r>
              <a:rPr lang="en-US" altLang="zh-TW" sz="2800" smtClean="0">
                <a:latin typeface="Arial" charset="0"/>
              </a:rPr>
              <a:t>Other Collaborators</a:t>
            </a:r>
          </a:p>
          <a:p>
            <a:pPr>
              <a:lnSpc>
                <a:spcPct val="130000"/>
              </a:lnSpc>
            </a:pPr>
            <a:r>
              <a:rPr lang="en-US" altLang="zh-CN" sz="2800" smtClean="0">
                <a:latin typeface="Arial" charset="0"/>
                <a:ea typeface="PMingLiU" pitchFamily="18" charset="-120"/>
              </a:rPr>
              <a:t>My Host</a:t>
            </a:r>
            <a:endParaRPr lang="en-US" altLang="zh-TW" sz="2800" smtClean="0">
              <a:latin typeface="Arial" charset="0"/>
            </a:endParaRPr>
          </a:p>
          <a:p>
            <a:pPr>
              <a:lnSpc>
                <a:spcPct val="130000"/>
              </a:lnSpc>
            </a:pPr>
            <a:endParaRPr lang="en-US" altLang="zh-TW" sz="2800" smtClean="0">
              <a:latin typeface="Arial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8A04F65-775E-4071-9201-E7D7BF48ED99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ransition spd="slow" advClick="0" advTm="10000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What is OS Anyway ?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zh-CN" dirty="0" smtClean="0"/>
              <a:t>The operating system acts as a host for </a:t>
            </a:r>
            <a:r>
              <a:rPr lang="en-US" altLang="zh-CN" dirty="0" smtClean="0">
                <a:solidFill>
                  <a:srgbClr val="0044A8"/>
                </a:solidFill>
                <a:hlinkClick r:id="rId3" action="ppaction://hlinkfile" tooltip="Applications (computing)"/>
              </a:rPr>
              <a:t>computing applications</a:t>
            </a:r>
            <a:r>
              <a:rPr lang="en-US" altLang="zh-CN" dirty="0" smtClean="0">
                <a:solidFill>
                  <a:srgbClr val="0044A8"/>
                </a:solidFill>
              </a:rPr>
              <a:t> </a:t>
            </a:r>
            <a:r>
              <a:rPr lang="en-US" altLang="zh-CN" dirty="0" smtClean="0"/>
              <a:t>run on the machine. As a host, one of the purposes of an operating system is to handle the details of the operation of the </a:t>
            </a:r>
            <a:r>
              <a:rPr lang="en-US" altLang="zh-CN" dirty="0" smtClean="0">
                <a:hlinkClick r:id="rId4" action="ppaction://hlinkfile" tooltip="Computer hardware"/>
              </a:rPr>
              <a:t>hardware</a:t>
            </a:r>
            <a:r>
              <a:rPr lang="en-US" altLang="zh-CN" dirty="0" smtClean="0"/>
              <a:t>. This relieves application programs from having to manage these details and makes it easier to write applications.</a:t>
            </a:r>
          </a:p>
          <a:p>
            <a:pPr lvl="4">
              <a:buFont typeface="Wingdings" pitchFamily="2" charset="2"/>
              <a:buNone/>
            </a:pPr>
            <a:r>
              <a:rPr lang="en-US" altLang="zh-CN" dirty="0" smtClean="0"/>
              <a:t>				[From Wikipedia]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11137-69E0-4FD9-92E6-A760213C508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B3711EF-9C0B-45AA-872C-F9E6B78BFC56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What is OS Anyway ? (cont’d)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zh-CN" dirty="0" smtClean="0"/>
              <a:t>Operating systems offer a number of services to application programs and users. Applications access these services through </a:t>
            </a:r>
            <a:r>
              <a:rPr lang="en-US" altLang="zh-CN" dirty="0" smtClean="0">
                <a:hlinkClick r:id="rId3" action="ppaction://hlinkfile" tooltip="Application programming interfaces"/>
              </a:rPr>
              <a:t>application programming interfaces</a:t>
            </a:r>
            <a:r>
              <a:rPr lang="en-US" altLang="zh-CN" dirty="0" smtClean="0"/>
              <a:t> (APIs) or </a:t>
            </a:r>
            <a:r>
              <a:rPr lang="en-US" altLang="zh-CN" dirty="0" smtClean="0">
                <a:hlinkClick r:id="rId4" action="ppaction://hlinkfile" tooltip="System calls"/>
              </a:rPr>
              <a:t>system calls</a:t>
            </a:r>
            <a:r>
              <a:rPr lang="en-US" altLang="zh-CN" dirty="0" smtClean="0"/>
              <a:t>. By invoking these interfaces, the application can request a service from the operating system, pass parameters, and receive the results of the operation. 				</a:t>
            </a:r>
          </a:p>
          <a:p>
            <a:pPr lvl="1">
              <a:buFontTx/>
              <a:buNone/>
            </a:pPr>
            <a:r>
              <a:rPr lang="en-US" altLang="zh-CN" dirty="0" smtClean="0"/>
              <a:t>					</a:t>
            </a:r>
            <a:r>
              <a:rPr lang="en-US" altLang="zh-CN" sz="2400" dirty="0" smtClean="0"/>
              <a:t>[From Wikipedia]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32097D-8461-44BA-B0CD-82C9D852582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B2B0E97-9A29-4EB3-95B5-86737C14C360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ABFD8-8E29-4FDC-B61E-D4E0C705483C}" type="slidenum">
              <a:rPr lang="en-US"/>
              <a:pPr/>
              <a:t>8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/>
          <a:lstStyle/>
          <a:p>
            <a:r>
              <a:rPr lang="en-US" dirty="0" smtClean="0"/>
              <a:t>Operating System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4419600"/>
            <a:ext cx="5613400" cy="1828800"/>
          </a:xfrm>
        </p:spPr>
        <p:txBody>
          <a:bodyPr/>
          <a:lstStyle/>
          <a:p>
            <a:r>
              <a:rPr lang="en-US" dirty="0"/>
              <a:t>A computer system consists of</a:t>
            </a:r>
            <a:endParaRPr lang="en-US" sz="2400" dirty="0"/>
          </a:p>
          <a:p>
            <a:pPr lvl="1"/>
            <a:r>
              <a:rPr lang="en-US" dirty="0"/>
              <a:t>hardware</a:t>
            </a:r>
          </a:p>
          <a:p>
            <a:pPr lvl="1"/>
            <a:r>
              <a:rPr lang="en-US" dirty="0"/>
              <a:t>system programs</a:t>
            </a:r>
          </a:p>
          <a:p>
            <a:pPr lvl="1"/>
            <a:r>
              <a:rPr lang="en-US" dirty="0"/>
              <a:t>application programs</a:t>
            </a:r>
            <a:endParaRPr lang="en-US" sz="2000" dirty="0"/>
          </a:p>
        </p:txBody>
      </p:sp>
      <p:pic>
        <p:nvPicPr>
          <p:cNvPr id="3078" name="Picture 6" descr="C:\B\b4\JPG\foo\1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8700" y="1228725"/>
            <a:ext cx="5505450" cy="307975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53200" y="5181600"/>
            <a:ext cx="2437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altLang="zh-CN" b="1" dirty="0" smtClean="0">
                <a:latin typeface="Calibri" pitchFamily="34" charset="0"/>
              </a:rPr>
              <a:t>A </a:t>
            </a:r>
            <a:r>
              <a:rPr lang="en-US" altLang="zh-CN" b="1" dirty="0" err="1" smtClean="0">
                <a:latin typeface="Calibri" pitchFamily="34" charset="0"/>
              </a:rPr>
              <a:t>Tanenbaum</a:t>
            </a:r>
            <a:r>
              <a:rPr lang="en-US" altLang="zh-CN" b="1" dirty="0" smtClean="0">
                <a:latin typeface="Calibri" pitchFamily="34" charset="0"/>
              </a:rPr>
              <a:t>: Modern </a:t>
            </a:r>
          </a:p>
          <a:p>
            <a:pPr marL="457200" indent="-457200"/>
            <a:r>
              <a:rPr lang="en-US" altLang="zh-CN" b="1" dirty="0" smtClean="0">
                <a:latin typeface="Calibri" pitchFamily="34" charset="0"/>
              </a:rPr>
              <a:t>Operating Systems,</a:t>
            </a:r>
          </a:p>
          <a:p>
            <a:pPr marL="457200" indent="-457200"/>
            <a:r>
              <a:rPr lang="en-US" altLang="zh-CN" b="1" dirty="0" smtClean="0">
                <a:latin typeface="Calibri" pitchFamily="34" charset="0"/>
              </a:rPr>
              <a:t>      second ed.,  2002]</a:t>
            </a: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D12493-63D3-4BA6-B033-C1B53639B7BE}" type="datetime1">
              <a:rPr lang="en-US" smtClean="0"/>
              <a:pPr>
                <a:defRPr/>
              </a:pPr>
              <a:t>11/9/2010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30"/>
          <p:cNvSpPr txBox="1">
            <a:spLocks noChangeArrowheads="1"/>
          </p:cNvSpPr>
          <p:nvPr/>
        </p:nvSpPr>
        <p:spPr bwMode="auto">
          <a:xfrm>
            <a:off x="684213" y="476250"/>
            <a:ext cx="74342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rgbClr val="000099"/>
                </a:solidFill>
                <a:latin typeface="Times New Roman" pitchFamily="18" charset="0"/>
              </a:rPr>
              <a:t>Abstract View of the Components of a computer system</a:t>
            </a:r>
          </a:p>
        </p:txBody>
      </p:sp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1290638" y="1557338"/>
            <a:ext cx="792162" cy="711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5603" name="Rectangle 9"/>
          <p:cNvSpPr>
            <a:spLocks noChangeArrowheads="1"/>
          </p:cNvSpPr>
          <p:nvPr/>
        </p:nvSpPr>
        <p:spPr bwMode="auto">
          <a:xfrm>
            <a:off x="1258888" y="3300413"/>
            <a:ext cx="6769100" cy="1939925"/>
          </a:xfrm>
          <a:prstGeom prst="rect">
            <a:avLst/>
          </a:prstGeom>
          <a:solidFill>
            <a:srgbClr val="CCFFCC"/>
          </a:solidFill>
          <a:ln w="38100" algn="ctr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5604" name="Rectangle 10"/>
          <p:cNvSpPr>
            <a:spLocks noChangeArrowheads="1"/>
          </p:cNvSpPr>
          <p:nvPr/>
        </p:nvSpPr>
        <p:spPr bwMode="auto">
          <a:xfrm>
            <a:off x="2987675" y="4529138"/>
            <a:ext cx="3311525" cy="1357312"/>
          </a:xfrm>
          <a:prstGeom prst="rect">
            <a:avLst/>
          </a:prstGeom>
          <a:solidFill>
            <a:srgbClr val="FFCCFF"/>
          </a:solidFill>
          <a:ln w="38100" algn="ctr">
            <a:solidFill>
              <a:srgbClr val="FF66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5605" name="Rectangle 11"/>
          <p:cNvSpPr>
            <a:spLocks noChangeArrowheads="1"/>
          </p:cNvSpPr>
          <p:nvPr/>
        </p:nvSpPr>
        <p:spPr bwMode="auto">
          <a:xfrm>
            <a:off x="3635375" y="5627688"/>
            <a:ext cx="2016125" cy="969962"/>
          </a:xfrm>
          <a:prstGeom prst="rect">
            <a:avLst/>
          </a:prstGeom>
          <a:solidFill>
            <a:srgbClr val="CCECFF"/>
          </a:solidFill>
          <a:ln w="28575" algn="ctr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 b="1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25606" name="Rectangle 12"/>
          <p:cNvSpPr>
            <a:spLocks noChangeArrowheads="1"/>
          </p:cNvSpPr>
          <p:nvPr/>
        </p:nvSpPr>
        <p:spPr bwMode="auto">
          <a:xfrm>
            <a:off x="2589213" y="1557338"/>
            <a:ext cx="792162" cy="711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5607" name="Rectangle 13"/>
          <p:cNvSpPr>
            <a:spLocks noChangeArrowheads="1"/>
          </p:cNvSpPr>
          <p:nvPr/>
        </p:nvSpPr>
        <p:spPr bwMode="auto">
          <a:xfrm>
            <a:off x="3851275" y="1557338"/>
            <a:ext cx="792163" cy="711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5608" name="Rectangle 14"/>
          <p:cNvSpPr>
            <a:spLocks noChangeArrowheads="1"/>
          </p:cNvSpPr>
          <p:nvPr/>
        </p:nvSpPr>
        <p:spPr bwMode="auto">
          <a:xfrm>
            <a:off x="7169150" y="1557338"/>
            <a:ext cx="792163" cy="711200"/>
          </a:xfrm>
          <a:prstGeom prst="rect">
            <a:avLst/>
          </a:prstGeom>
          <a:solidFill>
            <a:srgbClr val="FFFF99"/>
          </a:solidFill>
          <a:ln w="3810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zh-CN">
              <a:latin typeface="Calibri" pitchFamily="34" charset="0"/>
            </a:endParaRPr>
          </a:p>
        </p:txBody>
      </p:sp>
      <p:sp>
        <p:nvSpPr>
          <p:cNvPr id="25609" name="Text Box 15"/>
          <p:cNvSpPr txBox="1">
            <a:spLocks noChangeArrowheads="1"/>
          </p:cNvSpPr>
          <p:nvPr/>
        </p:nvSpPr>
        <p:spPr bwMode="auto">
          <a:xfrm>
            <a:off x="1370013" y="1654175"/>
            <a:ext cx="6350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User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5610" name="Text Box 16"/>
          <p:cNvSpPr txBox="1">
            <a:spLocks noChangeArrowheads="1"/>
          </p:cNvSpPr>
          <p:nvPr/>
        </p:nvSpPr>
        <p:spPr bwMode="auto">
          <a:xfrm>
            <a:off x="3929063" y="1654175"/>
            <a:ext cx="6350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User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2667000" y="1654175"/>
            <a:ext cx="6350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User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5612" name="Text Box 18"/>
          <p:cNvSpPr txBox="1">
            <a:spLocks noChangeArrowheads="1"/>
          </p:cNvSpPr>
          <p:nvPr/>
        </p:nvSpPr>
        <p:spPr bwMode="auto">
          <a:xfrm>
            <a:off x="7246938" y="1654175"/>
            <a:ext cx="6350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User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25613" name="Line 19"/>
          <p:cNvSpPr>
            <a:spLocks noChangeShapeType="1"/>
          </p:cNvSpPr>
          <p:nvPr/>
        </p:nvSpPr>
        <p:spPr bwMode="auto">
          <a:xfrm>
            <a:off x="1687513" y="2268538"/>
            <a:ext cx="1587" cy="103346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4" name="Line 20"/>
          <p:cNvSpPr>
            <a:spLocks noChangeShapeType="1"/>
          </p:cNvSpPr>
          <p:nvPr/>
        </p:nvSpPr>
        <p:spPr bwMode="auto">
          <a:xfrm>
            <a:off x="2984500" y="2268538"/>
            <a:ext cx="1588" cy="103346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5" name="Line 21"/>
          <p:cNvSpPr>
            <a:spLocks noChangeShapeType="1"/>
          </p:cNvSpPr>
          <p:nvPr/>
        </p:nvSpPr>
        <p:spPr bwMode="auto">
          <a:xfrm>
            <a:off x="4246563" y="2268538"/>
            <a:ext cx="1587" cy="103346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6" name="Line 22"/>
          <p:cNvSpPr>
            <a:spLocks noChangeShapeType="1"/>
          </p:cNvSpPr>
          <p:nvPr/>
        </p:nvSpPr>
        <p:spPr bwMode="auto">
          <a:xfrm>
            <a:off x="7564438" y="2268538"/>
            <a:ext cx="1587" cy="103346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17" name="Text Box 23"/>
          <p:cNvSpPr txBox="1">
            <a:spLocks noChangeArrowheads="1"/>
          </p:cNvSpPr>
          <p:nvPr/>
        </p:nvSpPr>
        <p:spPr bwMode="auto">
          <a:xfrm>
            <a:off x="1171575" y="3275013"/>
            <a:ext cx="10318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compiler</a:t>
            </a:r>
          </a:p>
        </p:txBody>
      </p:sp>
      <p:sp>
        <p:nvSpPr>
          <p:cNvPr id="25618" name="Text Box 24"/>
          <p:cNvSpPr txBox="1">
            <a:spLocks noChangeArrowheads="1"/>
          </p:cNvSpPr>
          <p:nvPr/>
        </p:nvSpPr>
        <p:spPr bwMode="auto">
          <a:xfrm>
            <a:off x="2392363" y="3275013"/>
            <a:ext cx="1189037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assembler</a:t>
            </a:r>
          </a:p>
        </p:txBody>
      </p:sp>
      <p:sp>
        <p:nvSpPr>
          <p:cNvPr id="25619" name="Text Box 25"/>
          <p:cNvSpPr txBox="1">
            <a:spLocks noChangeArrowheads="1"/>
          </p:cNvSpPr>
          <p:nvPr/>
        </p:nvSpPr>
        <p:spPr bwMode="auto">
          <a:xfrm>
            <a:off x="3873500" y="3275013"/>
            <a:ext cx="7493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Text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editor</a:t>
            </a:r>
          </a:p>
        </p:txBody>
      </p:sp>
      <p:sp>
        <p:nvSpPr>
          <p:cNvPr id="25620" name="Text Box 26"/>
          <p:cNvSpPr txBox="1">
            <a:spLocks noChangeArrowheads="1"/>
          </p:cNvSpPr>
          <p:nvPr/>
        </p:nvSpPr>
        <p:spPr bwMode="auto">
          <a:xfrm>
            <a:off x="7023100" y="3275013"/>
            <a:ext cx="108585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Database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system</a:t>
            </a:r>
          </a:p>
        </p:txBody>
      </p:sp>
      <p:sp>
        <p:nvSpPr>
          <p:cNvPr id="25621" name="Text Box 27"/>
          <p:cNvSpPr txBox="1">
            <a:spLocks noChangeArrowheads="1"/>
          </p:cNvSpPr>
          <p:nvPr/>
        </p:nvSpPr>
        <p:spPr bwMode="auto">
          <a:xfrm>
            <a:off x="3311525" y="3984625"/>
            <a:ext cx="2668588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Application Programming</a:t>
            </a:r>
          </a:p>
        </p:txBody>
      </p:sp>
      <p:sp>
        <p:nvSpPr>
          <p:cNvPr id="25622" name="Text Box 28"/>
          <p:cNvSpPr txBox="1">
            <a:spLocks noChangeArrowheads="1"/>
          </p:cNvSpPr>
          <p:nvPr/>
        </p:nvSpPr>
        <p:spPr bwMode="auto">
          <a:xfrm>
            <a:off x="3683000" y="4954588"/>
            <a:ext cx="19240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Operating System</a:t>
            </a:r>
          </a:p>
        </p:txBody>
      </p:sp>
      <p:sp>
        <p:nvSpPr>
          <p:cNvPr id="25623" name="Text Box 29"/>
          <p:cNvSpPr txBox="1">
            <a:spLocks noChangeArrowheads="1"/>
          </p:cNvSpPr>
          <p:nvPr/>
        </p:nvSpPr>
        <p:spPr bwMode="auto">
          <a:xfrm>
            <a:off x="4071938" y="5924550"/>
            <a:ext cx="11430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Computer</a:t>
            </a:r>
          </a:p>
          <a:p>
            <a:r>
              <a:rPr lang="en-US" altLang="zh-CN" sz="1600" b="1">
                <a:solidFill>
                  <a:srgbClr val="000099"/>
                </a:solidFill>
                <a:latin typeface="Calibri" pitchFamily="34" charset="0"/>
              </a:rPr>
              <a:t>Hardware</a:t>
            </a:r>
          </a:p>
        </p:txBody>
      </p:sp>
      <p:sp>
        <p:nvSpPr>
          <p:cNvPr id="25624" name="Line 32"/>
          <p:cNvSpPr>
            <a:spLocks noChangeShapeType="1"/>
          </p:cNvSpPr>
          <p:nvPr/>
        </p:nvSpPr>
        <p:spPr bwMode="auto">
          <a:xfrm>
            <a:off x="5364163" y="1916113"/>
            <a:ext cx="936625" cy="0"/>
          </a:xfrm>
          <a:prstGeom prst="line">
            <a:avLst/>
          </a:prstGeom>
          <a:noFill/>
          <a:ln w="38100">
            <a:solidFill>
              <a:srgbClr val="000099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5625" name="TextBox 25"/>
          <p:cNvSpPr txBox="1">
            <a:spLocks noChangeArrowheads="1"/>
          </p:cNvSpPr>
          <p:nvPr/>
        </p:nvSpPr>
        <p:spPr bwMode="auto">
          <a:xfrm>
            <a:off x="228600" y="5638800"/>
            <a:ext cx="17065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000">
                <a:latin typeface="Calibri" pitchFamily="34" charset="0"/>
              </a:rPr>
              <a:t>[Patterson &amp;</a:t>
            </a:r>
          </a:p>
          <a:p>
            <a:r>
              <a:rPr lang="en-US" altLang="zh-CN" sz="2000">
                <a:latin typeface="Calibri" pitchFamily="34" charset="0"/>
              </a:rPr>
              <a:t>Silberrschatz ] 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0D8B3D-FA93-4877-AF51-DE201F92E3B7}" type="datetime1">
              <a:rPr lang="en-US" smtClean="0"/>
              <a:pPr>
                <a:defRPr/>
              </a:pPr>
              <a:t>11/9/2010</a:t>
            </a:fld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39A298-0E36-4EC7-8706-094F62F2473D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421-10-F/Topic-3-II-FineGrain-Cases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6061</TotalTime>
  <Words>2755</Words>
  <Application>Microsoft Office PowerPoint</Application>
  <PresentationFormat>On-screen Show (4:3)</PresentationFormat>
  <Paragraphs>1018</Paragraphs>
  <Slides>55</Slides>
  <Notes>54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Office Theme</vt:lpstr>
      <vt:lpstr>Topic 3 – II  Program Execution Model vs. OS Model – Fine-Grain Case Studies</vt:lpstr>
      <vt:lpstr>Outline</vt:lpstr>
      <vt:lpstr>Slide 3</vt:lpstr>
      <vt:lpstr>Architecture Features and Trends</vt:lpstr>
      <vt:lpstr>Outline</vt:lpstr>
      <vt:lpstr>What is OS Anyway ?</vt:lpstr>
      <vt:lpstr>What is OS Anyway ? (cont’d)</vt:lpstr>
      <vt:lpstr>Operating System</vt:lpstr>
      <vt:lpstr>Slide 9</vt:lpstr>
      <vt:lpstr>Two Basic Functions of Modern OS</vt:lpstr>
      <vt:lpstr>Slide 11</vt:lpstr>
      <vt:lpstr>Operating System Services</vt:lpstr>
      <vt:lpstr>Functions Do Not Belong To A Classical OS?</vt:lpstr>
      <vt:lpstr>How About OS in  Many-Core Era ?</vt:lpstr>
      <vt:lpstr>Outline</vt:lpstr>
      <vt:lpstr>Slide 16</vt:lpstr>
      <vt:lpstr>Questions ?</vt:lpstr>
      <vt:lpstr>Terminology Clarification</vt:lpstr>
      <vt:lpstr>What Does Program Execution Model (PXM) Mean ?</vt:lpstr>
      <vt:lpstr>Overall Statements</vt:lpstr>
      <vt:lpstr>Outline</vt:lpstr>
      <vt:lpstr>What is A Shared Memory Execution Model?</vt:lpstr>
      <vt:lpstr>Case Studies of PXM for Parallel Computing Systems</vt:lpstr>
      <vt:lpstr>CASE I:   The Dataflow Execution Model</vt:lpstr>
      <vt:lpstr>Dataflow Model of Computation</vt:lpstr>
      <vt:lpstr>Dataflow Model of Computation</vt:lpstr>
      <vt:lpstr>Dataflow Model of Computation</vt:lpstr>
      <vt:lpstr>Dataflow Model of Computation</vt:lpstr>
      <vt:lpstr>Dataflow Model of Computation</vt:lpstr>
      <vt:lpstr>Questions on Dataflow Models</vt:lpstr>
      <vt:lpstr>CASE II:   The EARTH Execution Model (1988 - )</vt:lpstr>
      <vt:lpstr>Von Neumann Threads as Macro Dataflow Nodes</vt:lpstr>
      <vt:lpstr>Hybrid Von Neumann/Dataflow  Execution/Architecture Models</vt:lpstr>
      <vt:lpstr>The EARTH Model [Gao’s team: 1998 - ]</vt:lpstr>
      <vt:lpstr>Slide 35</vt:lpstr>
      <vt:lpstr>Questions on EARTH Model</vt:lpstr>
      <vt:lpstr>CASE III:   The HTVM Execution Model (1999 - )</vt:lpstr>
      <vt:lpstr> The HTVM Model –  an Evolution From EARTH  [Gao, et. al: 2000-2008]</vt:lpstr>
      <vt:lpstr>Relation Between  OS and PXM</vt:lpstr>
      <vt:lpstr>Slide 40</vt:lpstr>
      <vt:lpstr>Slide 41</vt:lpstr>
      <vt:lpstr>Slide 42</vt:lpstr>
      <vt:lpstr>Multiprocessor OS</vt:lpstr>
      <vt:lpstr>The Role of PXM vs OS [July, 1999, Gao, 1999]</vt:lpstr>
      <vt:lpstr>Slide 45</vt:lpstr>
      <vt:lpstr>Programming Models and Storage System for High Performance Computation (NSF Grant: 09/01/2009 - )</vt:lpstr>
      <vt:lpstr>Slide 47</vt:lpstr>
      <vt:lpstr>Outline</vt:lpstr>
      <vt:lpstr>Remarks on Dataflow Models</vt:lpstr>
      <vt:lpstr>Roots</vt:lpstr>
      <vt:lpstr>Early Dataflow Work</vt:lpstr>
      <vt:lpstr>Evolution of Multithreaded  Execution and Architecture Models</vt:lpstr>
      <vt:lpstr>Summary and Future Work</vt:lpstr>
      <vt:lpstr>Slide 54</vt:lpstr>
      <vt:lpstr>Acknowledgements</vt:lpstr>
    </vt:vector>
  </TitlesOfParts>
  <Company>CAPSL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Dawn of A New Era of OS Design   --- Exploiting Parallelism in Execution Models</dc:title>
  <dc:creator>Guang R. Gao</dc:creator>
  <cp:lastModifiedBy>Guan R. Gao</cp:lastModifiedBy>
  <cp:revision>43</cp:revision>
  <dcterms:created xsi:type="dcterms:W3CDTF">2009-09-04T03:35:54Z</dcterms:created>
  <dcterms:modified xsi:type="dcterms:W3CDTF">2010-11-09T16:32:13Z</dcterms:modified>
</cp:coreProperties>
</file>