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2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9CDD1-0C7F-402A-810F-134CEBFD6F54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A3074-DC96-4C7D-A27B-2D55A1D91B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68788C-8303-438A-9666-AF4E534046EF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AFB9C-5A8A-4150-878E-5023467798FB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4025"/>
            <a:ext cx="5026025" cy="4116049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76542-8C7D-494C-A55C-8C847F42FB7C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1905A-50CE-4E11-9965-C174F1B45B4C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7CB77-0334-4AF1-8D59-8D6DC89EB3BF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4025"/>
            <a:ext cx="5026025" cy="4116049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869B2-6ADC-4DEC-A83B-0B569021FB7A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09509-E329-4012-8E73-A1F267673616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11563-65EE-4A19-AC13-4F3D00073518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4025"/>
            <a:ext cx="5026025" cy="4116049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CA09C-E588-49F1-A209-7B6BC95071DE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E2D36-4D38-43AB-997F-6CC37C01AA9B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08547-5A89-4FBA-BE4F-3810EE1A259F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1377A-DA3F-40CB-BA47-1A100D999D4D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5057614-22A4-4148-8176-F2D82934019C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57B9A34-0854-4937-8385-EAD97F410BB9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1F76C2C-19BA-4FFE-9186-6476F50835F9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4927B1-3A9B-480A-9D77-985ECB74202B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64145-4EDC-4E31-930D-5E75E063CAD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A807D-E8F9-4B04-8F6B-7E3A92FAA79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D9336-8852-498D-B69D-2567AE344B8A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AD3B-747F-417D-AF17-5AE52A5B0E37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B29A-7FA0-401F-9D4B-0F790E342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AD3B-747F-417D-AF17-5AE52A5B0E37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B29A-7FA0-401F-9D4B-0F790E342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AD3B-747F-417D-AF17-5AE52A5B0E37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B29A-7FA0-401F-9D4B-0F790E342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AD3B-747F-417D-AF17-5AE52A5B0E37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B29A-7FA0-401F-9D4B-0F790E342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AD3B-747F-417D-AF17-5AE52A5B0E37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B29A-7FA0-401F-9D4B-0F790E342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AD3B-747F-417D-AF17-5AE52A5B0E37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B29A-7FA0-401F-9D4B-0F790E342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AD3B-747F-417D-AF17-5AE52A5B0E37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B29A-7FA0-401F-9D4B-0F790E342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AD3B-747F-417D-AF17-5AE52A5B0E37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B29A-7FA0-401F-9D4B-0F790E342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AD3B-747F-417D-AF17-5AE52A5B0E37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B29A-7FA0-401F-9D4B-0F790E342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AD3B-747F-417D-AF17-5AE52A5B0E37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B29A-7FA0-401F-9D4B-0F790E342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AD3B-747F-417D-AF17-5AE52A5B0E37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B29A-7FA0-401F-9D4B-0F790E342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CAD3B-747F-417D-AF17-5AE52A5B0E37}" type="datetimeFigureOut">
              <a:rPr lang="en-US" smtClean="0"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AB29A-7FA0-401F-9D4B-0F790E342F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Dataflow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328" cy="4888"/>
          </a:xfrm>
        </p:grpSpPr>
        <p:pic>
          <p:nvPicPr>
            <p:cNvPr id="532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328" cy="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295" y="303"/>
              <a:ext cx="5750" cy="4312"/>
            </a:xfrm>
            <a:prstGeom prst="rect">
              <a:avLst/>
            </a:prstGeom>
            <a:solidFill>
              <a:srgbClr val="CCEBFF"/>
            </a:solidFill>
            <a:ln w="12700">
              <a:solidFill>
                <a:srgbClr val="CCEB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4" name="Freeform 6"/>
            <p:cNvSpPr>
              <a:spLocks noChangeArrowheads="1"/>
            </p:cNvSpPr>
            <p:nvPr/>
          </p:nvSpPr>
          <p:spPr bwMode="auto">
            <a:xfrm>
              <a:off x="2666" y="743"/>
              <a:ext cx="141" cy="18"/>
            </a:xfrm>
            <a:custGeom>
              <a:avLst/>
              <a:gdLst>
                <a:gd name="T0" fmla="*/ 0 w 352"/>
                <a:gd name="T1" fmla="*/ 18 h 45"/>
                <a:gd name="T2" fmla="*/ 0 w 352"/>
                <a:gd name="T3" fmla="*/ 0 h 45"/>
                <a:gd name="T4" fmla="*/ 0 w 352"/>
                <a:gd name="T5" fmla="*/ 18 h 45"/>
                <a:gd name="T6" fmla="*/ 0 w 352"/>
                <a:gd name="T7" fmla="*/ 0 h 45"/>
                <a:gd name="T8" fmla="*/ 141 w 352"/>
                <a:gd name="T9" fmla="*/ 0 h 45"/>
                <a:gd name="T10" fmla="*/ 141 w 352"/>
                <a:gd name="T11" fmla="*/ 18 h 45"/>
                <a:gd name="T12" fmla="*/ 0 w 352"/>
                <a:gd name="T13" fmla="*/ 18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2"/>
                <a:gd name="T22" fmla="*/ 0 h 45"/>
                <a:gd name="T23" fmla="*/ 352 w 352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2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0" y="0"/>
                  </a:lnTo>
                  <a:lnTo>
                    <a:pt x="352" y="0"/>
                  </a:lnTo>
                  <a:lnTo>
                    <a:pt x="352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5" name="Freeform 7"/>
            <p:cNvSpPr>
              <a:spLocks noChangeArrowheads="1"/>
            </p:cNvSpPr>
            <p:nvPr/>
          </p:nvSpPr>
          <p:spPr bwMode="auto">
            <a:xfrm>
              <a:off x="478" y="486"/>
              <a:ext cx="5433" cy="3995"/>
            </a:xfrm>
            <a:custGeom>
              <a:avLst/>
              <a:gdLst>
                <a:gd name="T0" fmla="*/ 10 w 13580"/>
                <a:gd name="T1" fmla="*/ 18 h 9987"/>
                <a:gd name="T2" fmla="*/ 16 w 13580"/>
                <a:gd name="T3" fmla="*/ 15 h 9987"/>
                <a:gd name="T4" fmla="*/ 10 w 13580"/>
                <a:gd name="T5" fmla="*/ 10 h 9987"/>
                <a:gd name="T6" fmla="*/ 10 w 13580"/>
                <a:gd name="T7" fmla="*/ 10 h 9987"/>
                <a:gd name="T8" fmla="*/ 16 w 13580"/>
                <a:gd name="T9" fmla="*/ 15 h 9987"/>
                <a:gd name="T10" fmla="*/ 18 w 13580"/>
                <a:gd name="T11" fmla="*/ 10 h 9987"/>
                <a:gd name="T12" fmla="*/ 10 w 13580"/>
                <a:gd name="T13" fmla="*/ 3985 h 9987"/>
                <a:gd name="T14" fmla="*/ 18 w 13580"/>
                <a:gd name="T15" fmla="*/ 3985 h 9987"/>
                <a:gd name="T16" fmla="*/ 16 w 13580"/>
                <a:gd name="T17" fmla="*/ 3980 h 9987"/>
                <a:gd name="T18" fmla="*/ 10 w 13580"/>
                <a:gd name="T19" fmla="*/ 3977 h 9987"/>
                <a:gd name="T20" fmla="*/ 10 w 13580"/>
                <a:gd name="T21" fmla="*/ 3985 h 9987"/>
                <a:gd name="T22" fmla="*/ 10 w 13580"/>
                <a:gd name="T23" fmla="*/ 3977 h 9987"/>
                <a:gd name="T24" fmla="*/ 5423 w 13580"/>
                <a:gd name="T25" fmla="*/ 3985 h 9987"/>
                <a:gd name="T26" fmla="*/ 5423 w 13580"/>
                <a:gd name="T27" fmla="*/ 3977 h 9987"/>
                <a:gd name="T28" fmla="*/ 5417 w 13580"/>
                <a:gd name="T29" fmla="*/ 3980 h 9987"/>
                <a:gd name="T30" fmla="*/ 5415 w 13580"/>
                <a:gd name="T31" fmla="*/ 3985 h 9987"/>
                <a:gd name="T32" fmla="*/ 5423 w 13580"/>
                <a:gd name="T33" fmla="*/ 3985 h 9987"/>
                <a:gd name="T34" fmla="*/ 5415 w 13580"/>
                <a:gd name="T35" fmla="*/ 10 h 9987"/>
                <a:gd name="T36" fmla="*/ 5423 w 13580"/>
                <a:gd name="T37" fmla="*/ 10 h 9987"/>
                <a:gd name="T38" fmla="*/ 5415 w 13580"/>
                <a:gd name="T39" fmla="*/ 10 h 9987"/>
                <a:gd name="T40" fmla="*/ 5417 w 13580"/>
                <a:gd name="T41" fmla="*/ 15 h 9987"/>
                <a:gd name="T42" fmla="*/ 5423 w 13580"/>
                <a:gd name="T43" fmla="*/ 18 h 9987"/>
                <a:gd name="T44" fmla="*/ 5423 w 13580"/>
                <a:gd name="T45" fmla="*/ 10 h 9987"/>
                <a:gd name="T46" fmla="*/ 10 w 13580"/>
                <a:gd name="T47" fmla="*/ 18 h 9987"/>
                <a:gd name="T48" fmla="*/ 10 w 13580"/>
                <a:gd name="T49" fmla="*/ 0 h 9987"/>
                <a:gd name="T50" fmla="*/ 5430 w 13580"/>
                <a:gd name="T51" fmla="*/ 3 h 9987"/>
                <a:gd name="T52" fmla="*/ 5433 w 13580"/>
                <a:gd name="T53" fmla="*/ 3985 h 9987"/>
                <a:gd name="T54" fmla="*/ 5423 w 13580"/>
                <a:gd name="T55" fmla="*/ 3995 h 9987"/>
                <a:gd name="T56" fmla="*/ 3 w 13580"/>
                <a:gd name="T57" fmla="*/ 3992 h 9987"/>
                <a:gd name="T58" fmla="*/ 0 w 13580"/>
                <a:gd name="T59" fmla="*/ 10 h 9987"/>
                <a:gd name="T60" fmla="*/ 3 w 13580"/>
                <a:gd name="T61" fmla="*/ 3 h 9987"/>
                <a:gd name="T62" fmla="*/ 10 w 13580"/>
                <a:gd name="T63" fmla="*/ 0 h 99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80"/>
                <a:gd name="T97" fmla="*/ 0 h 9987"/>
                <a:gd name="T98" fmla="*/ 13580 w 13580"/>
                <a:gd name="T99" fmla="*/ 9987 h 99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80" h="9987">
                  <a:moveTo>
                    <a:pt x="25" y="21"/>
                  </a:moveTo>
                  <a:lnTo>
                    <a:pt x="25" y="44"/>
                  </a:lnTo>
                  <a:lnTo>
                    <a:pt x="25" y="24"/>
                  </a:lnTo>
                  <a:lnTo>
                    <a:pt x="39" y="38"/>
                  </a:lnTo>
                  <a:cubicBezTo>
                    <a:pt x="35" y="42"/>
                    <a:pt x="32" y="44"/>
                    <a:pt x="25" y="44"/>
                  </a:cubicBezTo>
                  <a:lnTo>
                    <a:pt x="25" y="24"/>
                  </a:lnTo>
                  <a:lnTo>
                    <a:pt x="39" y="38"/>
                  </a:lnTo>
                  <a:lnTo>
                    <a:pt x="25" y="24"/>
                  </a:lnTo>
                  <a:lnTo>
                    <a:pt x="44" y="24"/>
                  </a:lnTo>
                  <a:cubicBezTo>
                    <a:pt x="44" y="31"/>
                    <a:pt x="41" y="36"/>
                    <a:pt x="39" y="38"/>
                  </a:cubicBezTo>
                  <a:lnTo>
                    <a:pt x="25" y="24"/>
                  </a:lnTo>
                  <a:lnTo>
                    <a:pt x="44" y="24"/>
                  </a:lnTo>
                  <a:lnTo>
                    <a:pt x="44" y="9963"/>
                  </a:lnTo>
                  <a:lnTo>
                    <a:pt x="25" y="9963"/>
                  </a:lnTo>
                  <a:lnTo>
                    <a:pt x="39" y="9949"/>
                  </a:lnTo>
                  <a:cubicBezTo>
                    <a:pt x="41" y="9951"/>
                    <a:pt x="44" y="9956"/>
                    <a:pt x="44" y="9963"/>
                  </a:cubicBezTo>
                  <a:lnTo>
                    <a:pt x="25" y="9963"/>
                  </a:lnTo>
                  <a:lnTo>
                    <a:pt x="39" y="9949"/>
                  </a:lnTo>
                  <a:lnTo>
                    <a:pt x="25" y="9963"/>
                  </a:lnTo>
                  <a:lnTo>
                    <a:pt x="25" y="9943"/>
                  </a:lnTo>
                  <a:cubicBezTo>
                    <a:pt x="32" y="9943"/>
                    <a:pt x="35" y="9945"/>
                    <a:pt x="39" y="9949"/>
                  </a:cubicBezTo>
                  <a:lnTo>
                    <a:pt x="25" y="9963"/>
                  </a:lnTo>
                  <a:lnTo>
                    <a:pt x="25" y="9943"/>
                  </a:lnTo>
                  <a:lnTo>
                    <a:pt x="13555" y="9943"/>
                  </a:lnTo>
                  <a:lnTo>
                    <a:pt x="13555" y="9963"/>
                  </a:lnTo>
                  <a:lnTo>
                    <a:pt x="13540" y="9949"/>
                  </a:lnTo>
                  <a:cubicBezTo>
                    <a:pt x="13544" y="9945"/>
                    <a:pt x="13548" y="9943"/>
                    <a:pt x="13555" y="9943"/>
                  </a:cubicBezTo>
                  <a:lnTo>
                    <a:pt x="13555" y="9963"/>
                  </a:lnTo>
                  <a:lnTo>
                    <a:pt x="13540" y="9949"/>
                  </a:lnTo>
                  <a:lnTo>
                    <a:pt x="13555" y="9963"/>
                  </a:lnTo>
                  <a:lnTo>
                    <a:pt x="13534" y="9963"/>
                  </a:lnTo>
                  <a:cubicBezTo>
                    <a:pt x="13536" y="9956"/>
                    <a:pt x="13538" y="9951"/>
                    <a:pt x="13540" y="9949"/>
                  </a:cubicBezTo>
                  <a:lnTo>
                    <a:pt x="13555" y="9963"/>
                  </a:lnTo>
                  <a:lnTo>
                    <a:pt x="13534" y="9963"/>
                  </a:lnTo>
                  <a:lnTo>
                    <a:pt x="13534" y="24"/>
                  </a:lnTo>
                  <a:lnTo>
                    <a:pt x="13555" y="24"/>
                  </a:lnTo>
                  <a:lnTo>
                    <a:pt x="13540" y="38"/>
                  </a:lnTo>
                  <a:cubicBezTo>
                    <a:pt x="13538" y="36"/>
                    <a:pt x="13536" y="31"/>
                    <a:pt x="13534" y="24"/>
                  </a:cubicBezTo>
                  <a:lnTo>
                    <a:pt x="13555" y="24"/>
                  </a:lnTo>
                  <a:lnTo>
                    <a:pt x="13540" y="38"/>
                  </a:lnTo>
                  <a:lnTo>
                    <a:pt x="13555" y="24"/>
                  </a:lnTo>
                  <a:lnTo>
                    <a:pt x="13555" y="44"/>
                  </a:lnTo>
                  <a:cubicBezTo>
                    <a:pt x="13548" y="44"/>
                    <a:pt x="13544" y="42"/>
                    <a:pt x="13540" y="38"/>
                  </a:cubicBezTo>
                  <a:lnTo>
                    <a:pt x="13555" y="24"/>
                  </a:lnTo>
                  <a:lnTo>
                    <a:pt x="13555" y="44"/>
                  </a:lnTo>
                  <a:lnTo>
                    <a:pt x="25" y="44"/>
                  </a:lnTo>
                  <a:lnTo>
                    <a:pt x="25" y="21"/>
                  </a:lnTo>
                  <a:lnTo>
                    <a:pt x="25" y="0"/>
                  </a:lnTo>
                  <a:lnTo>
                    <a:pt x="13555" y="0"/>
                  </a:lnTo>
                  <a:cubicBezTo>
                    <a:pt x="13563" y="0"/>
                    <a:pt x="13568" y="3"/>
                    <a:pt x="13573" y="7"/>
                  </a:cubicBezTo>
                  <a:cubicBezTo>
                    <a:pt x="13576" y="10"/>
                    <a:pt x="13579" y="16"/>
                    <a:pt x="13580" y="24"/>
                  </a:cubicBezTo>
                  <a:lnTo>
                    <a:pt x="13580" y="9963"/>
                  </a:lnTo>
                  <a:cubicBezTo>
                    <a:pt x="13579" y="9970"/>
                    <a:pt x="13576" y="9976"/>
                    <a:pt x="13573" y="9980"/>
                  </a:cubicBezTo>
                  <a:cubicBezTo>
                    <a:pt x="13568" y="9984"/>
                    <a:pt x="13563" y="9987"/>
                    <a:pt x="13555" y="9987"/>
                  </a:cubicBezTo>
                  <a:lnTo>
                    <a:pt x="25" y="9987"/>
                  </a:lnTo>
                  <a:cubicBezTo>
                    <a:pt x="16" y="9987"/>
                    <a:pt x="11" y="9984"/>
                    <a:pt x="7" y="9980"/>
                  </a:cubicBezTo>
                  <a:cubicBezTo>
                    <a:pt x="3" y="9976"/>
                    <a:pt x="0" y="9970"/>
                    <a:pt x="0" y="9963"/>
                  </a:cubicBezTo>
                  <a:lnTo>
                    <a:pt x="0" y="24"/>
                  </a:lnTo>
                  <a:cubicBezTo>
                    <a:pt x="0" y="16"/>
                    <a:pt x="3" y="10"/>
                    <a:pt x="7" y="7"/>
                  </a:cubicBezTo>
                  <a:cubicBezTo>
                    <a:pt x="11" y="3"/>
                    <a:pt x="16" y="0"/>
                    <a:pt x="25" y="0"/>
                  </a:cubicBez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325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" y="971"/>
              <a:ext cx="1907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2" y="1638"/>
              <a:ext cx="1907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2" y="2305"/>
              <a:ext cx="1907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9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2" y="2972"/>
              <a:ext cx="1907" cy="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0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2" y="3640"/>
              <a:ext cx="1907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1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99" y="971"/>
              <a:ext cx="334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2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99" y="1351"/>
              <a:ext cx="3344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3" name="Picture 1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99" y="1730"/>
              <a:ext cx="3344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4" name="Picture 1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99" y="2111"/>
              <a:ext cx="3344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5" name="Picture 1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99" y="2490"/>
              <a:ext cx="3344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6" name="Picture 1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497" y="2614"/>
              <a:ext cx="3348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7" name="Picture 1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97" y="2992"/>
              <a:ext cx="3348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8" name="Picture 2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497" y="3370"/>
              <a:ext cx="3348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9" name="Picture 2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497" y="3748"/>
              <a:ext cx="334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0" name="Picture 2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97" y="4127"/>
              <a:ext cx="334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71" name="Rectangle 23"/>
            <p:cNvSpPr>
              <a:spLocks noChangeArrowheads="1"/>
            </p:cNvSpPr>
            <p:nvPr/>
          </p:nvSpPr>
          <p:spPr bwMode="auto">
            <a:xfrm>
              <a:off x="918" y="2575"/>
              <a:ext cx="568" cy="173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Rectangle 24"/>
            <p:cNvSpPr>
              <a:spLocks noChangeArrowheads="1"/>
            </p:cNvSpPr>
            <p:nvPr/>
          </p:nvSpPr>
          <p:spPr bwMode="auto">
            <a:xfrm>
              <a:off x="1350" y="2830"/>
              <a:ext cx="568" cy="17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Rectangle 25"/>
            <p:cNvSpPr>
              <a:spLocks noChangeArrowheads="1"/>
            </p:cNvSpPr>
            <p:nvPr/>
          </p:nvSpPr>
          <p:spPr bwMode="auto">
            <a:xfrm>
              <a:off x="533" y="2782"/>
              <a:ext cx="510" cy="17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Rectangle 26"/>
            <p:cNvSpPr>
              <a:spLocks noChangeArrowheads="1"/>
            </p:cNvSpPr>
            <p:nvPr/>
          </p:nvSpPr>
          <p:spPr bwMode="auto">
            <a:xfrm>
              <a:off x="1704" y="2450"/>
              <a:ext cx="606" cy="17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Rectangle 27"/>
            <p:cNvSpPr>
              <a:spLocks noChangeArrowheads="1"/>
            </p:cNvSpPr>
            <p:nvPr/>
          </p:nvSpPr>
          <p:spPr bwMode="auto">
            <a:xfrm>
              <a:off x="601" y="1617"/>
              <a:ext cx="607" cy="173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Rectangle 28"/>
            <p:cNvSpPr>
              <a:spLocks noChangeArrowheads="1"/>
            </p:cNvSpPr>
            <p:nvPr/>
          </p:nvSpPr>
          <p:spPr bwMode="auto">
            <a:xfrm>
              <a:off x="2515" y="2521"/>
              <a:ext cx="408" cy="173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Rectangle 29"/>
            <p:cNvSpPr>
              <a:spLocks noChangeArrowheads="1"/>
            </p:cNvSpPr>
            <p:nvPr/>
          </p:nvSpPr>
          <p:spPr bwMode="auto">
            <a:xfrm>
              <a:off x="3458" y="2542"/>
              <a:ext cx="409" cy="173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Rectangle 30"/>
            <p:cNvSpPr>
              <a:spLocks noChangeArrowheads="1"/>
            </p:cNvSpPr>
            <p:nvPr/>
          </p:nvSpPr>
          <p:spPr bwMode="auto">
            <a:xfrm>
              <a:off x="3021" y="2713"/>
              <a:ext cx="409" cy="173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Rectangle 31"/>
            <p:cNvSpPr>
              <a:spLocks noChangeArrowheads="1"/>
            </p:cNvSpPr>
            <p:nvPr/>
          </p:nvSpPr>
          <p:spPr bwMode="auto">
            <a:xfrm>
              <a:off x="2530" y="1701"/>
              <a:ext cx="369" cy="173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Rectangle 32"/>
            <p:cNvSpPr>
              <a:spLocks noChangeArrowheads="1"/>
            </p:cNvSpPr>
            <p:nvPr/>
          </p:nvSpPr>
          <p:spPr bwMode="auto">
            <a:xfrm>
              <a:off x="3221" y="1812"/>
              <a:ext cx="547" cy="17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Rectangle 33"/>
            <p:cNvSpPr>
              <a:spLocks noChangeArrowheads="1"/>
            </p:cNvSpPr>
            <p:nvPr/>
          </p:nvSpPr>
          <p:spPr bwMode="auto">
            <a:xfrm>
              <a:off x="3925" y="2728"/>
              <a:ext cx="460" cy="173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Rectangle 34"/>
            <p:cNvSpPr>
              <a:spLocks noChangeArrowheads="1"/>
            </p:cNvSpPr>
            <p:nvPr/>
          </p:nvSpPr>
          <p:spPr bwMode="auto">
            <a:xfrm>
              <a:off x="4491" y="2833"/>
              <a:ext cx="460" cy="173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Rectangle 35"/>
            <p:cNvSpPr>
              <a:spLocks noChangeArrowheads="1"/>
            </p:cNvSpPr>
            <p:nvPr/>
          </p:nvSpPr>
          <p:spPr bwMode="auto">
            <a:xfrm>
              <a:off x="4943" y="2572"/>
              <a:ext cx="460" cy="173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Rectangle 36"/>
            <p:cNvSpPr>
              <a:spLocks noChangeArrowheads="1"/>
            </p:cNvSpPr>
            <p:nvPr/>
          </p:nvSpPr>
          <p:spPr bwMode="auto">
            <a:xfrm>
              <a:off x="5429" y="2763"/>
              <a:ext cx="381" cy="174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Text Box 37"/>
            <p:cNvSpPr txBox="1">
              <a:spLocks noChangeArrowheads="1"/>
            </p:cNvSpPr>
            <p:nvPr/>
          </p:nvSpPr>
          <p:spPr bwMode="auto">
            <a:xfrm>
              <a:off x="1587" y="563"/>
              <a:ext cx="358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tabLst>
                  <a:tab pos="3787775" algn="l"/>
                </a:tabLst>
              </a:pPr>
              <a:r>
                <a:rPr lang="en-US" altLang="ja-JP" sz="2900">
                  <a:solidFill>
                    <a:srgbClr val="000099"/>
                  </a:solidFill>
                  <a:latin typeface="Helvetica" pitchFamily="34" charset="0"/>
                </a:rPr>
                <a:t>Notables    Novosibirsk -1972  </a:t>
              </a:r>
            </a:p>
            <a:p>
              <a:pPr>
                <a:tabLst>
                  <a:tab pos="3787775" algn="l"/>
                </a:tabLst>
              </a:pPr>
              <a:endParaRPr lang="en-US" altLang="ja-JP" sz="2900">
                <a:solidFill>
                  <a:srgbClr val="000099"/>
                </a:solidFill>
                <a:latin typeface="Helvetica" pitchFamily="34" charset="0"/>
              </a:endParaRPr>
            </a:p>
          </p:txBody>
        </p:sp>
        <p:sp>
          <p:nvSpPr>
            <p:cNvPr id="53286" name="Text Box 38"/>
            <p:cNvSpPr txBox="1">
              <a:spLocks noChangeArrowheads="1"/>
            </p:cNvSpPr>
            <p:nvPr/>
          </p:nvSpPr>
          <p:spPr bwMode="auto">
            <a:xfrm>
              <a:off x="659" y="1642"/>
              <a:ext cx="53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sz="1100" b="1">
                  <a:latin typeface="Times" pitchFamily="18" charset="0"/>
                </a:rPr>
                <a:t>J. Schwartz  </a:t>
              </a:r>
            </a:p>
            <a:p>
              <a:endParaRPr lang="en-US" altLang="ja-JP" sz="1100" b="1">
                <a:latin typeface="Times" pitchFamily="18" charset="0"/>
              </a:endParaRPr>
            </a:p>
          </p:txBody>
        </p:sp>
        <p:sp>
          <p:nvSpPr>
            <p:cNvPr id="53287" name="Text Box 39"/>
            <p:cNvSpPr txBox="1">
              <a:spLocks noChangeArrowheads="1"/>
            </p:cNvSpPr>
            <p:nvPr/>
          </p:nvSpPr>
          <p:spPr bwMode="auto">
            <a:xfrm>
              <a:off x="2588" y="1726"/>
              <a:ext cx="30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sz="1100" b="1">
                  <a:latin typeface="Times" pitchFamily="18" charset="0"/>
                </a:rPr>
                <a:t>Bahrs  </a:t>
              </a:r>
            </a:p>
            <a:p>
              <a:endParaRPr lang="en-US" altLang="ja-JP" sz="1100" b="1">
                <a:latin typeface="Times" pitchFamily="18" charset="0"/>
              </a:endParaRPr>
            </a:p>
          </p:txBody>
        </p:sp>
        <p:sp>
          <p:nvSpPr>
            <p:cNvPr id="53288" name="Text Box 40"/>
            <p:cNvSpPr txBox="1">
              <a:spLocks noChangeArrowheads="1"/>
            </p:cNvSpPr>
            <p:nvPr/>
          </p:nvSpPr>
          <p:spPr bwMode="auto">
            <a:xfrm>
              <a:off x="3279" y="1836"/>
              <a:ext cx="45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sz="1100" b="1">
                  <a:latin typeface="Times" pitchFamily="18" charset="0"/>
                </a:rPr>
                <a:t>Luckham  </a:t>
              </a:r>
            </a:p>
            <a:p>
              <a:endParaRPr lang="en-US" altLang="ja-JP" sz="1100" b="1">
                <a:latin typeface="Times" pitchFamily="18" charset="0"/>
              </a:endParaRPr>
            </a:p>
          </p:txBody>
        </p:sp>
        <p:sp>
          <p:nvSpPr>
            <p:cNvPr id="53289" name="Text Box 41"/>
            <p:cNvSpPr txBox="1">
              <a:spLocks noChangeArrowheads="1"/>
            </p:cNvSpPr>
            <p:nvPr/>
          </p:nvSpPr>
          <p:spPr bwMode="auto">
            <a:xfrm>
              <a:off x="1761" y="2474"/>
              <a:ext cx="51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sz="1100" b="1">
                  <a:latin typeface="Times" pitchFamily="18" charset="0"/>
                </a:rPr>
                <a:t>M. Engeler  </a:t>
              </a:r>
            </a:p>
            <a:p>
              <a:endParaRPr lang="en-US" altLang="ja-JP" sz="1100" b="1">
                <a:latin typeface="Times" pitchFamily="18" charset="0"/>
              </a:endParaRPr>
            </a:p>
          </p:txBody>
        </p:sp>
        <p:sp>
          <p:nvSpPr>
            <p:cNvPr id="53290" name="Text Box 42"/>
            <p:cNvSpPr txBox="1">
              <a:spLocks noChangeArrowheads="1"/>
            </p:cNvSpPr>
            <p:nvPr/>
          </p:nvSpPr>
          <p:spPr bwMode="auto">
            <a:xfrm>
              <a:off x="2573" y="2546"/>
              <a:ext cx="35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sz="1100" b="1">
                  <a:latin typeface="Times" pitchFamily="18" charset="0"/>
                </a:rPr>
                <a:t>Ershov  </a:t>
              </a:r>
            </a:p>
            <a:p>
              <a:endParaRPr lang="en-US" altLang="ja-JP" sz="1100" b="1">
                <a:latin typeface="Times" pitchFamily="18" charset="0"/>
              </a:endParaRPr>
            </a:p>
          </p:txBody>
        </p:sp>
        <p:sp>
          <p:nvSpPr>
            <p:cNvPr id="53291" name="Text Box 43"/>
            <p:cNvSpPr txBox="1">
              <a:spLocks noChangeArrowheads="1"/>
            </p:cNvSpPr>
            <p:nvPr/>
          </p:nvSpPr>
          <p:spPr bwMode="auto">
            <a:xfrm>
              <a:off x="3516" y="2567"/>
              <a:ext cx="34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sz="1100" b="1">
                  <a:latin typeface="Times" pitchFamily="18" charset="0"/>
                </a:rPr>
                <a:t>Milner  </a:t>
              </a:r>
            </a:p>
            <a:p>
              <a:endParaRPr lang="en-US" altLang="ja-JP" sz="1100" b="1">
                <a:latin typeface="Times" pitchFamily="18" charset="0"/>
              </a:endParaRPr>
            </a:p>
          </p:txBody>
        </p:sp>
        <p:sp>
          <p:nvSpPr>
            <p:cNvPr id="53292" name="Text Box 44"/>
            <p:cNvSpPr txBox="1">
              <a:spLocks noChangeArrowheads="1"/>
            </p:cNvSpPr>
            <p:nvPr/>
          </p:nvSpPr>
          <p:spPr bwMode="auto">
            <a:xfrm>
              <a:off x="5001" y="2597"/>
              <a:ext cx="3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sz="1100" b="1">
                  <a:latin typeface="Times" pitchFamily="18" charset="0"/>
                </a:rPr>
                <a:t>Warren  </a:t>
              </a:r>
            </a:p>
            <a:p>
              <a:endParaRPr lang="en-US" altLang="ja-JP" sz="1100" b="1">
                <a:latin typeface="Times" pitchFamily="18" charset="0"/>
              </a:endParaRPr>
            </a:p>
          </p:txBody>
        </p:sp>
        <p:sp>
          <p:nvSpPr>
            <p:cNvPr id="53293" name="Text Box 45"/>
            <p:cNvSpPr txBox="1">
              <a:spLocks noChangeArrowheads="1"/>
            </p:cNvSpPr>
            <p:nvPr/>
          </p:nvSpPr>
          <p:spPr bwMode="auto">
            <a:xfrm>
              <a:off x="976" y="2600"/>
              <a:ext cx="487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sz="1100" b="1">
                  <a:latin typeface="Times" pitchFamily="18" charset="0"/>
                </a:rPr>
                <a:t>McCarthy  </a:t>
              </a:r>
            </a:p>
            <a:p>
              <a:endParaRPr lang="en-US" altLang="ja-JP" sz="1100" b="1">
                <a:latin typeface="Times" pitchFamily="18" charset="0"/>
              </a:endParaRPr>
            </a:p>
          </p:txBody>
        </p:sp>
        <p:sp>
          <p:nvSpPr>
            <p:cNvPr id="53294" name="Text Box 46"/>
            <p:cNvSpPr txBox="1">
              <a:spLocks noChangeArrowheads="1"/>
            </p:cNvSpPr>
            <p:nvPr/>
          </p:nvSpPr>
          <p:spPr bwMode="auto">
            <a:xfrm>
              <a:off x="3079" y="2738"/>
              <a:ext cx="317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sz="1100" b="1">
                  <a:latin typeface="Times" pitchFamily="18" charset="0"/>
                </a:rPr>
                <a:t>Miller  </a:t>
              </a:r>
            </a:p>
            <a:p>
              <a:endParaRPr lang="en-US" altLang="ja-JP" sz="1100" b="1">
                <a:latin typeface="Times" pitchFamily="18" charset="0"/>
              </a:endParaRPr>
            </a:p>
          </p:txBody>
        </p:sp>
        <p:sp>
          <p:nvSpPr>
            <p:cNvPr id="53295" name="Text Box 47"/>
            <p:cNvSpPr txBox="1">
              <a:spLocks noChangeArrowheads="1"/>
            </p:cNvSpPr>
            <p:nvPr/>
          </p:nvSpPr>
          <p:spPr bwMode="auto">
            <a:xfrm>
              <a:off x="3983" y="2752"/>
              <a:ext cx="40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sz="1100" b="1">
                  <a:latin typeface="Times" pitchFamily="18" charset="0"/>
                </a:rPr>
                <a:t>Igarashi  </a:t>
              </a:r>
            </a:p>
            <a:p>
              <a:endParaRPr lang="en-US" altLang="ja-JP" sz="1100" b="1">
                <a:latin typeface="Times" pitchFamily="18" charset="0"/>
              </a:endParaRPr>
            </a:p>
          </p:txBody>
        </p:sp>
        <p:sp>
          <p:nvSpPr>
            <p:cNvPr id="53296" name="Text Box 48"/>
            <p:cNvSpPr txBox="1">
              <a:spLocks noChangeArrowheads="1"/>
            </p:cNvSpPr>
            <p:nvPr/>
          </p:nvSpPr>
          <p:spPr bwMode="auto">
            <a:xfrm>
              <a:off x="5486" y="2788"/>
              <a:ext cx="31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sz="1100" b="1">
                  <a:latin typeface="Times" pitchFamily="18" charset="0"/>
                </a:rPr>
                <a:t>Hoare  </a:t>
              </a:r>
            </a:p>
            <a:p>
              <a:endParaRPr lang="en-US" altLang="ja-JP" sz="1100" b="1">
                <a:latin typeface="Times" pitchFamily="18" charset="0"/>
              </a:endParaRPr>
            </a:p>
          </p:txBody>
        </p:sp>
        <p:sp>
          <p:nvSpPr>
            <p:cNvPr id="53297" name="Text Box 49"/>
            <p:cNvSpPr txBox="1">
              <a:spLocks noChangeArrowheads="1"/>
            </p:cNvSpPr>
            <p:nvPr/>
          </p:nvSpPr>
          <p:spPr bwMode="auto">
            <a:xfrm>
              <a:off x="590" y="2807"/>
              <a:ext cx="42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sz="1100" b="1">
                  <a:latin typeface="Times" pitchFamily="18" charset="0"/>
                </a:rPr>
                <a:t>Paterson  </a:t>
              </a:r>
            </a:p>
            <a:p>
              <a:endParaRPr lang="en-US" altLang="ja-JP" sz="1100" b="1">
                <a:latin typeface="Times" pitchFamily="18" charset="0"/>
              </a:endParaRPr>
            </a:p>
          </p:txBody>
        </p:sp>
        <p:sp>
          <p:nvSpPr>
            <p:cNvPr id="53298" name="Text Box 50"/>
            <p:cNvSpPr txBox="1">
              <a:spLocks noChangeArrowheads="1"/>
            </p:cNvSpPr>
            <p:nvPr/>
          </p:nvSpPr>
          <p:spPr bwMode="auto">
            <a:xfrm>
              <a:off x="1408" y="2855"/>
              <a:ext cx="3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sz="1100" b="1">
                  <a:latin typeface="Times" pitchFamily="18" charset="0"/>
                </a:rPr>
                <a:t>F. Allen  </a:t>
              </a:r>
            </a:p>
            <a:p>
              <a:endParaRPr lang="en-US" altLang="ja-JP" sz="1100" b="1">
                <a:latin typeface="Times" pitchFamily="18" charset="0"/>
              </a:endParaRPr>
            </a:p>
          </p:txBody>
        </p:sp>
      </p:grpSp>
      <p:sp>
        <p:nvSpPr>
          <p:cNvPr id="53251" name="Text Box 51"/>
          <p:cNvSpPr txBox="1">
            <a:spLocks noChangeArrowheads="1"/>
          </p:cNvSpPr>
          <p:nvPr/>
        </p:nvSpPr>
        <p:spPr bwMode="auto">
          <a:xfrm>
            <a:off x="6573838" y="4010025"/>
            <a:ext cx="495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 sz="1100" b="1">
                <a:latin typeface="Times" pitchFamily="18" charset="0"/>
              </a:rPr>
              <a:t>Dennis  </a:t>
            </a:r>
          </a:p>
          <a:p>
            <a:endParaRPr lang="en-US" altLang="ja-JP" sz="1100" b="1">
              <a:latin typeface="Times" pitchFamily="18" charset="0"/>
            </a:endParaRPr>
          </a:p>
        </p:txBody>
      </p:sp>
      <p:sp>
        <p:nvSpPr>
          <p:cNvPr id="38" name="Slide Number Placeholder 3"/>
          <p:cNvSpPr txBox="1">
            <a:spLocks noGrp="1"/>
          </p:cNvSpPr>
          <p:nvPr/>
        </p:nvSpPr>
        <p:spPr>
          <a:xfrm>
            <a:off x="6553200" y="64166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00D609-3721-4E2E-8AD5-E323C5CA3F3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" name="Date Placeholder 34"/>
          <p:cNvSpPr txBox="1">
            <a:spLocks noGrp="1"/>
          </p:cNvSpPr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D1CD10E-703D-4596-A1DE-5379423639CD}" type="datetime1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11/9/2010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keynote-Italy-HPC-2010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Arial" charset="0"/>
              </a:rPr>
              <a:t>Dataflow  Work at MIT in 1980s </a:t>
            </a:r>
            <a:br>
              <a:rPr lang="en-US" sz="3200" b="1" smtClean="0">
                <a:latin typeface="Arial" charset="0"/>
              </a:rPr>
            </a:br>
            <a:r>
              <a:rPr lang="en-US" sz="3200" b="1" smtClean="0">
                <a:latin typeface="Arial" charset="0"/>
              </a:rPr>
              <a:t>led by Arvind and his group (Nikhil, etc.)</a:t>
            </a:r>
          </a:p>
        </p:txBody>
      </p:sp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304800" y="1601788"/>
            <a:ext cx="378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000099"/>
                </a:solidFill>
              </a:rPr>
              <a:t>UC Irvine; U-Interpreter; Preliminary Id Report</a:t>
            </a: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1338263" y="1897063"/>
            <a:ext cx="275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000099"/>
                </a:solidFill>
              </a:rPr>
              <a:t>Joined MIT (Dennis’ CSG group)</a:t>
            </a:r>
          </a:p>
        </p:txBody>
      </p:sp>
      <p:sp>
        <p:nvSpPr>
          <p:cNvPr id="55300" name="Text Box 8"/>
          <p:cNvSpPr txBox="1">
            <a:spLocks noChangeArrowheads="1"/>
          </p:cNvSpPr>
          <p:nvPr/>
        </p:nvSpPr>
        <p:spPr bwMode="auto">
          <a:xfrm>
            <a:off x="331788" y="2239963"/>
            <a:ext cx="376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000099"/>
                </a:solidFill>
              </a:rPr>
              <a:t>Organized FPCA conference, Portsmouth NH</a:t>
            </a:r>
          </a:p>
        </p:txBody>
      </p:sp>
      <p:sp>
        <p:nvSpPr>
          <p:cNvPr id="55301" name="Text Box 9"/>
          <p:cNvSpPr txBox="1">
            <a:spLocks noChangeArrowheads="1"/>
          </p:cNvSpPr>
          <p:nvPr/>
        </p:nvSpPr>
        <p:spPr bwMode="auto">
          <a:xfrm>
            <a:off x="69850" y="2617788"/>
            <a:ext cx="4024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000099"/>
                </a:solidFill>
              </a:rPr>
              <a:t>Arvind forms “FLA” group (Functional Languages</a:t>
            </a:r>
          </a:p>
          <a:p>
            <a:pPr algn="r"/>
            <a:r>
              <a:rPr lang="en-US" sz="1400">
                <a:solidFill>
                  <a:srgbClr val="000099"/>
                </a:solidFill>
              </a:rPr>
              <a:t>and Architectures) for dynamic dataflow work</a:t>
            </a:r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400050" y="4324350"/>
            <a:ext cx="3694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000099"/>
                </a:solidFill>
              </a:rPr>
              <a:t>Jack Dennis’ original CSG group shuts down</a:t>
            </a:r>
          </a:p>
          <a:p>
            <a:pPr algn="r"/>
            <a:r>
              <a:rPr lang="en-US" sz="1400">
                <a:solidFill>
                  <a:srgbClr val="000099"/>
                </a:solidFill>
              </a:rPr>
              <a:t>Arvind renames group to “CSG”</a:t>
            </a:r>
          </a:p>
        </p:txBody>
      </p:sp>
      <p:sp>
        <p:nvSpPr>
          <p:cNvPr id="55303" name="Text Box 11"/>
          <p:cNvSpPr txBox="1">
            <a:spLocks noChangeArrowheads="1"/>
          </p:cNvSpPr>
          <p:nvPr/>
        </p:nvSpPr>
        <p:spPr bwMode="auto">
          <a:xfrm>
            <a:off x="4773613" y="4922838"/>
            <a:ext cx="833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Left MIT</a:t>
            </a:r>
          </a:p>
        </p:txBody>
      </p:sp>
      <p:sp>
        <p:nvSpPr>
          <p:cNvPr id="55304" name="Text Box 12"/>
          <p:cNvSpPr txBox="1">
            <a:spLocks noChangeArrowheads="1"/>
          </p:cNvSpPr>
          <p:nvPr/>
        </p:nvSpPr>
        <p:spPr bwMode="auto">
          <a:xfrm>
            <a:off x="2422525" y="5773738"/>
            <a:ext cx="167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000099"/>
                </a:solidFill>
              </a:rPr>
              <a:t>Created Sandburst</a:t>
            </a:r>
          </a:p>
        </p:txBody>
      </p:sp>
      <p:sp>
        <p:nvSpPr>
          <p:cNvPr id="55305" name="Text Box 13"/>
          <p:cNvSpPr txBox="1">
            <a:spLocks noChangeArrowheads="1"/>
          </p:cNvSpPr>
          <p:nvPr/>
        </p:nvSpPr>
        <p:spPr bwMode="auto">
          <a:xfrm>
            <a:off x="4773613" y="3236913"/>
            <a:ext cx="256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Joined MIT, FLA group in LCS</a:t>
            </a:r>
          </a:p>
        </p:txBody>
      </p:sp>
      <p:sp>
        <p:nvSpPr>
          <p:cNvPr id="55306" name="Line 14"/>
          <p:cNvSpPr>
            <a:spLocks noChangeShapeType="1"/>
          </p:cNvSpPr>
          <p:nvPr/>
        </p:nvSpPr>
        <p:spPr bwMode="auto">
          <a:xfrm>
            <a:off x="4389438" y="1519238"/>
            <a:ext cx="0" cy="51657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Text Box 15"/>
          <p:cNvSpPr txBox="1">
            <a:spLocks noChangeArrowheads="1"/>
          </p:cNvSpPr>
          <p:nvPr/>
        </p:nvSpPr>
        <p:spPr bwMode="auto">
          <a:xfrm>
            <a:off x="4100513" y="1897063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1978</a:t>
            </a:r>
          </a:p>
        </p:txBody>
      </p:sp>
      <p:sp>
        <p:nvSpPr>
          <p:cNvPr id="55308" name="Text Box 16"/>
          <p:cNvSpPr txBox="1">
            <a:spLocks noChangeArrowheads="1"/>
          </p:cNvSpPr>
          <p:nvPr/>
        </p:nvSpPr>
        <p:spPr bwMode="auto">
          <a:xfrm>
            <a:off x="4100513" y="2239963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1981</a:t>
            </a:r>
          </a:p>
        </p:txBody>
      </p:sp>
      <p:sp>
        <p:nvSpPr>
          <p:cNvPr id="55309" name="Text Box 17"/>
          <p:cNvSpPr txBox="1">
            <a:spLocks noChangeArrowheads="1"/>
          </p:cNvSpPr>
          <p:nvPr/>
        </p:nvSpPr>
        <p:spPr bwMode="auto">
          <a:xfrm>
            <a:off x="4100513" y="3236913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1984</a:t>
            </a:r>
          </a:p>
        </p:txBody>
      </p:sp>
      <p:sp>
        <p:nvSpPr>
          <p:cNvPr id="55310" name="Text Box 18"/>
          <p:cNvSpPr txBox="1">
            <a:spLocks noChangeArrowheads="1"/>
          </p:cNvSpPr>
          <p:nvPr/>
        </p:nvSpPr>
        <p:spPr bwMode="auto">
          <a:xfrm>
            <a:off x="4100513" y="4903788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1991</a:t>
            </a:r>
          </a:p>
        </p:txBody>
      </p:sp>
      <p:sp>
        <p:nvSpPr>
          <p:cNvPr id="55311" name="Text Box 19"/>
          <p:cNvSpPr txBox="1">
            <a:spLocks noChangeArrowheads="1"/>
          </p:cNvSpPr>
          <p:nvPr/>
        </p:nvSpPr>
        <p:spPr bwMode="auto">
          <a:xfrm>
            <a:off x="4100513" y="5773738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2000</a:t>
            </a:r>
          </a:p>
        </p:txBody>
      </p:sp>
      <p:sp>
        <p:nvSpPr>
          <p:cNvPr id="55312" name="Text Box 20"/>
          <p:cNvSpPr txBox="1">
            <a:spLocks noChangeArrowheads="1"/>
          </p:cNvSpPr>
          <p:nvPr/>
        </p:nvSpPr>
        <p:spPr bwMode="auto">
          <a:xfrm>
            <a:off x="4100513" y="6154738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2003</a:t>
            </a:r>
          </a:p>
        </p:txBody>
      </p:sp>
      <p:sp>
        <p:nvSpPr>
          <p:cNvPr id="55313" name="Text Box 21"/>
          <p:cNvSpPr txBox="1">
            <a:spLocks noChangeArrowheads="1"/>
          </p:cNvSpPr>
          <p:nvPr/>
        </p:nvSpPr>
        <p:spPr bwMode="auto">
          <a:xfrm>
            <a:off x="4773613" y="2239963"/>
            <a:ext cx="3654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Attended FPCA conference, Portsmouth NH</a:t>
            </a:r>
          </a:p>
        </p:txBody>
      </p:sp>
      <p:sp>
        <p:nvSpPr>
          <p:cNvPr id="55314" name="Text Box 22"/>
          <p:cNvSpPr txBox="1">
            <a:spLocks noChangeArrowheads="1"/>
          </p:cNvSpPr>
          <p:nvPr/>
        </p:nvSpPr>
        <p:spPr bwMode="auto">
          <a:xfrm>
            <a:off x="4773613" y="2608263"/>
            <a:ext cx="3603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PhD work on using functional languages for</a:t>
            </a:r>
          </a:p>
          <a:p>
            <a:r>
              <a:rPr lang="en-US" sz="1400">
                <a:solidFill>
                  <a:srgbClr val="000099"/>
                </a:solidFill>
              </a:rPr>
              <a:t>database query</a:t>
            </a:r>
          </a:p>
        </p:txBody>
      </p:sp>
      <p:sp>
        <p:nvSpPr>
          <p:cNvPr id="55315" name="Text Box 23"/>
          <p:cNvSpPr txBox="1">
            <a:spLocks noChangeArrowheads="1"/>
          </p:cNvSpPr>
          <p:nvPr/>
        </p:nvSpPr>
        <p:spPr bwMode="auto">
          <a:xfrm>
            <a:off x="3997325" y="4437063"/>
            <a:ext cx="681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~1989</a:t>
            </a:r>
          </a:p>
        </p:txBody>
      </p:sp>
      <p:sp>
        <p:nvSpPr>
          <p:cNvPr id="55316" name="Text Box 24"/>
          <p:cNvSpPr txBox="1">
            <a:spLocks noChangeArrowheads="1"/>
          </p:cNvSpPr>
          <p:nvPr/>
        </p:nvSpPr>
        <p:spPr bwMode="auto">
          <a:xfrm>
            <a:off x="4773613" y="5341938"/>
            <a:ext cx="276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Continued collaboration on Id/pH</a:t>
            </a:r>
          </a:p>
        </p:txBody>
      </p:sp>
      <p:sp>
        <p:nvSpPr>
          <p:cNvPr id="55317" name="Text Box 25"/>
          <p:cNvSpPr txBox="1">
            <a:spLocks noChangeArrowheads="1"/>
          </p:cNvSpPr>
          <p:nvPr/>
        </p:nvSpPr>
        <p:spPr bwMode="auto">
          <a:xfrm>
            <a:off x="4773613" y="5773738"/>
            <a:ext cx="1563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Joined Sandburst</a:t>
            </a:r>
          </a:p>
        </p:txBody>
      </p:sp>
      <p:sp>
        <p:nvSpPr>
          <p:cNvPr id="55318" name="AutoShape 27"/>
          <p:cNvSpPr>
            <a:spLocks noChangeArrowheads="1"/>
          </p:cNvSpPr>
          <p:nvPr/>
        </p:nvSpPr>
        <p:spPr bwMode="auto">
          <a:xfrm>
            <a:off x="3198813" y="6469063"/>
            <a:ext cx="2305050" cy="336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Co-founded Bluespec, Inc.</a:t>
            </a:r>
          </a:p>
        </p:txBody>
      </p:sp>
      <p:sp>
        <p:nvSpPr>
          <p:cNvPr id="55319" name="AutoShape 28"/>
          <p:cNvSpPr>
            <a:spLocks noChangeArrowheads="1"/>
          </p:cNvSpPr>
          <p:nvPr/>
        </p:nvSpPr>
        <p:spPr bwMode="auto">
          <a:xfrm>
            <a:off x="5543550" y="3530600"/>
            <a:ext cx="3395663" cy="1558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1400">
                <a:solidFill>
                  <a:srgbClr val="000099"/>
                </a:solidFill>
              </a:rPr>
              <a:t>Collaborated on</a:t>
            </a:r>
          </a:p>
          <a:p>
            <a:r>
              <a:rPr lang="en-US" sz="1400">
                <a:solidFill>
                  <a:srgbClr val="000099"/>
                </a:solidFill>
              </a:rPr>
              <a:t>Id, pH,</a:t>
            </a:r>
          </a:p>
          <a:p>
            <a:r>
              <a:rPr lang="en-US" sz="1400">
                <a:solidFill>
                  <a:srgbClr val="000099"/>
                </a:solidFill>
              </a:rPr>
              <a:t>TTDA, Monsoon, P-RISC, early *T</a:t>
            </a:r>
          </a:p>
        </p:txBody>
      </p:sp>
      <p:sp>
        <p:nvSpPr>
          <p:cNvPr id="55320" name="Text Box 29"/>
          <p:cNvSpPr txBox="1">
            <a:spLocks noChangeArrowheads="1"/>
          </p:cNvSpPr>
          <p:nvPr/>
        </p:nvSpPr>
        <p:spPr bwMode="auto">
          <a:xfrm>
            <a:off x="3422650" y="1309688"/>
            <a:ext cx="74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99"/>
                </a:solidFill>
              </a:rPr>
              <a:t>Arvind</a:t>
            </a:r>
          </a:p>
        </p:txBody>
      </p:sp>
      <p:sp>
        <p:nvSpPr>
          <p:cNvPr id="55321" name="Text Box 30"/>
          <p:cNvSpPr txBox="1">
            <a:spLocks noChangeArrowheads="1"/>
          </p:cNvSpPr>
          <p:nvPr/>
        </p:nvSpPr>
        <p:spPr bwMode="auto">
          <a:xfrm>
            <a:off x="4514850" y="1309688"/>
            <a:ext cx="66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99"/>
                </a:solidFill>
              </a:rPr>
              <a:t>Nikhil</a:t>
            </a:r>
          </a:p>
        </p:txBody>
      </p:sp>
      <p:sp>
        <p:nvSpPr>
          <p:cNvPr id="38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2AE60EA-2120-4D38-8522-138E60817FC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" name="Date Placeholder 34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D1CD10E-703D-4596-A1DE-5379423639CD}" type="datetime1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11/9/2010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00200"/>
            <a:ext cx="4648200" cy="4723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3946525" y="3719513"/>
            <a:ext cx="1544638" cy="403225"/>
          </a:xfrm>
          <a:prstGeom prst="rect">
            <a:avLst/>
          </a:prstGeom>
          <a:solidFill>
            <a:srgbClr val="CC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Verdana" pitchFamily="34" charset="0"/>
              </a:rPr>
              <a:t>Unix Box</a:t>
            </a:r>
          </a:p>
        </p:txBody>
      </p:sp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6529388" y="1939925"/>
            <a:ext cx="1885950" cy="17891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895350" y="1927225"/>
            <a:ext cx="1885950" cy="17891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0" name="Rectangle 5"/>
          <p:cNvSpPr>
            <a:spLocks noGrp="1" noChangeArrowheads="1"/>
          </p:cNvSpPr>
          <p:nvPr>
            <p:ph type="title"/>
          </p:nvPr>
        </p:nvSpPr>
        <p:spPr>
          <a:xfrm>
            <a:off x="614363" y="176213"/>
            <a:ext cx="7167562" cy="1087437"/>
          </a:xfrm>
        </p:spPr>
        <p:txBody>
          <a:bodyPr wrap="none" lIns="63398" tIns="25359" rIns="63398" bIns="25359" anchor="t">
            <a:spAutoFit/>
          </a:bodyPr>
          <a:lstStyle/>
          <a:p>
            <a:pPr eaLnBrk="1" hangingPunct="1"/>
            <a:r>
              <a:rPr lang="en-US" sz="4000" b="1" smtClean="0">
                <a:latin typeface="Arial" charset="0"/>
              </a:rPr>
              <a:t>The Monsoon Project</a:t>
            </a:r>
            <a:r>
              <a:rPr lang="en-US" sz="2800" smtClean="0">
                <a:latin typeface="Arial" charset="0"/>
              </a:rPr>
              <a:t/>
            </a:r>
            <a:br>
              <a:rPr lang="en-US" sz="2800" smtClean="0">
                <a:latin typeface="Arial" charset="0"/>
              </a:rPr>
            </a:br>
            <a:r>
              <a:rPr lang="en-US" sz="2800" smtClean="0">
                <a:latin typeface="Arial" charset="0"/>
              </a:rPr>
              <a:t>Motorola Cambridge Research Center + MIT</a:t>
            </a:r>
            <a:endParaRPr lang="en-US" sz="4000" smtClean="0">
              <a:latin typeface="Arial" charset="0"/>
            </a:endParaRPr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2235200" y="1309688"/>
            <a:ext cx="472757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398" tIns="25359" rIns="63398" bIns="25359">
            <a:spAutoFit/>
          </a:bodyPr>
          <a:lstStyle/>
          <a:p>
            <a:pPr algn="ctr" defTabSz="912813" eaLnBrk="0" hangingPunct="0">
              <a:lnSpc>
                <a:spcPct val="87000"/>
              </a:lnSpc>
            </a:pPr>
            <a:r>
              <a:rPr lang="en-US" sz="2000">
                <a:latin typeface="Verdana" pitchFamily="34" charset="0"/>
              </a:rPr>
              <a:t>MIT-Motorola collaboration 1988-91</a:t>
            </a:r>
          </a:p>
          <a:p>
            <a:pPr algn="ctr" defTabSz="912813" eaLnBrk="0" hangingPunct="0">
              <a:lnSpc>
                <a:spcPct val="87000"/>
              </a:lnSpc>
            </a:pPr>
            <a:r>
              <a:rPr lang="en-US" sz="2000">
                <a:latin typeface="Verdana" pitchFamily="34" charset="0"/>
              </a:rPr>
              <a:t>Research Prototypes</a:t>
            </a:r>
          </a:p>
        </p:txBody>
      </p:sp>
      <p:sp>
        <p:nvSpPr>
          <p:cNvPr id="60422" name="Rectangle 7"/>
          <p:cNvSpPr>
            <a:spLocks noChangeArrowheads="1"/>
          </p:cNvSpPr>
          <p:nvPr/>
        </p:nvSpPr>
        <p:spPr bwMode="auto">
          <a:xfrm>
            <a:off x="1425575" y="4618038"/>
            <a:ext cx="6103938" cy="164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398" tIns="25359" rIns="63398" bIns="25359">
            <a:spAutoFit/>
          </a:bodyPr>
          <a:lstStyle/>
          <a:p>
            <a:pPr defTabSz="912813" eaLnBrk="0" hangingPunct="0">
              <a:lnSpc>
                <a:spcPct val="87000"/>
              </a:lnSpc>
            </a:pPr>
            <a:r>
              <a:rPr lang="en-US" sz="2000">
                <a:latin typeface="Verdana" pitchFamily="34" charset="0"/>
              </a:rPr>
              <a:t>16   2-node systems    (MIT, LANL, Motorola, </a:t>
            </a:r>
          </a:p>
          <a:p>
            <a:pPr defTabSz="912813" eaLnBrk="0" hangingPunct="0">
              <a:lnSpc>
                <a:spcPct val="87000"/>
              </a:lnSpc>
            </a:pPr>
            <a:r>
              <a:rPr lang="en-US" sz="2000">
                <a:latin typeface="Verdana" pitchFamily="34" charset="0"/>
              </a:rPr>
              <a:t>                 Colorado, Oregon, McGill, USC, ...)</a:t>
            </a:r>
          </a:p>
          <a:p>
            <a:pPr defTabSz="912813" eaLnBrk="0" hangingPunct="0">
              <a:lnSpc>
                <a:spcPct val="87000"/>
              </a:lnSpc>
            </a:pPr>
            <a:endParaRPr lang="en-US" sz="2000">
              <a:latin typeface="Verdana" pitchFamily="34" charset="0"/>
            </a:endParaRPr>
          </a:p>
          <a:p>
            <a:pPr defTabSz="912813" eaLnBrk="0" hangingPunct="0">
              <a:lnSpc>
                <a:spcPct val="87000"/>
              </a:lnSpc>
            </a:pPr>
            <a:r>
              <a:rPr lang="en-US" sz="2000">
                <a:latin typeface="Verdana" pitchFamily="34" charset="0"/>
              </a:rPr>
              <a:t>2     16-node systems  (MIT, LANL)</a:t>
            </a:r>
          </a:p>
          <a:p>
            <a:pPr defTabSz="912813" eaLnBrk="0" hangingPunct="0">
              <a:lnSpc>
                <a:spcPct val="87000"/>
              </a:lnSpc>
            </a:pPr>
            <a:r>
              <a:rPr lang="en-US" sz="2000">
                <a:latin typeface="Verdana" pitchFamily="34" charset="0"/>
              </a:rPr>
              <a:t>                      </a:t>
            </a:r>
          </a:p>
          <a:p>
            <a:pPr defTabSz="912813" eaLnBrk="0" hangingPunct="0">
              <a:lnSpc>
                <a:spcPct val="87000"/>
              </a:lnSpc>
            </a:pPr>
            <a:r>
              <a:rPr lang="en-US" sz="2000">
                <a:latin typeface="Verdana" pitchFamily="34" charset="0"/>
              </a:rPr>
              <a:t>Id World Software</a:t>
            </a:r>
          </a:p>
        </p:txBody>
      </p:sp>
      <p:sp>
        <p:nvSpPr>
          <p:cNvPr id="60423" name="Rectangle 8"/>
          <p:cNvSpPr>
            <a:spLocks noChangeArrowheads="1"/>
          </p:cNvSpPr>
          <p:nvPr/>
        </p:nvSpPr>
        <p:spPr bwMode="auto">
          <a:xfrm>
            <a:off x="5853113" y="5849938"/>
            <a:ext cx="254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Line 9"/>
          <p:cNvSpPr>
            <a:spLocks noChangeShapeType="1"/>
          </p:cNvSpPr>
          <p:nvPr/>
        </p:nvSpPr>
        <p:spPr bwMode="auto">
          <a:xfrm flipH="1">
            <a:off x="5430838" y="2346325"/>
            <a:ext cx="112553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5" name="Rectangle 10"/>
          <p:cNvSpPr>
            <a:spLocks noChangeArrowheads="1"/>
          </p:cNvSpPr>
          <p:nvPr/>
        </p:nvSpPr>
        <p:spPr bwMode="auto">
          <a:xfrm>
            <a:off x="6819900" y="2527300"/>
            <a:ext cx="1373188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CC66"/>
                </a:solidFill>
                <a:latin typeface="Verdana" pitchFamily="34" charset="0"/>
              </a:rPr>
              <a:t>I-structure</a:t>
            </a:r>
            <a:endParaRPr lang="en-US">
              <a:solidFill>
                <a:srgbClr val="FFCC66"/>
              </a:solidFill>
              <a:latin typeface="Verdana" pitchFamily="34" charset="0"/>
            </a:endParaRPr>
          </a:p>
        </p:txBody>
      </p:sp>
      <p:sp>
        <p:nvSpPr>
          <p:cNvPr id="60426" name="Rectangle 11"/>
          <p:cNvSpPr>
            <a:spLocks noChangeArrowheads="1"/>
          </p:cNvSpPr>
          <p:nvPr/>
        </p:nvSpPr>
        <p:spPr bwMode="auto">
          <a:xfrm>
            <a:off x="1262063" y="2403475"/>
            <a:ext cx="1101725" cy="8239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>
                <a:solidFill>
                  <a:srgbClr val="FFCC66"/>
                </a:solidFill>
                <a:latin typeface="Verdana" pitchFamily="34" charset="0"/>
              </a:rPr>
              <a:t>Monsoon</a:t>
            </a:r>
          </a:p>
          <a:p>
            <a:pPr algn="ctr"/>
            <a:r>
              <a:rPr lang="en-US">
                <a:solidFill>
                  <a:srgbClr val="FFCC66"/>
                </a:solidFill>
                <a:latin typeface="Verdana" pitchFamily="34" charset="0"/>
              </a:rPr>
              <a:t>Processor</a:t>
            </a:r>
          </a:p>
          <a:p>
            <a:pPr algn="ctr"/>
            <a:r>
              <a:rPr lang="en-US">
                <a:solidFill>
                  <a:srgbClr val="FFCC66"/>
                </a:solidFill>
                <a:latin typeface="Verdana" pitchFamily="34" charset="0"/>
              </a:rPr>
              <a:t>64-bit</a:t>
            </a:r>
          </a:p>
        </p:txBody>
      </p:sp>
      <p:sp>
        <p:nvSpPr>
          <p:cNvPr id="60427" name="Rectangle 12"/>
          <p:cNvSpPr>
            <a:spLocks noChangeArrowheads="1"/>
          </p:cNvSpPr>
          <p:nvPr/>
        </p:nvSpPr>
        <p:spPr bwMode="auto">
          <a:xfrm>
            <a:off x="889000" y="3709988"/>
            <a:ext cx="200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10M tokens/sec</a:t>
            </a:r>
            <a:endParaRPr lang="en-US">
              <a:latin typeface="Verdana" pitchFamily="34" charset="0"/>
            </a:endParaRPr>
          </a:p>
        </p:txBody>
      </p:sp>
      <p:sp>
        <p:nvSpPr>
          <p:cNvPr id="60428" name="Rectangle 13"/>
          <p:cNvSpPr>
            <a:spLocks noChangeArrowheads="1"/>
          </p:cNvSpPr>
          <p:nvPr/>
        </p:nvSpPr>
        <p:spPr bwMode="auto">
          <a:xfrm>
            <a:off x="6561138" y="3721100"/>
            <a:ext cx="208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99"/>
                </a:solidFill>
                <a:latin typeface="Verdana" pitchFamily="34" charset="0"/>
              </a:rPr>
              <a:t>4M 64-bit words</a:t>
            </a:r>
            <a:endParaRPr lang="en-US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60429" name="Rectangle 14"/>
          <p:cNvSpPr>
            <a:spLocks noChangeArrowheads="1"/>
          </p:cNvSpPr>
          <p:nvPr/>
        </p:nvSpPr>
        <p:spPr bwMode="auto">
          <a:xfrm>
            <a:off x="5094288" y="3463925"/>
            <a:ext cx="13462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Verdana" pitchFamily="34" charset="0"/>
              </a:rPr>
              <a:t>100 MB/sec</a:t>
            </a:r>
            <a:endParaRPr lang="en-US" sz="2000">
              <a:latin typeface="Verdana" pitchFamily="34" charset="0"/>
            </a:endParaRPr>
          </a:p>
        </p:txBody>
      </p:sp>
      <p:sp>
        <p:nvSpPr>
          <p:cNvPr id="60430" name="Rectangle 15"/>
          <p:cNvSpPr>
            <a:spLocks noChangeArrowheads="1"/>
          </p:cNvSpPr>
          <p:nvPr/>
        </p:nvSpPr>
        <p:spPr bwMode="auto">
          <a:xfrm>
            <a:off x="3911600" y="1993900"/>
            <a:ext cx="15367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Line 16"/>
          <p:cNvSpPr>
            <a:spLocks noChangeShapeType="1"/>
          </p:cNvSpPr>
          <p:nvPr/>
        </p:nvSpPr>
        <p:spPr bwMode="auto">
          <a:xfrm flipH="1" flipV="1">
            <a:off x="2763838" y="2322513"/>
            <a:ext cx="1154112" cy="7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Rectangle 17"/>
          <p:cNvSpPr>
            <a:spLocks noChangeArrowheads="1"/>
          </p:cNvSpPr>
          <p:nvPr/>
        </p:nvSpPr>
        <p:spPr bwMode="auto">
          <a:xfrm>
            <a:off x="4232275" y="2327275"/>
            <a:ext cx="957263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>
                <a:solidFill>
                  <a:srgbClr val="FFCC66"/>
                </a:solidFill>
                <a:latin typeface="Verdana" pitchFamily="34" charset="0"/>
              </a:rPr>
              <a:t>16-node</a:t>
            </a:r>
          </a:p>
          <a:p>
            <a:pPr algn="ctr"/>
            <a:r>
              <a:rPr lang="en-US">
                <a:solidFill>
                  <a:srgbClr val="FFCC66"/>
                </a:solidFill>
                <a:latin typeface="Verdana" pitchFamily="34" charset="0"/>
              </a:rPr>
              <a:t>Fat Tree</a:t>
            </a:r>
          </a:p>
        </p:txBody>
      </p:sp>
      <p:sp>
        <p:nvSpPr>
          <p:cNvPr id="60433" name="Line 18"/>
          <p:cNvSpPr>
            <a:spLocks noChangeShapeType="1"/>
          </p:cNvSpPr>
          <p:nvPr/>
        </p:nvSpPr>
        <p:spPr bwMode="auto">
          <a:xfrm flipH="1">
            <a:off x="3398838" y="3146425"/>
            <a:ext cx="51593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34" name="Line 19"/>
          <p:cNvSpPr>
            <a:spLocks noChangeShapeType="1"/>
          </p:cNvSpPr>
          <p:nvPr/>
        </p:nvSpPr>
        <p:spPr bwMode="auto">
          <a:xfrm flipH="1">
            <a:off x="5418138" y="3136900"/>
            <a:ext cx="51593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35" name="Line 20"/>
          <p:cNvSpPr>
            <a:spLocks noChangeShapeType="1"/>
          </p:cNvSpPr>
          <p:nvPr/>
        </p:nvSpPr>
        <p:spPr bwMode="auto">
          <a:xfrm flipH="1">
            <a:off x="5613400" y="3187700"/>
            <a:ext cx="7620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85800" y="1219200"/>
            <a:ext cx="7651750" cy="5410200"/>
            <a:chOff x="432" y="768"/>
            <a:chExt cx="4820" cy="3408"/>
          </a:xfrm>
        </p:grpSpPr>
        <p:pic>
          <p:nvPicPr>
            <p:cNvPr id="60437" name="Picture 22" descr="photo27MCRLGrou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768"/>
              <a:ext cx="4820" cy="3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38" name="Text Box 23"/>
            <p:cNvSpPr txBox="1">
              <a:spLocks noChangeArrowheads="1"/>
            </p:cNvSpPr>
            <p:nvPr/>
          </p:nvSpPr>
          <p:spPr bwMode="auto">
            <a:xfrm>
              <a:off x="2321" y="3945"/>
              <a:ext cx="1135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Verdana" pitchFamily="34" charset="0"/>
                </a:rPr>
                <a:t>Tony Dahbura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Dataflow Graphs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CPEG421-2001-F-Topic-3-II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5B37A-C8C2-42D2-889F-63333749A4C8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6" name="TextBox 5"/>
          <p:cNvSpPr txBox="1"/>
          <p:nvPr/>
        </p:nvSpPr>
        <p:spPr>
          <a:xfrm>
            <a:off x="1524000" y="1905000"/>
            <a:ext cx="1719263" cy="923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Garamond" pitchFamily="18" charset="0"/>
              </a:rPr>
              <a:t>x = a + b;</a:t>
            </a:r>
          </a:p>
          <a:p>
            <a:pPr>
              <a:defRPr/>
            </a:pPr>
            <a:r>
              <a:rPr lang="en-US" dirty="0">
                <a:latin typeface="Garamond" pitchFamily="18" charset="0"/>
              </a:rPr>
              <a:t>z = b * 7;</a:t>
            </a:r>
          </a:p>
          <a:p>
            <a:pPr>
              <a:defRPr/>
            </a:pPr>
            <a:r>
              <a:rPr lang="en-US" dirty="0">
                <a:latin typeface="Garamond" pitchFamily="18" charset="0"/>
              </a:rPr>
              <a:t>z = (x-y) * (</a:t>
            </a:r>
            <a:r>
              <a:rPr lang="en-US" dirty="0" err="1">
                <a:latin typeface="Garamond" pitchFamily="18" charset="0"/>
              </a:rPr>
              <a:t>x+y</a:t>
            </a:r>
            <a:r>
              <a:rPr lang="en-US" dirty="0">
                <a:latin typeface="Garamond" pitchFamily="18" charset="0"/>
              </a:rPr>
              <a:t>);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581400" y="2057400"/>
            <a:ext cx="12954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73738" y="2819400"/>
            <a:ext cx="533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 baseline="-25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916738" y="2819400"/>
            <a:ext cx="533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73738" y="3810000"/>
            <a:ext cx="533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916738" y="3810000"/>
            <a:ext cx="533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356350" y="4724400"/>
            <a:ext cx="533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8684" name="Straight Arrow Connector 16"/>
          <p:cNvCxnSpPr>
            <a:cxnSpLocks noChangeShapeType="1"/>
          </p:cNvCxnSpPr>
          <p:nvPr/>
        </p:nvCxnSpPr>
        <p:spPr bwMode="auto">
          <a:xfrm rot="5400000">
            <a:off x="5964238" y="2628900"/>
            <a:ext cx="381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685" name="Straight Arrow Connector 18"/>
          <p:cNvCxnSpPr>
            <a:cxnSpLocks noChangeShapeType="1"/>
          </p:cNvCxnSpPr>
          <p:nvPr/>
        </p:nvCxnSpPr>
        <p:spPr bwMode="auto">
          <a:xfrm rot="5400000">
            <a:off x="6803232" y="2551906"/>
            <a:ext cx="5334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686" name="Straight Connector 21"/>
          <p:cNvCxnSpPr>
            <a:cxnSpLocks noChangeShapeType="1"/>
          </p:cNvCxnSpPr>
          <p:nvPr/>
        </p:nvCxnSpPr>
        <p:spPr bwMode="auto">
          <a:xfrm>
            <a:off x="6154738" y="2438400"/>
            <a:ext cx="914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3" name="Oval 22"/>
          <p:cNvSpPr/>
          <p:nvPr/>
        </p:nvSpPr>
        <p:spPr bwMode="auto">
          <a:xfrm>
            <a:off x="7051675" y="2420938"/>
            <a:ext cx="46038" cy="460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8688" name="Straight Arrow Connector 24"/>
          <p:cNvCxnSpPr>
            <a:cxnSpLocks noChangeShapeType="1"/>
          </p:cNvCxnSpPr>
          <p:nvPr/>
        </p:nvCxnSpPr>
        <p:spPr bwMode="auto">
          <a:xfrm rot="5400000">
            <a:off x="5658644" y="2551906"/>
            <a:ext cx="533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689" name="Straight Arrow Connector 25"/>
          <p:cNvCxnSpPr>
            <a:cxnSpLocks noChangeShapeType="1"/>
          </p:cNvCxnSpPr>
          <p:nvPr/>
        </p:nvCxnSpPr>
        <p:spPr bwMode="auto">
          <a:xfrm rot="5400000">
            <a:off x="5660232" y="3542506"/>
            <a:ext cx="5334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690" name="Straight Arrow Connector 26"/>
          <p:cNvCxnSpPr>
            <a:cxnSpLocks noChangeShapeType="1"/>
          </p:cNvCxnSpPr>
          <p:nvPr/>
        </p:nvCxnSpPr>
        <p:spPr bwMode="auto">
          <a:xfrm rot="5400000">
            <a:off x="7031832" y="3542506"/>
            <a:ext cx="5334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" name="Oval 27"/>
          <p:cNvSpPr/>
          <p:nvPr/>
        </p:nvSpPr>
        <p:spPr bwMode="auto">
          <a:xfrm>
            <a:off x="7280275" y="3552825"/>
            <a:ext cx="46038" cy="460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8692" name="Straight Connector 34"/>
          <p:cNvCxnSpPr>
            <a:cxnSpLocks noChangeShapeType="1"/>
          </p:cNvCxnSpPr>
          <p:nvPr/>
        </p:nvCxnSpPr>
        <p:spPr bwMode="auto">
          <a:xfrm rot="5400000">
            <a:off x="6729413" y="3006725"/>
            <a:ext cx="1587" cy="1147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93" name="Straight Arrow Connector 41"/>
          <p:cNvCxnSpPr>
            <a:cxnSpLocks noChangeShapeType="1"/>
          </p:cNvCxnSpPr>
          <p:nvPr/>
        </p:nvCxnSpPr>
        <p:spPr bwMode="auto">
          <a:xfrm rot="5400000">
            <a:off x="6041232" y="3694906"/>
            <a:ext cx="2286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3" name="Oval 42"/>
          <p:cNvSpPr/>
          <p:nvPr/>
        </p:nvSpPr>
        <p:spPr bwMode="auto">
          <a:xfrm>
            <a:off x="5907088" y="3429000"/>
            <a:ext cx="46037" cy="460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8695" name="Straight Connector 43"/>
          <p:cNvCxnSpPr>
            <a:cxnSpLocks noChangeShapeType="1"/>
          </p:cNvCxnSpPr>
          <p:nvPr/>
        </p:nvCxnSpPr>
        <p:spPr bwMode="auto">
          <a:xfrm rot="5400000">
            <a:off x="6518275" y="2873376"/>
            <a:ext cx="1587" cy="1147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96" name="Straight Arrow Connector 45"/>
          <p:cNvCxnSpPr>
            <a:cxnSpLocks noChangeShapeType="1"/>
          </p:cNvCxnSpPr>
          <p:nvPr/>
        </p:nvCxnSpPr>
        <p:spPr bwMode="auto">
          <a:xfrm rot="5400000">
            <a:off x="6896894" y="3628231"/>
            <a:ext cx="381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697" name="Elbow Connector 49"/>
          <p:cNvCxnSpPr>
            <a:cxnSpLocks noChangeShapeType="1"/>
            <a:stCxn id="10" idx="2"/>
          </p:cNvCxnSpPr>
          <p:nvPr/>
        </p:nvCxnSpPr>
        <p:spPr bwMode="auto">
          <a:xfrm rot="16200000" flipH="1">
            <a:off x="6021388" y="4286250"/>
            <a:ext cx="457200" cy="4191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698" name="Elbow Connector 52"/>
          <p:cNvCxnSpPr>
            <a:cxnSpLocks noChangeShapeType="1"/>
            <a:stCxn id="11" idx="2"/>
          </p:cNvCxnSpPr>
          <p:nvPr/>
        </p:nvCxnSpPr>
        <p:spPr bwMode="auto">
          <a:xfrm rot="5400000">
            <a:off x="6745288" y="4286250"/>
            <a:ext cx="457200" cy="4191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7061200" y="3930650"/>
            <a:ext cx="228600" cy="228600"/>
            <a:chOff x="2743200" y="3922854"/>
            <a:chExt cx="228600" cy="228600"/>
          </a:xfrm>
        </p:grpSpPr>
        <p:cxnSp>
          <p:nvCxnSpPr>
            <p:cNvPr id="28736" name="Straight Connector 60"/>
            <p:cNvCxnSpPr>
              <a:cxnSpLocks noChangeShapeType="1"/>
            </p:cNvCxnSpPr>
            <p:nvPr/>
          </p:nvCxnSpPr>
          <p:spPr bwMode="auto">
            <a:xfrm>
              <a:off x="2743200" y="4038600"/>
              <a:ext cx="2286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7" name="Straight Connector 64"/>
            <p:cNvCxnSpPr>
              <a:cxnSpLocks noChangeShapeType="1"/>
            </p:cNvCxnSpPr>
            <p:nvPr/>
          </p:nvCxnSpPr>
          <p:spPr bwMode="auto">
            <a:xfrm rot="5400000">
              <a:off x="2746234" y="4036360"/>
              <a:ext cx="2286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5926138" y="2932113"/>
            <a:ext cx="228600" cy="228600"/>
            <a:chOff x="2743200" y="3922854"/>
            <a:chExt cx="228600" cy="228600"/>
          </a:xfrm>
        </p:grpSpPr>
        <p:cxnSp>
          <p:nvCxnSpPr>
            <p:cNvPr id="28734" name="Straight Connector 70"/>
            <p:cNvCxnSpPr>
              <a:cxnSpLocks noChangeShapeType="1"/>
            </p:cNvCxnSpPr>
            <p:nvPr/>
          </p:nvCxnSpPr>
          <p:spPr bwMode="auto">
            <a:xfrm>
              <a:off x="2743200" y="4038600"/>
              <a:ext cx="2286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5" name="Straight Connector 71"/>
            <p:cNvCxnSpPr>
              <a:cxnSpLocks noChangeShapeType="1"/>
            </p:cNvCxnSpPr>
            <p:nvPr/>
          </p:nvCxnSpPr>
          <p:spPr bwMode="auto">
            <a:xfrm rot="5400000">
              <a:off x="2746234" y="4036360"/>
              <a:ext cx="2286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8701" name="Straight Connector 73"/>
          <p:cNvCxnSpPr>
            <a:cxnSpLocks noChangeShapeType="1"/>
          </p:cNvCxnSpPr>
          <p:nvPr/>
        </p:nvCxnSpPr>
        <p:spPr bwMode="auto">
          <a:xfrm>
            <a:off x="5926138" y="4070350"/>
            <a:ext cx="228600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702" name="Straight Arrow Connector 76"/>
          <p:cNvCxnSpPr>
            <a:cxnSpLocks noChangeShapeType="1"/>
            <a:stCxn id="12" idx="2"/>
          </p:cNvCxnSpPr>
          <p:nvPr/>
        </p:nvCxnSpPr>
        <p:spPr bwMode="auto">
          <a:xfrm rot="5400000">
            <a:off x="6388894" y="5404644"/>
            <a:ext cx="457200" cy="11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6535738" y="4849813"/>
            <a:ext cx="168275" cy="228600"/>
            <a:chOff x="2895600" y="3582193"/>
            <a:chExt cx="304800" cy="456249"/>
          </a:xfrm>
        </p:grpSpPr>
        <p:cxnSp>
          <p:nvCxnSpPr>
            <p:cNvPr id="28729" name="Straight Connector 78"/>
            <p:cNvCxnSpPr>
              <a:cxnSpLocks noChangeShapeType="1"/>
            </p:cNvCxnSpPr>
            <p:nvPr/>
          </p:nvCxnSpPr>
          <p:spPr bwMode="auto">
            <a:xfrm rot="5400000">
              <a:off x="2820273" y="3809921"/>
              <a:ext cx="456249" cy="79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0" name="Straight Connector 80"/>
            <p:cNvCxnSpPr>
              <a:cxnSpLocks noChangeShapeType="1"/>
            </p:cNvCxnSpPr>
            <p:nvPr/>
          </p:nvCxnSpPr>
          <p:spPr bwMode="auto">
            <a:xfrm rot="5400000">
              <a:off x="2895600" y="3810000"/>
              <a:ext cx="15240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1" name="Straight Connector 82"/>
            <p:cNvCxnSpPr>
              <a:cxnSpLocks noChangeShapeType="1"/>
            </p:cNvCxnSpPr>
            <p:nvPr/>
          </p:nvCxnSpPr>
          <p:spPr bwMode="auto">
            <a:xfrm rot="16200000" flipH="1">
              <a:off x="3048000" y="3810000"/>
              <a:ext cx="15240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2" name="Straight Connector 84"/>
            <p:cNvCxnSpPr>
              <a:cxnSpLocks noChangeShapeType="1"/>
            </p:cNvCxnSpPr>
            <p:nvPr/>
          </p:nvCxnSpPr>
          <p:spPr bwMode="auto">
            <a:xfrm rot="16200000" flipV="1">
              <a:off x="2895600" y="3657600"/>
              <a:ext cx="15240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3" name="Straight Connector 86"/>
            <p:cNvCxnSpPr>
              <a:cxnSpLocks noChangeShapeType="1"/>
            </p:cNvCxnSpPr>
            <p:nvPr/>
          </p:nvCxnSpPr>
          <p:spPr bwMode="auto">
            <a:xfrm rot="5400000" flipH="1" flipV="1">
              <a:off x="3048000" y="3657600"/>
              <a:ext cx="15240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7108825" y="2935288"/>
            <a:ext cx="168275" cy="228600"/>
            <a:chOff x="2895600" y="3582193"/>
            <a:chExt cx="304800" cy="456249"/>
          </a:xfrm>
        </p:grpSpPr>
        <p:cxnSp>
          <p:nvCxnSpPr>
            <p:cNvPr id="28724" name="Straight Connector 95"/>
            <p:cNvCxnSpPr>
              <a:cxnSpLocks noChangeShapeType="1"/>
            </p:cNvCxnSpPr>
            <p:nvPr/>
          </p:nvCxnSpPr>
          <p:spPr bwMode="auto">
            <a:xfrm rot="5400000">
              <a:off x="2820273" y="3809921"/>
              <a:ext cx="456249" cy="79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5" name="Straight Connector 96"/>
            <p:cNvCxnSpPr>
              <a:cxnSpLocks noChangeShapeType="1"/>
            </p:cNvCxnSpPr>
            <p:nvPr/>
          </p:nvCxnSpPr>
          <p:spPr bwMode="auto">
            <a:xfrm rot="5400000">
              <a:off x="2895600" y="3810000"/>
              <a:ext cx="15240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6" name="Straight Connector 97"/>
            <p:cNvCxnSpPr>
              <a:cxnSpLocks noChangeShapeType="1"/>
            </p:cNvCxnSpPr>
            <p:nvPr/>
          </p:nvCxnSpPr>
          <p:spPr bwMode="auto">
            <a:xfrm rot="16200000" flipH="1">
              <a:off x="3048000" y="3810000"/>
              <a:ext cx="15240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7" name="Straight Connector 98"/>
            <p:cNvCxnSpPr>
              <a:cxnSpLocks noChangeShapeType="1"/>
            </p:cNvCxnSpPr>
            <p:nvPr/>
          </p:nvCxnSpPr>
          <p:spPr bwMode="auto">
            <a:xfrm rot="16200000" flipV="1">
              <a:off x="2895600" y="3657600"/>
              <a:ext cx="15240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8" name="Straight Connector 99"/>
            <p:cNvCxnSpPr>
              <a:cxnSpLocks noChangeShapeType="1"/>
            </p:cNvCxnSpPr>
            <p:nvPr/>
          </p:nvCxnSpPr>
          <p:spPr bwMode="auto">
            <a:xfrm rot="5400000" flipH="1" flipV="1">
              <a:off x="3048000" y="3657600"/>
              <a:ext cx="15240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8705" name="Straight Arrow Connector 101"/>
          <p:cNvCxnSpPr>
            <a:cxnSpLocks noChangeShapeType="1"/>
          </p:cNvCxnSpPr>
          <p:nvPr/>
        </p:nvCxnSpPr>
        <p:spPr bwMode="auto">
          <a:xfrm rot="5400000">
            <a:off x="7144544" y="2666206"/>
            <a:ext cx="304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706" name="TextBox 103"/>
          <p:cNvSpPr txBox="1">
            <a:spLocks noChangeArrowheads="1"/>
          </p:cNvSpPr>
          <p:nvPr/>
        </p:nvSpPr>
        <p:spPr bwMode="auto">
          <a:xfrm>
            <a:off x="7154863" y="2173288"/>
            <a:ext cx="293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7</a:t>
            </a:r>
          </a:p>
        </p:txBody>
      </p:sp>
      <p:sp>
        <p:nvSpPr>
          <p:cNvPr id="28707" name="TextBox 104"/>
          <p:cNvSpPr txBox="1">
            <a:spLocks noChangeArrowheads="1"/>
          </p:cNvSpPr>
          <p:nvPr/>
        </p:nvSpPr>
        <p:spPr bwMode="auto">
          <a:xfrm>
            <a:off x="5783263" y="1947863"/>
            <a:ext cx="27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a</a:t>
            </a:r>
          </a:p>
        </p:txBody>
      </p:sp>
      <p:sp>
        <p:nvSpPr>
          <p:cNvPr id="28708" name="TextBox 105"/>
          <p:cNvSpPr txBox="1">
            <a:spLocks noChangeArrowheads="1"/>
          </p:cNvSpPr>
          <p:nvPr/>
        </p:nvSpPr>
        <p:spPr bwMode="auto">
          <a:xfrm>
            <a:off x="6926263" y="193198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</a:p>
        </p:txBody>
      </p:sp>
      <p:sp>
        <p:nvSpPr>
          <p:cNvPr id="28709" name="Oval 106"/>
          <p:cNvSpPr>
            <a:spLocks noChangeArrowheads="1"/>
          </p:cNvSpPr>
          <p:nvPr/>
        </p:nvSpPr>
        <p:spPr bwMode="auto">
          <a:xfrm>
            <a:off x="5857875" y="353218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0" name="TextBox 107"/>
          <p:cNvSpPr txBox="1">
            <a:spLocks noChangeArrowheads="1"/>
          </p:cNvSpPr>
          <p:nvPr/>
        </p:nvSpPr>
        <p:spPr bwMode="auto">
          <a:xfrm>
            <a:off x="5599113" y="319405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x</a:t>
            </a:r>
          </a:p>
        </p:txBody>
      </p:sp>
      <p:sp>
        <p:nvSpPr>
          <p:cNvPr id="28711" name="TextBox 108"/>
          <p:cNvSpPr txBox="1">
            <a:spLocks noChangeArrowheads="1"/>
          </p:cNvSpPr>
          <p:nvPr/>
        </p:nvSpPr>
        <p:spPr bwMode="auto">
          <a:xfrm>
            <a:off x="7292975" y="3173413"/>
            <a:ext cx="280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y</a:t>
            </a:r>
          </a:p>
        </p:txBody>
      </p:sp>
      <p:sp>
        <p:nvSpPr>
          <p:cNvPr id="28712" name="TextBox 109"/>
          <p:cNvSpPr txBox="1">
            <a:spLocks noChangeArrowheads="1"/>
          </p:cNvSpPr>
          <p:nvPr/>
        </p:nvSpPr>
        <p:spPr bwMode="auto">
          <a:xfrm>
            <a:off x="5461000" y="2819400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1</a:t>
            </a:r>
          </a:p>
        </p:txBody>
      </p:sp>
      <p:sp>
        <p:nvSpPr>
          <p:cNvPr id="28713" name="TextBox 110"/>
          <p:cNvSpPr txBox="1">
            <a:spLocks noChangeArrowheads="1"/>
          </p:cNvSpPr>
          <p:nvPr/>
        </p:nvSpPr>
        <p:spPr bwMode="auto">
          <a:xfrm>
            <a:off x="6607175" y="2819400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2</a:t>
            </a:r>
          </a:p>
        </p:txBody>
      </p:sp>
      <p:sp>
        <p:nvSpPr>
          <p:cNvPr id="28714" name="TextBox 111"/>
          <p:cNvSpPr txBox="1">
            <a:spLocks noChangeArrowheads="1"/>
          </p:cNvSpPr>
          <p:nvPr/>
        </p:nvSpPr>
        <p:spPr bwMode="auto">
          <a:xfrm>
            <a:off x="5468938" y="3817938"/>
            <a:ext cx="293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3</a:t>
            </a:r>
          </a:p>
        </p:txBody>
      </p:sp>
      <p:sp>
        <p:nvSpPr>
          <p:cNvPr id="28715" name="TextBox 112"/>
          <p:cNvSpPr txBox="1">
            <a:spLocks noChangeArrowheads="1"/>
          </p:cNvSpPr>
          <p:nvPr/>
        </p:nvSpPr>
        <p:spPr bwMode="auto">
          <a:xfrm>
            <a:off x="6604000" y="3821113"/>
            <a:ext cx="293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4</a:t>
            </a:r>
          </a:p>
        </p:txBody>
      </p:sp>
      <p:sp>
        <p:nvSpPr>
          <p:cNvPr id="28716" name="TextBox 113"/>
          <p:cNvSpPr txBox="1">
            <a:spLocks noChangeArrowheads="1"/>
          </p:cNvSpPr>
          <p:nvPr/>
        </p:nvSpPr>
        <p:spPr bwMode="auto">
          <a:xfrm>
            <a:off x="6037263" y="4745038"/>
            <a:ext cx="293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5</a:t>
            </a:r>
          </a:p>
        </p:txBody>
      </p:sp>
      <p:sp>
        <p:nvSpPr>
          <p:cNvPr id="28717" name="TextBox 114"/>
          <p:cNvSpPr txBox="1">
            <a:spLocks noChangeArrowheads="1"/>
          </p:cNvSpPr>
          <p:nvPr/>
        </p:nvSpPr>
        <p:spPr bwMode="auto">
          <a:xfrm>
            <a:off x="304800" y="3124200"/>
            <a:ext cx="472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Values in dataflow graphs are represented as tokens of the form:</a:t>
            </a:r>
          </a:p>
        </p:txBody>
      </p:sp>
      <p:sp>
        <p:nvSpPr>
          <p:cNvPr id="28718" name="TextBox 115"/>
          <p:cNvSpPr txBox="1">
            <a:spLocks noChangeArrowheads="1"/>
          </p:cNvSpPr>
          <p:nvPr/>
        </p:nvSpPr>
        <p:spPr bwMode="auto">
          <a:xfrm>
            <a:off x="1863725" y="3810000"/>
            <a:ext cx="118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&lt;ip, p, v&gt;</a:t>
            </a:r>
          </a:p>
        </p:txBody>
      </p:sp>
      <p:sp>
        <p:nvSpPr>
          <p:cNvPr id="28719" name="TextBox 116"/>
          <p:cNvSpPr txBox="1">
            <a:spLocks noChangeArrowheads="1"/>
          </p:cNvSpPr>
          <p:nvPr/>
        </p:nvSpPr>
        <p:spPr bwMode="auto">
          <a:xfrm>
            <a:off x="762000" y="4276725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Where </a:t>
            </a:r>
            <a:r>
              <a:rPr lang="en-US" sz="1400" b="1" i="1"/>
              <a:t>ip</a:t>
            </a:r>
            <a:r>
              <a:rPr lang="en-US" sz="1400"/>
              <a:t> is the instruction pointer </a:t>
            </a:r>
            <a:r>
              <a:rPr lang="en-US" sz="1400" b="1" i="1"/>
              <a:t>p</a:t>
            </a:r>
            <a:r>
              <a:rPr lang="en-US" sz="1400"/>
              <a:t> is the port and </a:t>
            </a:r>
            <a:r>
              <a:rPr lang="en-US" sz="1400" b="1" i="1"/>
              <a:t>v</a:t>
            </a:r>
            <a:r>
              <a:rPr lang="en-US" sz="1400"/>
              <a:t> represents the data</a:t>
            </a:r>
          </a:p>
        </p:txBody>
      </p:sp>
      <p:cxnSp>
        <p:nvCxnSpPr>
          <p:cNvPr id="28720" name="Straight Arrow Connector 118"/>
          <p:cNvCxnSpPr>
            <a:cxnSpLocks noChangeShapeType="1"/>
            <a:stCxn id="28709" idx="2"/>
            <a:endCxn id="28721" idx="3"/>
          </p:cNvCxnSpPr>
          <p:nvPr/>
        </p:nvCxnSpPr>
        <p:spPr bwMode="auto">
          <a:xfrm rot="10800000" flipV="1">
            <a:off x="5203825" y="3608388"/>
            <a:ext cx="654050" cy="398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721" name="TextBox 119"/>
          <p:cNvSpPr txBox="1">
            <a:spLocks noChangeArrowheads="1"/>
          </p:cNvSpPr>
          <p:nvPr/>
        </p:nvSpPr>
        <p:spPr bwMode="auto">
          <a:xfrm>
            <a:off x="3429000" y="3821113"/>
            <a:ext cx="1774825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&lt;3, Left, value&gt;</a:t>
            </a:r>
          </a:p>
        </p:txBody>
      </p:sp>
      <p:sp>
        <p:nvSpPr>
          <p:cNvPr id="28722" name="TextBox 121"/>
          <p:cNvSpPr txBox="1">
            <a:spLocks noChangeArrowheads="1"/>
          </p:cNvSpPr>
          <p:nvPr/>
        </p:nvSpPr>
        <p:spPr bwMode="auto">
          <a:xfrm>
            <a:off x="304800" y="5029200"/>
            <a:ext cx="472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 operator executes when all its input tokens are present; copies of the result token are distributed to the destination operators.</a:t>
            </a:r>
          </a:p>
        </p:txBody>
      </p:sp>
      <p:sp>
        <p:nvSpPr>
          <p:cNvPr id="28723" name="Rectangle 122"/>
          <p:cNvSpPr>
            <a:spLocks noChangeArrowheads="1"/>
          </p:cNvSpPr>
          <p:nvPr/>
        </p:nvSpPr>
        <p:spPr bwMode="auto">
          <a:xfrm>
            <a:off x="5137150" y="5754688"/>
            <a:ext cx="29718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No separate control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CPEG421-2001-F-Topic-3-II</a:t>
            </a:r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060D2-4E25-45B9-AD6A-583D35C23BBE}" type="slidenum">
              <a:rPr lang="zh-TW" altLang="en-US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 sz="4000" b="1" smtClean="0"/>
              <a:t>Dataflow Operators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613" y="1428750"/>
            <a:ext cx="7326312" cy="1062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A small set of dataflow operators can be used to define a general programming language </a:t>
            </a:r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892175" y="2690813"/>
            <a:ext cx="58420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493" tIns="25397" rIns="63493" bIns="25397">
            <a:spAutoFit/>
          </a:bodyPr>
          <a:lstStyle/>
          <a:p>
            <a:pPr defTabSz="449263">
              <a:lnSpc>
                <a:spcPct val="87000"/>
              </a:lnSpc>
            </a:pPr>
            <a:r>
              <a:rPr lang="en-US">
                <a:cs typeface="Arial" charset="0"/>
              </a:rPr>
              <a:t>Fork</a:t>
            </a:r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919288" y="2690813"/>
            <a:ext cx="1485900" cy="2905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63493" tIns="25397" rIns="63493" bIns="25397">
            <a:spAutoFit/>
          </a:bodyPr>
          <a:lstStyle/>
          <a:p>
            <a:pPr defTabSz="449263">
              <a:lnSpc>
                <a:spcPct val="87000"/>
              </a:lnSpc>
            </a:pPr>
            <a:r>
              <a:rPr lang="en-US">
                <a:cs typeface="Arial" charset="0"/>
              </a:rPr>
              <a:t>Primitive Ops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74913" y="3170238"/>
            <a:ext cx="528637" cy="1123950"/>
            <a:chOff x="1559" y="2087"/>
            <a:chExt cx="333" cy="708"/>
          </a:xfrm>
        </p:grpSpPr>
        <p:sp>
          <p:nvSpPr>
            <p:cNvPr id="29772" name="Rectangle 7"/>
            <p:cNvSpPr>
              <a:spLocks noChangeArrowheads="1"/>
            </p:cNvSpPr>
            <p:nvPr/>
          </p:nvSpPr>
          <p:spPr bwMode="auto">
            <a:xfrm>
              <a:off x="1559" y="2304"/>
              <a:ext cx="333" cy="2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9" tIns="44445" rIns="90479" bIns="44445" anchor="ctr"/>
            <a:lstStyle/>
            <a:p>
              <a:pPr algn="ctr" defTabSz="449263"/>
              <a:r>
                <a:rPr lang="en-US">
                  <a:latin typeface="Verdana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29773" name="Line 8"/>
            <p:cNvSpPr>
              <a:spLocks noChangeShapeType="1"/>
            </p:cNvSpPr>
            <p:nvPr/>
          </p:nvSpPr>
          <p:spPr bwMode="auto">
            <a:xfrm>
              <a:off x="1623" y="2087"/>
              <a:ext cx="0" cy="2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Line 9"/>
            <p:cNvSpPr>
              <a:spLocks noChangeShapeType="1"/>
            </p:cNvSpPr>
            <p:nvPr/>
          </p:nvSpPr>
          <p:spPr bwMode="auto">
            <a:xfrm flipH="1">
              <a:off x="1838" y="2087"/>
              <a:ext cx="0" cy="2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Line 10"/>
            <p:cNvSpPr>
              <a:spLocks noChangeShapeType="1"/>
            </p:cNvSpPr>
            <p:nvPr/>
          </p:nvSpPr>
          <p:spPr bwMode="auto">
            <a:xfrm>
              <a:off x="1733" y="2586"/>
              <a:ext cx="0" cy="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5" name="Rectangle 11"/>
          <p:cNvSpPr>
            <a:spLocks noChangeArrowheads="1"/>
          </p:cNvSpPr>
          <p:nvPr/>
        </p:nvSpPr>
        <p:spPr bwMode="auto">
          <a:xfrm>
            <a:off x="4387850" y="2690813"/>
            <a:ext cx="800100" cy="2905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63493" tIns="25397" rIns="63493" bIns="25397">
            <a:spAutoFit/>
          </a:bodyPr>
          <a:lstStyle/>
          <a:p>
            <a:pPr algn="ctr" defTabSz="449263">
              <a:lnSpc>
                <a:spcPct val="87000"/>
              </a:lnSpc>
            </a:pPr>
            <a:r>
              <a:rPr lang="en-US">
                <a:cs typeface="Arial" charset="0"/>
              </a:rPr>
              <a:t>Switch</a:t>
            </a:r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6921500" y="2690813"/>
            <a:ext cx="77470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493" tIns="25397" rIns="63493" bIns="25397">
            <a:spAutoFit/>
          </a:bodyPr>
          <a:lstStyle/>
          <a:p>
            <a:pPr defTabSz="449263">
              <a:lnSpc>
                <a:spcPct val="87000"/>
              </a:lnSpc>
            </a:pPr>
            <a:r>
              <a:rPr lang="en-US">
                <a:cs typeface="Arial" charset="0"/>
              </a:rPr>
              <a:t>Merge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76300" y="3163888"/>
            <a:ext cx="673100" cy="1127125"/>
            <a:chOff x="552" y="2083"/>
            <a:chExt cx="424" cy="710"/>
          </a:xfrm>
        </p:grpSpPr>
        <p:sp>
          <p:nvSpPr>
            <p:cNvPr id="29769" name="Line 14"/>
            <p:cNvSpPr>
              <a:spLocks noChangeShapeType="1"/>
            </p:cNvSpPr>
            <p:nvPr/>
          </p:nvSpPr>
          <p:spPr bwMode="auto">
            <a:xfrm rot="5400000">
              <a:off x="569" y="2268"/>
              <a:ext cx="37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Line 15"/>
            <p:cNvSpPr>
              <a:spLocks noChangeShapeType="1"/>
            </p:cNvSpPr>
            <p:nvPr/>
          </p:nvSpPr>
          <p:spPr bwMode="auto">
            <a:xfrm rot="5400000">
              <a:off x="483" y="2523"/>
              <a:ext cx="339" cy="2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Line 16"/>
            <p:cNvSpPr>
              <a:spLocks noChangeShapeType="1"/>
            </p:cNvSpPr>
            <p:nvPr/>
          </p:nvSpPr>
          <p:spPr bwMode="auto">
            <a:xfrm rot="5400000" flipV="1">
              <a:off x="694" y="2510"/>
              <a:ext cx="339" cy="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8" name="Rectangle 17"/>
          <p:cNvSpPr>
            <a:spLocks noChangeArrowheads="1"/>
          </p:cNvSpPr>
          <p:nvPr/>
        </p:nvSpPr>
        <p:spPr bwMode="auto">
          <a:xfrm>
            <a:off x="760413" y="1695450"/>
            <a:ext cx="73009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9709" name="Oval 18"/>
          <p:cNvSpPr>
            <a:spLocks noChangeArrowheads="1"/>
          </p:cNvSpPr>
          <p:nvPr/>
        </p:nvSpPr>
        <p:spPr bwMode="auto">
          <a:xfrm>
            <a:off x="1133475" y="3244850"/>
            <a:ext cx="139700" cy="1397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045200" y="3159125"/>
            <a:ext cx="1954213" cy="1135063"/>
            <a:chOff x="2212" y="2083"/>
            <a:chExt cx="1231" cy="715"/>
          </a:xfrm>
        </p:grpSpPr>
        <p:sp>
          <p:nvSpPr>
            <p:cNvPr id="29762" name="Oval 20"/>
            <p:cNvSpPr>
              <a:spLocks noChangeArrowheads="1"/>
            </p:cNvSpPr>
            <p:nvPr/>
          </p:nvSpPr>
          <p:spPr bwMode="auto">
            <a:xfrm>
              <a:off x="2545" y="2317"/>
              <a:ext cx="898" cy="25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3" name="Line 21"/>
            <p:cNvSpPr>
              <a:spLocks noChangeShapeType="1"/>
            </p:cNvSpPr>
            <p:nvPr/>
          </p:nvSpPr>
          <p:spPr bwMode="auto">
            <a:xfrm>
              <a:off x="3140" y="2083"/>
              <a:ext cx="0" cy="2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Line 22"/>
            <p:cNvSpPr>
              <a:spLocks noChangeShapeType="1"/>
            </p:cNvSpPr>
            <p:nvPr/>
          </p:nvSpPr>
          <p:spPr bwMode="auto">
            <a:xfrm flipH="1">
              <a:off x="2988" y="256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Rectangle 23"/>
            <p:cNvSpPr>
              <a:spLocks noChangeArrowheads="1"/>
            </p:cNvSpPr>
            <p:nvPr/>
          </p:nvSpPr>
          <p:spPr bwMode="auto">
            <a:xfrm>
              <a:off x="2758" y="2334"/>
              <a:ext cx="149" cy="1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 sz="1400">
                  <a:latin typeface="Verdana" pitchFamily="34" charset="0"/>
                  <a:cs typeface="Arial" charset="0"/>
                </a:rPr>
                <a:t>T</a:t>
              </a:r>
            </a:p>
          </p:txBody>
        </p:sp>
        <p:sp>
          <p:nvSpPr>
            <p:cNvPr id="29766" name="Line 24"/>
            <p:cNvSpPr>
              <a:spLocks noChangeShapeType="1"/>
            </p:cNvSpPr>
            <p:nvPr/>
          </p:nvSpPr>
          <p:spPr bwMode="auto">
            <a:xfrm>
              <a:off x="2837" y="2089"/>
              <a:ext cx="0" cy="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Line 25"/>
            <p:cNvSpPr>
              <a:spLocks noChangeShapeType="1"/>
            </p:cNvSpPr>
            <p:nvPr/>
          </p:nvSpPr>
          <p:spPr bwMode="auto">
            <a:xfrm>
              <a:off x="2212" y="2446"/>
              <a:ext cx="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Rectangle 26"/>
            <p:cNvSpPr>
              <a:spLocks noChangeArrowheads="1"/>
            </p:cNvSpPr>
            <p:nvPr/>
          </p:nvSpPr>
          <p:spPr bwMode="auto">
            <a:xfrm>
              <a:off x="3063" y="2334"/>
              <a:ext cx="144" cy="1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 sz="1400">
                  <a:latin typeface="Verdana" pitchFamily="34" charset="0"/>
                  <a:cs typeface="Arial" charset="0"/>
                </a:rPr>
                <a:t>F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575050" y="3162300"/>
            <a:ext cx="1954213" cy="1131888"/>
            <a:chOff x="3788" y="2086"/>
            <a:chExt cx="1231" cy="713"/>
          </a:xfrm>
        </p:grpSpPr>
        <p:sp>
          <p:nvSpPr>
            <p:cNvPr id="29755" name="Oval 28"/>
            <p:cNvSpPr>
              <a:spLocks noChangeArrowheads="1"/>
            </p:cNvSpPr>
            <p:nvPr/>
          </p:nvSpPr>
          <p:spPr bwMode="auto">
            <a:xfrm>
              <a:off x="4121" y="2321"/>
              <a:ext cx="898" cy="25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6" name="Line 29"/>
            <p:cNvSpPr>
              <a:spLocks noChangeShapeType="1"/>
            </p:cNvSpPr>
            <p:nvPr/>
          </p:nvSpPr>
          <p:spPr bwMode="auto">
            <a:xfrm>
              <a:off x="4716" y="2563"/>
              <a:ext cx="0" cy="2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Line 30"/>
            <p:cNvSpPr>
              <a:spLocks noChangeShapeType="1"/>
            </p:cNvSpPr>
            <p:nvPr/>
          </p:nvSpPr>
          <p:spPr bwMode="auto">
            <a:xfrm flipH="1">
              <a:off x="4564" y="208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Rectangle 31"/>
            <p:cNvSpPr>
              <a:spLocks noChangeArrowheads="1"/>
            </p:cNvSpPr>
            <p:nvPr/>
          </p:nvSpPr>
          <p:spPr bwMode="auto">
            <a:xfrm>
              <a:off x="4334" y="2430"/>
              <a:ext cx="149" cy="1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 sz="1400">
                  <a:latin typeface="Verdana" pitchFamily="34" charset="0"/>
                  <a:cs typeface="Arial" charset="0"/>
                </a:rPr>
                <a:t>T</a:t>
              </a:r>
            </a:p>
          </p:txBody>
        </p:sp>
        <p:sp>
          <p:nvSpPr>
            <p:cNvPr id="29759" name="Line 32"/>
            <p:cNvSpPr>
              <a:spLocks noChangeShapeType="1"/>
            </p:cNvSpPr>
            <p:nvPr/>
          </p:nvSpPr>
          <p:spPr bwMode="auto">
            <a:xfrm>
              <a:off x="4413" y="2569"/>
              <a:ext cx="0" cy="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Line 33"/>
            <p:cNvSpPr>
              <a:spLocks noChangeShapeType="1"/>
            </p:cNvSpPr>
            <p:nvPr/>
          </p:nvSpPr>
          <p:spPr bwMode="auto">
            <a:xfrm>
              <a:off x="3788" y="2450"/>
              <a:ext cx="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Rectangle 34"/>
            <p:cNvSpPr>
              <a:spLocks noChangeArrowheads="1"/>
            </p:cNvSpPr>
            <p:nvPr/>
          </p:nvSpPr>
          <p:spPr bwMode="auto">
            <a:xfrm>
              <a:off x="4639" y="2430"/>
              <a:ext cx="144" cy="1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 sz="1400">
                  <a:latin typeface="Verdana" pitchFamily="34" charset="0"/>
                  <a:cs typeface="Arial" charset="0"/>
                </a:rPr>
                <a:t>F</a:t>
              </a:r>
            </a:p>
          </p:txBody>
        </p:sp>
      </p:grpSp>
      <p:sp>
        <p:nvSpPr>
          <p:cNvPr id="29712" name="Oval 35"/>
          <p:cNvSpPr>
            <a:spLocks noChangeArrowheads="1"/>
          </p:cNvSpPr>
          <p:nvPr/>
        </p:nvSpPr>
        <p:spPr bwMode="auto">
          <a:xfrm>
            <a:off x="2508250" y="3240088"/>
            <a:ext cx="139700" cy="1397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Oval 36"/>
          <p:cNvSpPr>
            <a:spLocks noChangeArrowheads="1"/>
          </p:cNvSpPr>
          <p:nvPr/>
        </p:nvSpPr>
        <p:spPr bwMode="auto">
          <a:xfrm>
            <a:off x="4737100" y="3240088"/>
            <a:ext cx="139700" cy="1397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Oval 37"/>
          <p:cNvSpPr>
            <a:spLocks noChangeArrowheads="1"/>
          </p:cNvSpPr>
          <p:nvPr/>
        </p:nvSpPr>
        <p:spPr bwMode="auto">
          <a:xfrm>
            <a:off x="6965950" y="3236913"/>
            <a:ext cx="139700" cy="1397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Oval 38"/>
          <p:cNvSpPr>
            <a:spLocks noChangeArrowheads="1"/>
          </p:cNvSpPr>
          <p:nvPr/>
        </p:nvSpPr>
        <p:spPr bwMode="auto">
          <a:xfrm>
            <a:off x="7450138" y="3235325"/>
            <a:ext cx="139700" cy="1397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Oval 39"/>
          <p:cNvSpPr>
            <a:spLocks noChangeArrowheads="1"/>
          </p:cNvSpPr>
          <p:nvPr/>
        </p:nvSpPr>
        <p:spPr bwMode="auto">
          <a:xfrm>
            <a:off x="3722688" y="3670300"/>
            <a:ext cx="139700" cy="1397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Oval 40"/>
          <p:cNvSpPr>
            <a:spLocks noChangeArrowheads="1"/>
          </p:cNvSpPr>
          <p:nvPr/>
        </p:nvSpPr>
        <p:spPr bwMode="auto">
          <a:xfrm>
            <a:off x="6210300" y="3667125"/>
            <a:ext cx="139700" cy="1397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Rectangle 41"/>
          <p:cNvSpPr>
            <a:spLocks noChangeArrowheads="1"/>
          </p:cNvSpPr>
          <p:nvPr/>
        </p:nvSpPr>
        <p:spPr bwMode="auto">
          <a:xfrm>
            <a:off x="3683000" y="3481388"/>
            <a:ext cx="220663" cy="206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63493" tIns="25397" rIns="63493" bIns="25397">
            <a:spAutoFit/>
          </a:bodyPr>
          <a:lstStyle/>
          <a:p>
            <a:pPr defTabSz="449263">
              <a:lnSpc>
                <a:spcPct val="85000"/>
              </a:lnSpc>
            </a:pPr>
            <a:r>
              <a:rPr lang="en-US" sz="1200">
                <a:latin typeface="Verdana" pitchFamily="34" charset="0"/>
                <a:cs typeface="Arial" charset="0"/>
              </a:rPr>
              <a:t>T</a:t>
            </a:r>
          </a:p>
        </p:txBody>
      </p:sp>
      <p:sp>
        <p:nvSpPr>
          <p:cNvPr id="29719" name="Rectangle 42"/>
          <p:cNvSpPr>
            <a:spLocks noChangeArrowheads="1"/>
          </p:cNvSpPr>
          <p:nvPr/>
        </p:nvSpPr>
        <p:spPr bwMode="auto">
          <a:xfrm>
            <a:off x="6178550" y="3481388"/>
            <a:ext cx="220663" cy="206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63493" tIns="25397" rIns="63493" bIns="25397">
            <a:spAutoFit/>
          </a:bodyPr>
          <a:lstStyle/>
          <a:p>
            <a:pPr defTabSz="449263">
              <a:lnSpc>
                <a:spcPct val="85000"/>
              </a:lnSpc>
            </a:pPr>
            <a:r>
              <a:rPr lang="en-US" sz="1200">
                <a:latin typeface="Verdana" pitchFamily="34" charset="0"/>
                <a:cs typeface="Arial" charset="0"/>
              </a:rPr>
              <a:t>T</a:t>
            </a: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2474913" y="5075238"/>
            <a:ext cx="528637" cy="1123950"/>
            <a:chOff x="1559" y="2087"/>
            <a:chExt cx="333" cy="708"/>
          </a:xfrm>
        </p:grpSpPr>
        <p:sp>
          <p:nvSpPr>
            <p:cNvPr id="29751" name="Rectangle 44"/>
            <p:cNvSpPr>
              <a:spLocks noChangeArrowheads="1"/>
            </p:cNvSpPr>
            <p:nvPr/>
          </p:nvSpPr>
          <p:spPr bwMode="auto">
            <a:xfrm>
              <a:off x="1559" y="2304"/>
              <a:ext cx="333" cy="2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9" tIns="44445" rIns="90479" bIns="44445" anchor="ctr"/>
            <a:lstStyle/>
            <a:p>
              <a:pPr algn="ctr" defTabSz="449263"/>
              <a:r>
                <a:rPr lang="en-US">
                  <a:latin typeface="Verdana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29752" name="Line 45"/>
            <p:cNvSpPr>
              <a:spLocks noChangeShapeType="1"/>
            </p:cNvSpPr>
            <p:nvPr/>
          </p:nvSpPr>
          <p:spPr bwMode="auto">
            <a:xfrm>
              <a:off x="1623" y="2087"/>
              <a:ext cx="0" cy="2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Line 46"/>
            <p:cNvSpPr>
              <a:spLocks noChangeShapeType="1"/>
            </p:cNvSpPr>
            <p:nvPr/>
          </p:nvSpPr>
          <p:spPr bwMode="auto">
            <a:xfrm flipH="1">
              <a:off x="1838" y="2087"/>
              <a:ext cx="0" cy="2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Line 47"/>
            <p:cNvSpPr>
              <a:spLocks noChangeShapeType="1"/>
            </p:cNvSpPr>
            <p:nvPr/>
          </p:nvSpPr>
          <p:spPr bwMode="auto">
            <a:xfrm>
              <a:off x="1733" y="2586"/>
              <a:ext cx="0" cy="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876300" y="5068888"/>
            <a:ext cx="673100" cy="1127125"/>
            <a:chOff x="552" y="2083"/>
            <a:chExt cx="424" cy="710"/>
          </a:xfrm>
        </p:grpSpPr>
        <p:sp>
          <p:nvSpPr>
            <p:cNvPr id="29748" name="Line 49"/>
            <p:cNvSpPr>
              <a:spLocks noChangeShapeType="1"/>
            </p:cNvSpPr>
            <p:nvPr/>
          </p:nvSpPr>
          <p:spPr bwMode="auto">
            <a:xfrm rot="5400000">
              <a:off x="569" y="2268"/>
              <a:ext cx="37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Line 50"/>
            <p:cNvSpPr>
              <a:spLocks noChangeShapeType="1"/>
            </p:cNvSpPr>
            <p:nvPr/>
          </p:nvSpPr>
          <p:spPr bwMode="auto">
            <a:xfrm rot="5400000">
              <a:off x="483" y="2523"/>
              <a:ext cx="339" cy="2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51"/>
            <p:cNvSpPr>
              <a:spLocks noChangeShapeType="1"/>
            </p:cNvSpPr>
            <p:nvPr/>
          </p:nvSpPr>
          <p:spPr bwMode="auto">
            <a:xfrm rot="5400000" flipV="1">
              <a:off x="694" y="2510"/>
              <a:ext cx="339" cy="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22" name="Oval 52"/>
          <p:cNvSpPr>
            <a:spLocks noChangeArrowheads="1"/>
          </p:cNvSpPr>
          <p:nvPr/>
        </p:nvSpPr>
        <p:spPr bwMode="auto">
          <a:xfrm>
            <a:off x="1341438" y="5922963"/>
            <a:ext cx="139700" cy="1397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Oval 53"/>
          <p:cNvSpPr>
            <a:spLocks noChangeArrowheads="1"/>
          </p:cNvSpPr>
          <p:nvPr/>
        </p:nvSpPr>
        <p:spPr bwMode="auto">
          <a:xfrm>
            <a:off x="923925" y="5930900"/>
            <a:ext cx="139700" cy="1397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6045200" y="5064125"/>
            <a:ext cx="1954213" cy="1135063"/>
            <a:chOff x="2212" y="2083"/>
            <a:chExt cx="1231" cy="715"/>
          </a:xfrm>
        </p:grpSpPr>
        <p:sp>
          <p:nvSpPr>
            <p:cNvPr id="29741" name="Oval 55"/>
            <p:cNvSpPr>
              <a:spLocks noChangeArrowheads="1"/>
            </p:cNvSpPr>
            <p:nvPr/>
          </p:nvSpPr>
          <p:spPr bwMode="auto">
            <a:xfrm>
              <a:off x="2545" y="2317"/>
              <a:ext cx="898" cy="25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Line 56"/>
            <p:cNvSpPr>
              <a:spLocks noChangeShapeType="1"/>
            </p:cNvSpPr>
            <p:nvPr/>
          </p:nvSpPr>
          <p:spPr bwMode="auto">
            <a:xfrm>
              <a:off x="3140" y="2083"/>
              <a:ext cx="0" cy="2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Line 57"/>
            <p:cNvSpPr>
              <a:spLocks noChangeShapeType="1"/>
            </p:cNvSpPr>
            <p:nvPr/>
          </p:nvSpPr>
          <p:spPr bwMode="auto">
            <a:xfrm flipH="1">
              <a:off x="2988" y="256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Rectangle 58"/>
            <p:cNvSpPr>
              <a:spLocks noChangeArrowheads="1"/>
            </p:cNvSpPr>
            <p:nvPr/>
          </p:nvSpPr>
          <p:spPr bwMode="auto">
            <a:xfrm>
              <a:off x="2758" y="2334"/>
              <a:ext cx="149" cy="1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 sz="1400">
                  <a:latin typeface="Verdana" pitchFamily="34" charset="0"/>
                  <a:cs typeface="Arial" charset="0"/>
                </a:rPr>
                <a:t>T</a:t>
              </a:r>
            </a:p>
          </p:txBody>
        </p:sp>
        <p:sp>
          <p:nvSpPr>
            <p:cNvPr id="29745" name="Line 59"/>
            <p:cNvSpPr>
              <a:spLocks noChangeShapeType="1"/>
            </p:cNvSpPr>
            <p:nvPr/>
          </p:nvSpPr>
          <p:spPr bwMode="auto">
            <a:xfrm>
              <a:off x="2837" y="2089"/>
              <a:ext cx="0" cy="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Line 60"/>
            <p:cNvSpPr>
              <a:spLocks noChangeShapeType="1"/>
            </p:cNvSpPr>
            <p:nvPr/>
          </p:nvSpPr>
          <p:spPr bwMode="auto">
            <a:xfrm>
              <a:off x="2212" y="2446"/>
              <a:ext cx="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Rectangle 61"/>
            <p:cNvSpPr>
              <a:spLocks noChangeArrowheads="1"/>
            </p:cNvSpPr>
            <p:nvPr/>
          </p:nvSpPr>
          <p:spPr bwMode="auto">
            <a:xfrm>
              <a:off x="3063" y="2334"/>
              <a:ext cx="144" cy="1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 sz="1400">
                  <a:latin typeface="Verdana" pitchFamily="34" charset="0"/>
                  <a:cs typeface="Arial" charset="0"/>
                </a:rPr>
                <a:t>F</a:t>
              </a:r>
            </a:p>
          </p:txBody>
        </p: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3575050" y="5067300"/>
            <a:ext cx="1954213" cy="1131888"/>
            <a:chOff x="3788" y="2086"/>
            <a:chExt cx="1231" cy="713"/>
          </a:xfrm>
        </p:grpSpPr>
        <p:sp>
          <p:nvSpPr>
            <p:cNvPr id="29734" name="Oval 63"/>
            <p:cNvSpPr>
              <a:spLocks noChangeArrowheads="1"/>
            </p:cNvSpPr>
            <p:nvPr/>
          </p:nvSpPr>
          <p:spPr bwMode="auto">
            <a:xfrm>
              <a:off x="4121" y="2321"/>
              <a:ext cx="898" cy="25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Line 64"/>
            <p:cNvSpPr>
              <a:spLocks noChangeShapeType="1"/>
            </p:cNvSpPr>
            <p:nvPr/>
          </p:nvSpPr>
          <p:spPr bwMode="auto">
            <a:xfrm>
              <a:off x="4716" y="2563"/>
              <a:ext cx="0" cy="2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65"/>
            <p:cNvSpPr>
              <a:spLocks noChangeShapeType="1"/>
            </p:cNvSpPr>
            <p:nvPr/>
          </p:nvSpPr>
          <p:spPr bwMode="auto">
            <a:xfrm flipH="1">
              <a:off x="4564" y="208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Rectangle 66"/>
            <p:cNvSpPr>
              <a:spLocks noChangeArrowheads="1"/>
            </p:cNvSpPr>
            <p:nvPr/>
          </p:nvSpPr>
          <p:spPr bwMode="auto">
            <a:xfrm>
              <a:off x="4334" y="2430"/>
              <a:ext cx="149" cy="1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 sz="1400">
                  <a:latin typeface="Verdana" pitchFamily="34" charset="0"/>
                  <a:cs typeface="Arial" charset="0"/>
                </a:rPr>
                <a:t>T</a:t>
              </a:r>
            </a:p>
          </p:txBody>
        </p:sp>
        <p:sp>
          <p:nvSpPr>
            <p:cNvPr id="29738" name="Line 67"/>
            <p:cNvSpPr>
              <a:spLocks noChangeShapeType="1"/>
            </p:cNvSpPr>
            <p:nvPr/>
          </p:nvSpPr>
          <p:spPr bwMode="auto">
            <a:xfrm>
              <a:off x="4413" y="2569"/>
              <a:ext cx="0" cy="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Line 68"/>
            <p:cNvSpPr>
              <a:spLocks noChangeShapeType="1"/>
            </p:cNvSpPr>
            <p:nvPr/>
          </p:nvSpPr>
          <p:spPr bwMode="auto">
            <a:xfrm>
              <a:off x="3788" y="2450"/>
              <a:ext cx="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Rectangle 69"/>
            <p:cNvSpPr>
              <a:spLocks noChangeArrowheads="1"/>
            </p:cNvSpPr>
            <p:nvPr/>
          </p:nvSpPr>
          <p:spPr bwMode="auto">
            <a:xfrm>
              <a:off x="4639" y="2430"/>
              <a:ext cx="144" cy="1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 sz="1400">
                  <a:latin typeface="Verdana" pitchFamily="34" charset="0"/>
                  <a:cs typeface="Arial" charset="0"/>
                </a:rPr>
                <a:t>F</a:t>
              </a:r>
            </a:p>
          </p:txBody>
        </p:sp>
      </p:grpSp>
      <p:sp>
        <p:nvSpPr>
          <p:cNvPr id="29726" name="Oval 70"/>
          <p:cNvSpPr>
            <a:spLocks noChangeArrowheads="1"/>
          </p:cNvSpPr>
          <p:nvPr/>
        </p:nvSpPr>
        <p:spPr bwMode="auto">
          <a:xfrm>
            <a:off x="2681288" y="5929313"/>
            <a:ext cx="139700" cy="13970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Oval 71"/>
          <p:cNvSpPr>
            <a:spLocks noChangeArrowheads="1"/>
          </p:cNvSpPr>
          <p:nvPr/>
        </p:nvSpPr>
        <p:spPr bwMode="auto">
          <a:xfrm>
            <a:off x="4494213" y="5927725"/>
            <a:ext cx="139700" cy="1397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72"/>
          <p:cNvSpPr>
            <a:spLocks noChangeArrowheads="1"/>
          </p:cNvSpPr>
          <p:nvPr/>
        </p:nvSpPr>
        <p:spPr bwMode="auto">
          <a:xfrm>
            <a:off x="3683000" y="5386388"/>
            <a:ext cx="220663" cy="206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63493" tIns="25397" rIns="63493" bIns="25397">
            <a:spAutoFit/>
          </a:bodyPr>
          <a:lstStyle/>
          <a:p>
            <a:pPr defTabSz="449263">
              <a:lnSpc>
                <a:spcPct val="85000"/>
              </a:lnSpc>
            </a:pPr>
            <a:r>
              <a:rPr lang="en-US" sz="1200">
                <a:latin typeface="Verdana" pitchFamily="34" charset="0"/>
                <a:cs typeface="Arial" charset="0"/>
              </a:rPr>
              <a:t>T</a:t>
            </a:r>
          </a:p>
        </p:txBody>
      </p:sp>
      <p:sp>
        <p:nvSpPr>
          <p:cNvPr id="29729" name="Rectangle 73"/>
          <p:cNvSpPr>
            <a:spLocks noChangeArrowheads="1"/>
          </p:cNvSpPr>
          <p:nvPr/>
        </p:nvSpPr>
        <p:spPr bwMode="auto">
          <a:xfrm>
            <a:off x="6178550" y="5386388"/>
            <a:ext cx="220663" cy="206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63493" tIns="25397" rIns="63493" bIns="25397">
            <a:spAutoFit/>
          </a:bodyPr>
          <a:lstStyle/>
          <a:p>
            <a:pPr defTabSz="449263">
              <a:lnSpc>
                <a:spcPct val="85000"/>
              </a:lnSpc>
            </a:pPr>
            <a:r>
              <a:rPr lang="en-US" sz="1200">
                <a:latin typeface="Verdana" pitchFamily="34" charset="0"/>
                <a:cs typeface="Arial" charset="0"/>
              </a:rPr>
              <a:t>T</a:t>
            </a:r>
          </a:p>
        </p:txBody>
      </p:sp>
      <p:sp>
        <p:nvSpPr>
          <p:cNvPr id="29730" name="Oval 74"/>
          <p:cNvSpPr>
            <a:spLocks noChangeArrowheads="1"/>
          </p:cNvSpPr>
          <p:nvPr/>
        </p:nvSpPr>
        <p:spPr bwMode="auto">
          <a:xfrm>
            <a:off x="7207250" y="5930900"/>
            <a:ext cx="139700" cy="1397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Rectangle 75"/>
          <p:cNvSpPr>
            <a:spLocks noChangeArrowheads="1"/>
          </p:cNvSpPr>
          <p:nvPr/>
        </p:nvSpPr>
        <p:spPr bwMode="auto">
          <a:xfrm rot="5400000">
            <a:off x="3902075" y="4386263"/>
            <a:ext cx="528638" cy="474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493" tIns="25397" rIns="63493" bIns="25397">
            <a:spAutoFit/>
          </a:bodyPr>
          <a:lstStyle/>
          <a:p>
            <a:pPr defTabSz="449263">
              <a:lnSpc>
                <a:spcPct val="87000"/>
              </a:lnSpc>
            </a:pPr>
            <a:r>
              <a:rPr lang="en-US" sz="3200">
                <a:latin typeface="Verdana" pitchFamily="34" charset="0"/>
                <a:cs typeface="Arial" charset="0"/>
                <a:sym typeface="Symbol" pitchFamily="18" charset="2"/>
              </a:rPr>
              <a:t></a:t>
            </a:r>
          </a:p>
        </p:txBody>
      </p:sp>
      <p:sp>
        <p:nvSpPr>
          <p:cNvPr id="29732" name="Oval 76"/>
          <p:cNvSpPr>
            <a:spLocks noChangeArrowheads="1"/>
          </p:cNvSpPr>
          <p:nvPr/>
        </p:nvSpPr>
        <p:spPr bwMode="auto">
          <a:xfrm>
            <a:off x="7450138" y="5178425"/>
            <a:ext cx="139700" cy="1397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Oval 77"/>
          <p:cNvSpPr>
            <a:spLocks noChangeArrowheads="1"/>
          </p:cNvSpPr>
          <p:nvPr/>
        </p:nvSpPr>
        <p:spPr bwMode="auto">
          <a:xfrm>
            <a:off x="2840038" y="3248025"/>
            <a:ext cx="139700" cy="1397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CPEG421-2001-F-Topic-3-II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847B8-F2D6-4356-B90A-A36D4E2105E9}" type="slidenum">
              <a:rPr lang="zh-TW" altLang="en-US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714375"/>
            <a:ext cx="8458200" cy="1143000"/>
          </a:xfrm>
          <a:noFill/>
        </p:spPr>
        <p:txBody>
          <a:bodyPr lIns="90479" tIns="44445" rIns="90479" bIns="44445"/>
          <a:lstStyle/>
          <a:p>
            <a:pPr eaLnBrk="1" hangingPunct="1"/>
            <a:r>
              <a:rPr lang="en-US" altLang="zh-TW" sz="4000" b="1" smtClean="0">
                <a:ea typeface="新細明體" charset="-120"/>
              </a:rPr>
              <a:t>Well-behaved Data Flow Graphs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2327275"/>
            <a:ext cx="7339013" cy="3429000"/>
          </a:xfrm>
          <a:noFill/>
        </p:spPr>
        <p:txBody>
          <a:bodyPr lIns="90479" tIns="44445" rIns="90479" bIns="44445"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Arial" charset="0"/>
                <a:ea typeface="新細明體" charset="-120"/>
              </a:rPr>
              <a:t>Data flow graphs that produce exactly one set of result values at each output arcs for each set of values presented at the input arcs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Arial" charset="0"/>
                <a:ea typeface="新細明體" charset="-120"/>
              </a:rPr>
              <a:t>Implies the initial configuration is re-established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Arial" charset="0"/>
                <a:ea typeface="新細明體" charset="-120"/>
              </a:rPr>
              <a:t>Also implies </a:t>
            </a:r>
            <a:r>
              <a:rPr lang="en-US" altLang="zh-TW" i="1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determinacy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CPEG421-2001-F-Topic-3-II</a:t>
            </a:r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95561-0B94-46D8-9304-8DED00A73499}" type="slidenum">
              <a:rPr lang="zh-TW" altLang="en-US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5502275"/>
            <a:ext cx="8296275" cy="722313"/>
          </a:xfrm>
          <a:noFill/>
        </p:spPr>
        <p:txBody>
          <a:bodyPr lIns="90479" tIns="44445" rIns="90479" bIns="44445"/>
          <a:lstStyle/>
          <a:p>
            <a:pPr eaLnBrk="1" hangingPunct="1"/>
            <a:r>
              <a:rPr lang="en-US" altLang="zh-TW" sz="2800" b="1" smtClean="0">
                <a:ea typeface="新細明體" charset="-120"/>
              </a:rPr>
              <a:t>Properties of Well-Behaved Dataflow Schemata</a:t>
            </a:r>
          </a:p>
        </p:txBody>
      </p:sp>
      <p:sp>
        <p:nvSpPr>
          <p:cNvPr id="31749" name="Arc 3"/>
          <p:cNvSpPr>
            <a:spLocks/>
          </p:cNvSpPr>
          <p:nvPr/>
        </p:nvSpPr>
        <p:spPr bwMode="auto">
          <a:xfrm rot="-2760000">
            <a:off x="1662907" y="2320131"/>
            <a:ext cx="1320800" cy="133191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74"/>
                </a:moveTo>
                <a:cubicBezTo>
                  <a:pt x="14" y="9664"/>
                  <a:pt x="9664" y="14"/>
                  <a:pt x="21574" y="0"/>
                </a:cubicBezTo>
              </a:path>
              <a:path w="21600" h="21600" stroke="0" extrusionOk="0">
                <a:moveTo>
                  <a:pt x="0" y="21574"/>
                </a:moveTo>
                <a:cubicBezTo>
                  <a:pt x="14" y="9664"/>
                  <a:pt x="9664" y="14"/>
                  <a:pt x="21574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4"/>
          <p:cNvSpPr>
            <a:spLocks noChangeArrowheads="1"/>
          </p:cNvSpPr>
          <p:nvPr/>
        </p:nvSpPr>
        <p:spPr bwMode="auto">
          <a:xfrm>
            <a:off x="2265363" y="1973263"/>
            <a:ext cx="95250" cy="952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Oval 5"/>
          <p:cNvSpPr>
            <a:spLocks noChangeArrowheads="1"/>
          </p:cNvSpPr>
          <p:nvPr/>
        </p:nvSpPr>
        <p:spPr bwMode="auto">
          <a:xfrm>
            <a:off x="2254250" y="3840163"/>
            <a:ext cx="95250" cy="952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6"/>
          <p:cNvSpPr>
            <a:spLocks noChangeArrowheads="1"/>
          </p:cNvSpPr>
          <p:nvPr/>
        </p:nvSpPr>
        <p:spPr bwMode="auto">
          <a:xfrm>
            <a:off x="2408238" y="1457325"/>
            <a:ext cx="1030287" cy="82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defTabSz="449263"/>
            <a:r>
              <a:rPr lang="en-US" altLang="zh-TW" sz="4800">
                <a:ea typeface="新細明體" charset="-120"/>
              </a:rPr>
              <a:t>.....</a:t>
            </a:r>
          </a:p>
        </p:txBody>
      </p:sp>
      <p:sp>
        <p:nvSpPr>
          <p:cNvPr id="31753" name="Arc 7"/>
          <p:cNvSpPr>
            <a:spLocks/>
          </p:cNvSpPr>
          <p:nvPr/>
        </p:nvSpPr>
        <p:spPr bwMode="auto">
          <a:xfrm rot="2760000">
            <a:off x="2722563" y="2335212"/>
            <a:ext cx="1322388" cy="1331913"/>
          </a:xfrm>
          <a:custGeom>
            <a:avLst/>
            <a:gdLst>
              <a:gd name="T0" fmla="*/ 0 w 21626"/>
              <a:gd name="T1" fmla="*/ 0 h 21600"/>
              <a:gd name="T2" fmla="*/ 2147483647 w 21626"/>
              <a:gd name="T3" fmla="*/ 2147483647 h 21600"/>
              <a:gd name="T4" fmla="*/ 2147483647 w 21626"/>
              <a:gd name="T5" fmla="*/ 2147483647 h 21600"/>
              <a:gd name="T6" fmla="*/ 0 60000 65536"/>
              <a:gd name="T7" fmla="*/ 0 60000 65536"/>
              <a:gd name="T8" fmla="*/ 0 60000 65536"/>
              <a:gd name="T9" fmla="*/ 0 w 21626"/>
              <a:gd name="T10" fmla="*/ 0 h 21600"/>
              <a:gd name="T11" fmla="*/ 21626 w 2162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26" h="21600" fill="none" extrusionOk="0">
                <a:moveTo>
                  <a:pt x="0" y="0"/>
                </a:moveTo>
                <a:cubicBezTo>
                  <a:pt x="8" y="0"/>
                  <a:pt x="17" y="-1"/>
                  <a:pt x="26" y="0"/>
                </a:cubicBezTo>
                <a:cubicBezTo>
                  <a:pt x="11945" y="0"/>
                  <a:pt x="21611" y="9654"/>
                  <a:pt x="21625" y="21574"/>
                </a:cubicBezTo>
              </a:path>
              <a:path w="21626" h="21600" stroke="0" extrusionOk="0">
                <a:moveTo>
                  <a:pt x="0" y="0"/>
                </a:moveTo>
                <a:cubicBezTo>
                  <a:pt x="8" y="0"/>
                  <a:pt x="17" y="-1"/>
                  <a:pt x="26" y="0"/>
                </a:cubicBezTo>
                <a:cubicBezTo>
                  <a:pt x="11945" y="0"/>
                  <a:pt x="21611" y="9654"/>
                  <a:pt x="21625" y="21574"/>
                </a:cubicBezTo>
                <a:lnTo>
                  <a:pt x="26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Oval 8"/>
          <p:cNvSpPr>
            <a:spLocks noChangeArrowheads="1"/>
          </p:cNvSpPr>
          <p:nvPr/>
        </p:nvSpPr>
        <p:spPr bwMode="auto">
          <a:xfrm>
            <a:off x="3397250" y="1989138"/>
            <a:ext cx="95250" cy="952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Oval 9"/>
          <p:cNvSpPr>
            <a:spLocks noChangeArrowheads="1"/>
          </p:cNvSpPr>
          <p:nvPr/>
        </p:nvSpPr>
        <p:spPr bwMode="auto">
          <a:xfrm>
            <a:off x="3351213" y="3875088"/>
            <a:ext cx="95250" cy="952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Rectangle 10"/>
          <p:cNvSpPr>
            <a:spLocks noChangeArrowheads="1"/>
          </p:cNvSpPr>
          <p:nvPr/>
        </p:nvSpPr>
        <p:spPr bwMode="auto">
          <a:xfrm>
            <a:off x="2374900" y="3346450"/>
            <a:ext cx="1030288" cy="82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defTabSz="449263"/>
            <a:r>
              <a:rPr lang="en-US" altLang="zh-TW" sz="4800">
                <a:ea typeface="新細明體" charset="-120"/>
              </a:rPr>
              <a:t>.....</a:t>
            </a:r>
          </a:p>
        </p:txBody>
      </p:sp>
      <p:sp>
        <p:nvSpPr>
          <p:cNvPr id="31757" name="Rectangle 11"/>
          <p:cNvSpPr>
            <a:spLocks noChangeArrowheads="1"/>
          </p:cNvSpPr>
          <p:nvPr/>
        </p:nvSpPr>
        <p:spPr bwMode="auto">
          <a:xfrm>
            <a:off x="1862138" y="2689225"/>
            <a:ext cx="1954212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algn="ctr" defTabSz="449263"/>
            <a:r>
              <a:rPr lang="en-US" altLang="zh-TW" sz="1400">
                <a:ea typeface="新細明體" charset="-120"/>
              </a:rPr>
              <a:t>An (m, n) Scheman</a:t>
            </a:r>
          </a:p>
          <a:p>
            <a:pPr algn="ctr" defTabSz="449263"/>
            <a:r>
              <a:rPr lang="en-US" altLang="zh-TW" sz="1400">
                <a:ea typeface="新細明體" charset="-120"/>
              </a:rPr>
              <a:t>with no enabled actors</a:t>
            </a:r>
          </a:p>
        </p:txBody>
      </p:sp>
      <p:sp>
        <p:nvSpPr>
          <p:cNvPr id="31758" name="Rectangle 12"/>
          <p:cNvSpPr>
            <a:spLocks noChangeArrowheads="1"/>
          </p:cNvSpPr>
          <p:nvPr/>
        </p:nvSpPr>
        <p:spPr bwMode="auto">
          <a:xfrm>
            <a:off x="1454150" y="1295400"/>
            <a:ext cx="3333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defTabSz="449263"/>
            <a:r>
              <a:rPr lang="en-US" altLang="zh-TW" sz="1400">
                <a:ea typeface="新細明體" charset="-120"/>
              </a:rPr>
              <a:t>v</a:t>
            </a:r>
            <a:r>
              <a:rPr lang="en-US" altLang="zh-TW" sz="1400" baseline="-25000">
                <a:ea typeface="新細明體" charset="-120"/>
              </a:rPr>
              <a:t>1</a:t>
            </a:r>
          </a:p>
        </p:txBody>
      </p:sp>
      <p:sp>
        <p:nvSpPr>
          <p:cNvPr id="31759" name="Rectangle 13"/>
          <p:cNvSpPr>
            <a:spLocks noChangeArrowheads="1"/>
          </p:cNvSpPr>
          <p:nvPr/>
        </p:nvSpPr>
        <p:spPr bwMode="auto">
          <a:xfrm>
            <a:off x="3949700" y="1358900"/>
            <a:ext cx="3651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defTabSz="449263"/>
            <a:r>
              <a:rPr lang="en-US" altLang="zh-TW" sz="1400">
                <a:ea typeface="新細明體" charset="-120"/>
              </a:rPr>
              <a:t>v</a:t>
            </a:r>
            <a:r>
              <a:rPr lang="en-US" altLang="zh-TW" sz="1400" baseline="-25000">
                <a:ea typeface="新細明體" charset="-120"/>
              </a:rPr>
              <a:t>m</a:t>
            </a:r>
          </a:p>
        </p:txBody>
      </p:sp>
      <p:sp>
        <p:nvSpPr>
          <p:cNvPr id="31760" name="Rectangle 14"/>
          <p:cNvSpPr>
            <a:spLocks noChangeArrowheads="1"/>
          </p:cNvSpPr>
          <p:nvPr/>
        </p:nvSpPr>
        <p:spPr bwMode="auto">
          <a:xfrm>
            <a:off x="3486150" y="1885950"/>
            <a:ext cx="32861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defTabSz="449263"/>
            <a:r>
              <a:rPr lang="en-US" altLang="zh-TW" sz="1400">
                <a:ea typeface="新細明體" charset="-120"/>
              </a:rPr>
              <a:t>m</a:t>
            </a:r>
          </a:p>
        </p:txBody>
      </p:sp>
      <p:sp>
        <p:nvSpPr>
          <p:cNvPr id="31761" name="Rectangle 15"/>
          <p:cNvSpPr>
            <a:spLocks noChangeArrowheads="1"/>
          </p:cNvSpPr>
          <p:nvPr/>
        </p:nvSpPr>
        <p:spPr bwMode="auto">
          <a:xfrm>
            <a:off x="2012950" y="1866900"/>
            <a:ext cx="279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defTabSz="449263"/>
            <a:r>
              <a:rPr lang="en-US" altLang="zh-TW" sz="1400">
                <a:ea typeface="新細明體" charset="-120"/>
              </a:rPr>
              <a:t>1</a:t>
            </a:r>
          </a:p>
        </p:txBody>
      </p:sp>
      <p:sp>
        <p:nvSpPr>
          <p:cNvPr id="31762" name="Rectangle 16"/>
          <p:cNvSpPr>
            <a:spLocks noChangeArrowheads="1"/>
          </p:cNvSpPr>
          <p:nvPr/>
        </p:nvSpPr>
        <p:spPr bwMode="auto">
          <a:xfrm>
            <a:off x="1993900" y="3733800"/>
            <a:ext cx="279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defTabSz="449263"/>
            <a:r>
              <a:rPr lang="en-US" altLang="zh-TW" sz="1400">
                <a:ea typeface="新細明體" charset="-120"/>
              </a:rPr>
              <a:t>1</a:t>
            </a:r>
          </a:p>
        </p:txBody>
      </p:sp>
      <p:sp>
        <p:nvSpPr>
          <p:cNvPr id="31763" name="Rectangle 17"/>
          <p:cNvSpPr>
            <a:spLocks noChangeArrowheads="1"/>
          </p:cNvSpPr>
          <p:nvPr/>
        </p:nvSpPr>
        <p:spPr bwMode="auto">
          <a:xfrm>
            <a:off x="3441700" y="3740150"/>
            <a:ext cx="279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defTabSz="449263"/>
            <a:r>
              <a:rPr lang="en-US" altLang="zh-TW" sz="1400">
                <a:ea typeface="新細明體" charset="-120"/>
              </a:rPr>
              <a:t>n</a:t>
            </a:r>
          </a:p>
        </p:txBody>
      </p:sp>
      <p:sp>
        <p:nvSpPr>
          <p:cNvPr id="31764" name="Rectangle 18"/>
          <p:cNvSpPr>
            <a:spLocks noChangeArrowheads="1"/>
          </p:cNvSpPr>
          <p:nvPr/>
        </p:nvSpPr>
        <p:spPr bwMode="auto">
          <a:xfrm>
            <a:off x="1754188" y="4926013"/>
            <a:ext cx="22971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defTabSz="449263"/>
            <a:r>
              <a:rPr lang="en-US" altLang="zh-TW" sz="2000">
                <a:ea typeface="新細明體" charset="-120"/>
              </a:rPr>
              <a:t>(a) Initial Snapshot</a:t>
            </a:r>
          </a:p>
        </p:txBody>
      </p:sp>
      <p:sp>
        <p:nvSpPr>
          <p:cNvPr id="31765" name="Arc 19"/>
          <p:cNvSpPr>
            <a:spLocks/>
          </p:cNvSpPr>
          <p:nvPr/>
        </p:nvSpPr>
        <p:spPr bwMode="auto">
          <a:xfrm rot="-2760000">
            <a:off x="5380832" y="2320131"/>
            <a:ext cx="1320800" cy="133191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74"/>
                </a:moveTo>
                <a:cubicBezTo>
                  <a:pt x="14" y="9664"/>
                  <a:pt x="9664" y="14"/>
                  <a:pt x="21574" y="0"/>
                </a:cubicBezTo>
              </a:path>
              <a:path w="21600" h="21600" stroke="0" extrusionOk="0">
                <a:moveTo>
                  <a:pt x="0" y="21574"/>
                </a:moveTo>
                <a:cubicBezTo>
                  <a:pt x="14" y="9664"/>
                  <a:pt x="9664" y="14"/>
                  <a:pt x="21574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Oval 20"/>
          <p:cNvSpPr>
            <a:spLocks noChangeArrowheads="1"/>
          </p:cNvSpPr>
          <p:nvPr/>
        </p:nvSpPr>
        <p:spPr bwMode="auto">
          <a:xfrm>
            <a:off x="5983288" y="1973263"/>
            <a:ext cx="95250" cy="952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Oval 21"/>
          <p:cNvSpPr>
            <a:spLocks noChangeArrowheads="1"/>
          </p:cNvSpPr>
          <p:nvPr/>
        </p:nvSpPr>
        <p:spPr bwMode="auto">
          <a:xfrm>
            <a:off x="5972175" y="3840163"/>
            <a:ext cx="95250" cy="952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Rectangle 22"/>
          <p:cNvSpPr>
            <a:spLocks noChangeArrowheads="1"/>
          </p:cNvSpPr>
          <p:nvPr/>
        </p:nvSpPr>
        <p:spPr bwMode="auto">
          <a:xfrm>
            <a:off x="6126163" y="1457325"/>
            <a:ext cx="1030287" cy="82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defTabSz="449263"/>
            <a:r>
              <a:rPr lang="en-US" altLang="zh-TW" sz="4800">
                <a:ea typeface="新細明體" charset="-120"/>
              </a:rPr>
              <a:t>.....</a:t>
            </a:r>
          </a:p>
        </p:txBody>
      </p:sp>
      <p:sp>
        <p:nvSpPr>
          <p:cNvPr id="31769" name="Arc 23"/>
          <p:cNvSpPr>
            <a:spLocks/>
          </p:cNvSpPr>
          <p:nvPr/>
        </p:nvSpPr>
        <p:spPr bwMode="auto">
          <a:xfrm rot="2760000">
            <a:off x="6440488" y="2335212"/>
            <a:ext cx="1322388" cy="1331913"/>
          </a:xfrm>
          <a:custGeom>
            <a:avLst/>
            <a:gdLst>
              <a:gd name="T0" fmla="*/ 0 w 21626"/>
              <a:gd name="T1" fmla="*/ 0 h 21600"/>
              <a:gd name="T2" fmla="*/ 2147483647 w 21626"/>
              <a:gd name="T3" fmla="*/ 2147483647 h 21600"/>
              <a:gd name="T4" fmla="*/ 2147483647 w 21626"/>
              <a:gd name="T5" fmla="*/ 2147483647 h 21600"/>
              <a:gd name="T6" fmla="*/ 0 60000 65536"/>
              <a:gd name="T7" fmla="*/ 0 60000 65536"/>
              <a:gd name="T8" fmla="*/ 0 60000 65536"/>
              <a:gd name="T9" fmla="*/ 0 w 21626"/>
              <a:gd name="T10" fmla="*/ 0 h 21600"/>
              <a:gd name="T11" fmla="*/ 21626 w 2162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26" h="21600" fill="none" extrusionOk="0">
                <a:moveTo>
                  <a:pt x="0" y="0"/>
                </a:moveTo>
                <a:cubicBezTo>
                  <a:pt x="8" y="0"/>
                  <a:pt x="17" y="-1"/>
                  <a:pt x="26" y="0"/>
                </a:cubicBezTo>
                <a:cubicBezTo>
                  <a:pt x="11945" y="0"/>
                  <a:pt x="21611" y="9654"/>
                  <a:pt x="21625" y="21574"/>
                </a:cubicBezTo>
              </a:path>
              <a:path w="21626" h="21600" stroke="0" extrusionOk="0">
                <a:moveTo>
                  <a:pt x="0" y="0"/>
                </a:moveTo>
                <a:cubicBezTo>
                  <a:pt x="8" y="0"/>
                  <a:pt x="17" y="-1"/>
                  <a:pt x="26" y="0"/>
                </a:cubicBezTo>
                <a:cubicBezTo>
                  <a:pt x="11945" y="0"/>
                  <a:pt x="21611" y="9654"/>
                  <a:pt x="21625" y="21574"/>
                </a:cubicBezTo>
                <a:lnTo>
                  <a:pt x="26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Line 24"/>
          <p:cNvSpPr>
            <a:spLocks noChangeShapeType="1"/>
          </p:cNvSpPr>
          <p:nvPr/>
        </p:nvSpPr>
        <p:spPr bwMode="auto">
          <a:xfrm flipV="1">
            <a:off x="7167563" y="1217613"/>
            <a:ext cx="555625" cy="771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Oval 25"/>
          <p:cNvSpPr>
            <a:spLocks noChangeArrowheads="1"/>
          </p:cNvSpPr>
          <p:nvPr/>
        </p:nvSpPr>
        <p:spPr bwMode="auto">
          <a:xfrm>
            <a:off x="7115175" y="1989138"/>
            <a:ext cx="95250" cy="952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Oval 26"/>
          <p:cNvSpPr>
            <a:spLocks noChangeArrowheads="1"/>
          </p:cNvSpPr>
          <p:nvPr/>
        </p:nvSpPr>
        <p:spPr bwMode="auto">
          <a:xfrm>
            <a:off x="7069138" y="3875088"/>
            <a:ext cx="95250" cy="952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7"/>
          <p:cNvSpPr>
            <a:spLocks noChangeShapeType="1"/>
          </p:cNvSpPr>
          <p:nvPr/>
        </p:nvSpPr>
        <p:spPr bwMode="auto">
          <a:xfrm>
            <a:off x="7156450" y="3983038"/>
            <a:ext cx="485775" cy="717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Rectangle 28"/>
          <p:cNvSpPr>
            <a:spLocks noChangeArrowheads="1"/>
          </p:cNvSpPr>
          <p:nvPr/>
        </p:nvSpPr>
        <p:spPr bwMode="auto">
          <a:xfrm>
            <a:off x="6092825" y="3346450"/>
            <a:ext cx="1030288" cy="82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defTabSz="449263"/>
            <a:r>
              <a:rPr lang="en-US" altLang="zh-TW" sz="4800">
                <a:ea typeface="新細明體" charset="-120"/>
              </a:rPr>
              <a:t>.....</a:t>
            </a:r>
          </a:p>
        </p:txBody>
      </p:sp>
      <p:sp>
        <p:nvSpPr>
          <p:cNvPr id="31775" name="Rectangle 29"/>
          <p:cNvSpPr>
            <a:spLocks noChangeArrowheads="1"/>
          </p:cNvSpPr>
          <p:nvPr/>
        </p:nvSpPr>
        <p:spPr bwMode="auto">
          <a:xfrm>
            <a:off x="5580063" y="2689225"/>
            <a:ext cx="1954212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algn="ctr" defTabSz="449263"/>
            <a:r>
              <a:rPr lang="en-US" altLang="zh-TW" sz="1400">
                <a:ea typeface="新細明體" charset="-120"/>
              </a:rPr>
              <a:t>An (m, n) Scheman</a:t>
            </a:r>
          </a:p>
          <a:p>
            <a:pPr algn="ctr" defTabSz="449263"/>
            <a:r>
              <a:rPr lang="en-US" altLang="zh-TW" sz="1400">
                <a:ea typeface="新細明體" charset="-120"/>
              </a:rPr>
              <a:t>with no enabled actors</a:t>
            </a:r>
          </a:p>
        </p:txBody>
      </p:sp>
      <p:sp>
        <p:nvSpPr>
          <p:cNvPr id="31776" name="Rectangle 30"/>
          <p:cNvSpPr>
            <a:spLocks noChangeArrowheads="1"/>
          </p:cNvSpPr>
          <p:nvPr/>
        </p:nvSpPr>
        <p:spPr bwMode="auto">
          <a:xfrm>
            <a:off x="7204075" y="1885950"/>
            <a:ext cx="32861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defTabSz="449263"/>
            <a:r>
              <a:rPr lang="en-US" altLang="zh-TW" sz="1400">
                <a:ea typeface="新細明體" charset="-120"/>
              </a:rPr>
              <a:t>m</a:t>
            </a:r>
          </a:p>
        </p:txBody>
      </p:sp>
      <p:sp>
        <p:nvSpPr>
          <p:cNvPr id="31777" name="Rectangle 31"/>
          <p:cNvSpPr>
            <a:spLocks noChangeArrowheads="1"/>
          </p:cNvSpPr>
          <p:nvPr/>
        </p:nvSpPr>
        <p:spPr bwMode="auto">
          <a:xfrm>
            <a:off x="5730875" y="1866900"/>
            <a:ext cx="279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defTabSz="449263"/>
            <a:r>
              <a:rPr lang="en-US" altLang="zh-TW" sz="1400">
                <a:ea typeface="新細明體" charset="-120"/>
              </a:rPr>
              <a:t>1</a:t>
            </a:r>
          </a:p>
        </p:txBody>
      </p:sp>
      <p:sp>
        <p:nvSpPr>
          <p:cNvPr id="31778" name="Rectangle 32"/>
          <p:cNvSpPr>
            <a:spLocks noChangeArrowheads="1"/>
          </p:cNvSpPr>
          <p:nvPr/>
        </p:nvSpPr>
        <p:spPr bwMode="auto">
          <a:xfrm>
            <a:off x="5711825" y="3733800"/>
            <a:ext cx="279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defTabSz="449263"/>
            <a:r>
              <a:rPr lang="en-US" altLang="zh-TW" sz="1400">
                <a:ea typeface="新細明體" charset="-120"/>
              </a:rPr>
              <a:t>1</a:t>
            </a:r>
          </a:p>
        </p:txBody>
      </p:sp>
      <p:sp>
        <p:nvSpPr>
          <p:cNvPr id="31779" name="Rectangle 33"/>
          <p:cNvSpPr>
            <a:spLocks noChangeArrowheads="1"/>
          </p:cNvSpPr>
          <p:nvPr/>
        </p:nvSpPr>
        <p:spPr bwMode="auto">
          <a:xfrm>
            <a:off x="7159625" y="3740150"/>
            <a:ext cx="279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defTabSz="449263"/>
            <a:r>
              <a:rPr lang="en-US" altLang="zh-TW" sz="1400">
                <a:ea typeface="新細明體" charset="-120"/>
              </a:rPr>
              <a:t>n</a:t>
            </a:r>
          </a:p>
        </p:txBody>
      </p:sp>
      <p:sp>
        <p:nvSpPr>
          <p:cNvPr id="31780" name="Rectangle 34"/>
          <p:cNvSpPr>
            <a:spLocks noChangeArrowheads="1"/>
          </p:cNvSpPr>
          <p:nvPr/>
        </p:nvSpPr>
        <p:spPr bwMode="auto">
          <a:xfrm>
            <a:off x="5472113" y="4926013"/>
            <a:ext cx="2255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5" rIns="90479" bIns="44445">
            <a:spAutoFit/>
          </a:bodyPr>
          <a:lstStyle/>
          <a:p>
            <a:pPr defTabSz="449263"/>
            <a:r>
              <a:rPr lang="en-US" altLang="zh-TW" sz="2000">
                <a:ea typeface="新細明體" charset="-120"/>
              </a:rPr>
              <a:t>(a) Final Snapshot</a:t>
            </a:r>
          </a:p>
        </p:txBody>
      </p:sp>
      <p:sp>
        <p:nvSpPr>
          <p:cNvPr id="31781" name="Line 35"/>
          <p:cNvSpPr>
            <a:spLocks noChangeShapeType="1"/>
          </p:cNvSpPr>
          <p:nvPr/>
        </p:nvSpPr>
        <p:spPr bwMode="auto">
          <a:xfrm flipH="1">
            <a:off x="5499100" y="3944938"/>
            <a:ext cx="511175" cy="717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Line 36"/>
          <p:cNvSpPr>
            <a:spLocks noChangeShapeType="1"/>
          </p:cNvSpPr>
          <p:nvPr/>
        </p:nvSpPr>
        <p:spPr bwMode="auto">
          <a:xfrm flipH="1">
            <a:off x="1778000" y="3951288"/>
            <a:ext cx="511175" cy="717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Line 37"/>
          <p:cNvSpPr>
            <a:spLocks noChangeShapeType="1"/>
          </p:cNvSpPr>
          <p:nvPr/>
        </p:nvSpPr>
        <p:spPr bwMode="auto">
          <a:xfrm>
            <a:off x="3435350" y="3976688"/>
            <a:ext cx="485775" cy="717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Line 38"/>
          <p:cNvSpPr>
            <a:spLocks noChangeShapeType="1"/>
          </p:cNvSpPr>
          <p:nvPr/>
        </p:nvSpPr>
        <p:spPr bwMode="auto">
          <a:xfrm flipH="1" flipV="1">
            <a:off x="5421313" y="1217613"/>
            <a:ext cx="581025" cy="771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5" name="Line 39"/>
          <p:cNvSpPr>
            <a:spLocks noChangeShapeType="1"/>
          </p:cNvSpPr>
          <p:nvPr/>
        </p:nvSpPr>
        <p:spPr bwMode="auto">
          <a:xfrm flipH="1" flipV="1">
            <a:off x="1693863" y="1211263"/>
            <a:ext cx="581025" cy="771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Line 40"/>
          <p:cNvSpPr>
            <a:spLocks noChangeShapeType="1"/>
          </p:cNvSpPr>
          <p:nvPr/>
        </p:nvSpPr>
        <p:spPr bwMode="auto">
          <a:xfrm flipV="1">
            <a:off x="3497263" y="1230313"/>
            <a:ext cx="555625" cy="771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7" name="Oval 41"/>
          <p:cNvSpPr>
            <a:spLocks noChangeArrowheads="1"/>
          </p:cNvSpPr>
          <p:nvPr/>
        </p:nvSpPr>
        <p:spPr bwMode="auto">
          <a:xfrm>
            <a:off x="7235825" y="4106863"/>
            <a:ext cx="192088" cy="2047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Oval 42"/>
          <p:cNvSpPr>
            <a:spLocks noChangeArrowheads="1"/>
          </p:cNvSpPr>
          <p:nvPr/>
        </p:nvSpPr>
        <p:spPr bwMode="auto">
          <a:xfrm>
            <a:off x="1851025" y="1427163"/>
            <a:ext cx="192088" cy="2047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Oval 43"/>
          <p:cNvSpPr>
            <a:spLocks noChangeArrowheads="1"/>
          </p:cNvSpPr>
          <p:nvPr/>
        </p:nvSpPr>
        <p:spPr bwMode="auto">
          <a:xfrm>
            <a:off x="3744913" y="1431925"/>
            <a:ext cx="192087" cy="204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0" name="Oval 44"/>
          <p:cNvSpPr>
            <a:spLocks noChangeArrowheads="1"/>
          </p:cNvSpPr>
          <p:nvPr/>
        </p:nvSpPr>
        <p:spPr bwMode="auto">
          <a:xfrm>
            <a:off x="5732463" y="4127500"/>
            <a:ext cx="192087" cy="2047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CPEG421-2001-F-Topic-3-II</a:t>
            </a:r>
          </a:p>
        </p:txBody>
      </p: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5D964-D74A-4187-B4E9-379DE478851A}" type="slidenum">
              <a:rPr lang="zh-TW" altLang="en-US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800725" cy="660400"/>
          </a:xfrm>
          <a:noFill/>
        </p:spPr>
        <p:txBody>
          <a:bodyPr wrap="none" lIns="63392" tIns="25356" rIns="63392" bIns="25356" anchor="t">
            <a:spAutoFit/>
          </a:bodyPr>
          <a:lstStyle/>
          <a:p>
            <a:pPr eaLnBrk="1" hangingPunct="1"/>
            <a:r>
              <a:rPr lang="en-US" sz="4000" b="1" smtClean="0"/>
              <a:t>Well Behaved Schemas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19425" y="938213"/>
            <a:ext cx="5102225" cy="1766887"/>
            <a:chOff x="1883" y="888"/>
            <a:chExt cx="3214" cy="1113"/>
          </a:xfrm>
        </p:grpSpPr>
        <p:sp>
          <p:nvSpPr>
            <p:cNvPr id="32819" name="Rectangle 4"/>
            <p:cNvSpPr>
              <a:spLocks noChangeArrowheads="1"/>
            </p:cNvSpPr>
            <p:nvPr/>
          </p:nvSpPr>
          <p:spPr bwMode="auto">
            <a:xfrm>
              <a:off x="2153" y="1822"/>
              <a:ext cx="550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392" tIns="25356" rIns="63392" bIns="25356">
              <a:spAutoFit/>
            </a:bodyPr>
            <a:lstStyle/>
            <a:p>
              <a:pPr defTabSz="912813">
                <a:lnSpc>
                  <a:spcPct val="85000"/>
                </a:lnSpc>
              </a:pPr>
              <a:r>
                <a:rPr lang="en-US">
                  <a:latin typeface="Verdana" pitchFamily="34" charset="0"/>
                  <a:cs typeface="Arial" charset="0"/>
                </a:rPr>
                <a:t>Before</a:t>
              </a:r>
            </a:p>
          </p:txBody>
        </p:sp>
        <p:sp>
          <p:nvSpPr>
            <p:cNvPr id="32820" name="Rectangle 5"/>
            <p:cNvSpPr>
              <a:spLocks noChangeArrowheads="1"/>
            </p:cNvSpPr>
            <p:nvPr/>
          </p:nvSpPr>
          <p:spPr bwMode="auto">
            <a:xfrm>
              <a:off x="4381" y="1822"/>
              <a:ext cx="433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392" tIns="25356" rIns="63392" bIns="25356">
              <a:spAutoFit/>
            </a:bodyPr>
            <a:lstStyle/>
            <a:p>
              <a:pPr defTabSz="912813">
                <a:lnSpc>
                  <a:spcPct val="85000"/>
                </a:lnSpc>
              </a:pPr>
              <a:r>
                <a:rPr lang="en-US">
                  <a:latin typeface="Verdana" pitchFamily="34" charset="0"/>
                  <a:cs typeface="Arial" charset="0"/>
                </a:rPr>
                <a:t>After</a:t>
              </a:r>
            </a:p>
          </p:txBody>
        </p:sp>
        <p:sp>
          <p:nvSpPr>
            <p:cNvPr id="32821" name="Line 6"/>
            <p:cNvSpPr>
              <a:spLocks noChangeShapeType="1"/>
            </p:cNvSpPr>
            <p:nvPr/>
          </p:nvSpPr>
          <p:spPr bwMode="auto">
            <a:xfrm>
              <a:off x="3243" y="1345"/>
              <a:ext cx="453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883" y="888"/>
              <a:ext cx="998" cy="913"/>
              <a:chOff x="1883" y="888"/>
              <a:chExt cx="998" cy="913"/>
            </a:xfrm>
          </p:grpSpPr>
          <p:sp>
            <p:nvSpPr>
              <p:cNvPr id="32836" name="AutoShape 8"/>
              <p:cNvSpPr>
                <a:spLocks noChangeArrowheads="1"/>
              </p:cNvSpPr>
              <p:nvPr/>
            </p:nvSpPr>
            <p:spPr bwMode="auto">
              <a:xfrm>
                <a:off x="1883" y="1157"/>
                <a:ext cx="998" cy="374"/>
              </a:xfrm>
              <a:prstGeom prst="roundRect">
                <a:avLst>
                  <a:gd name="adj" fmla="val 12495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7" name="Line 9"/>
              <p:cNvSpPr>
                <a:spLocks noChangeShapeType="1"/>
              </p:cNvSpPr>
              <p:nvPr/>
            </p:nvSpPr>
            <p:spPr bwMode="auto">
              <a:xfrm>
                <a:off x="2106" y="888"/>
                <a:ext cx="0" cy="2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8" name="Line 10"/>
              <p:cNvSpPr>
                <a:spLocks noChangeShapeType="1"/>
              </p:cNvSpPr>
              <p:nvPr/>
            </p:nvSpPr>
            <p:spPr bwMode="auto">
              <a:xfrm>
                <a:off x="2657" y="888"/>
                <a:ext cx="0" cy="2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9" name="Rectangle 11"/>
              <p:cNvSpPr>
                <a:spLocks noChangeArrowheads="1"/>
              </p:cNvSpPr>
              <p:nvPr/>
            </p:nvSpPr>
            <p:spPr bwMode="auto">
              <a:xfrm>
                <a:off x="2137" y="941"/>
                <a:ext cx="470" cy="1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392" tIns="25356" rIns="63392" bIns="25356">
                <a:spAutoFit/>
              </a:bodyPr>
              <a:lstStyle/>
              <a:p>
                <a:pPr defTabSz="912813">
                  <a:lnSpc>
                    <a:spcPct val="85000"/>
                  </a:lnSpc>
                </a:pPr>
                <a:r>
                  <a:rPr lang="en-US" sz="1600">
                    <a:latin typeface="Verdana" pitchFamily="34" charset="0"/>
                    <a:cs typeface="Arial" charset="0"/>
                  </a:rPr>
                  <a:t>•  •  •</a:t>
                </a:r>
              </a:p>
            </p:txBody>
          </p:sp>
          <p:sp>
            <p:nvSpPr>
              <p:cNvPr id="32840" name="Rectangle 12"/>
              <p:cNvSpPr>
                <a:spLocks noChangeArrowheads="1"/>
              </p:cNvSpPr>
              <p:nvPr/>
            </p:nvSpPr>
            <p:spPr bwMode="auto">
              <a:xfrm>
                <a:off x="2304" y="1264"/>
                <a:ext cx="167" cy="17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392" tIns="25356" rIns="63392" bIns="25356">
                <a:spAutoFit/>
              </a:bodyPr>
              <a:lstStyle/>
              <a:p>
                <a:pPr defTabSz="912813">
                  <a:lnSpc>
                    <a:spcPct val="85000"/>
                  </a:lnSpc>
                </a:pPr>
                <a:r>
                  <a:rPr lang="en-US">
                    <a:latin typeface="Verdana" pitchFamily="34" charset="0"/>
                    <a:cs typeface="Arial" charset="0"/>
                  </a:rPr>
                  <a:t>P</a:t>
                </a:r>
              </a:p>
            </p:txBody>
          </p:sp>
          <p:sp>
            <p:nvSpPr>
              <p:cNvPr id="32841" name="Line 13"/>
              <p:cNvSpPr>
                <a:spLocks noChangeShapeType="1"/>
              </p:cNvSpPr>
              <p:nvPr/>
            </p:nvSpPr>
            <p:spPr bwMode="auto">
              <a:xfrm>
                <a:off x="2112" y="1540"/>
                <a:ext cx="0" cy="2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2" name="Line 14"/>
              <p:cNvSpPr>
                <a:spLocks noChangeShapeType="1"/>
              </p:cNvSpPr>
              <p:nvPr/>
            </p:nvSpPr>
            <p:spPr bwMode="auto">
              <a:xfrm>
                <a:off x="2664" y="1540"/>
                <a:ext cx="0" cy="2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3" name="Rectangle 15"/>
              <p:cNvSpPr>
                <a:spLocks noChangeArrowheads="1"/>
              </p:cNvSpPr>
              <p:nvPr/>
            </p:nvSpPr>
            <p:spPr bwMode="auto">
              <a:xfrm>
                <a:off x="2145" y="1581"/>
                <a:ext cx="470" cy="1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392" tIns="25356" rIns="63392" bIns="25356">
                <a:spAutoFit/>
              </a:bodyPr>
              <a:lstStyle/>
              <a:p>
                <a:pPr defTabSz="912813">
                  <a:lnSpc>
                    <a:spcPct val="85000"/>
                  </a:lnSpc>
                </a:pPr>
                <a:r>
                  <a:rPr lang="en-US" sz="1600">
                    <a:latin typeface="Verdana" pitchFamily="34" charset="0"/>
                    <a:cs typeface="Arial" charset="0"/>
                  </a:rPr>
                  <a:t>•  •  •</a:t>
                </a:r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4099" y="888"/>
              <a:ext cx="998" cy="913"/>
              <a:chOff x="4099" y="888"/>
              <a:chExt cx="998" cy="913"/>
            </a:xfrm>
          </p:grpSpPr>
          <p:sp>
            <p:nvSpPr>
              <p:cNvPr id="32828" name="AutoShape 17"/>
              <p:cNvSpPr>
                <a:spLocks noChangeArrowheads="1"/>
              </p:cNvSpPr>
              <p:nvPr/>
            </p:nvSpPr>
            <p:spPr bwMode="auto">
              <a:xfrm>
                <a:off x="4099" y="1157"/>
                <a:ext cx="998" cy="374"/>
              </a:xfrm>
              <a:prstGeom prst="roundRect">
                <a:avLst>
                  <a:gd name="adj" fmla="val 12495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9" name="Line 18"/>
              <p:cNvSpPr>
                <a:spLocks noChangeShapeType="1"/>
              </p:cNvSpPr>
              <p:nvPr/>
            </p:nvSpPr>
            <p:spPr bwMode="auto">
              <a:xfrm>
                <a:off x="4322" y="888"/>
                <a:ext cx="0" cy="2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0" name="Line 19"/>
              <p:cNvSpPr>
                <a:spLocks noChangeShapeType="1"/>
              </p:cNvSpPr>
              <p:nvPr/>
            </p:nvSpPr>
            <p:spPr bwMode="auto">
              <a:xfrm>
                <a:off x="4873" y="888"/>
                <a:ext cx="0" cy="2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1" name="Rectangle 20"/>
              <p:cNvSpPr>
                <a:spLocks noChangeArrowheads="1"/>
              </p:cNvSpPr>
              <p:nvPr/>
            </p:nvSpPr>
            <p:spPr bwMode="auto">
              <a:xfrm>
                <a:off x="4353" y="941"/>
                <a:ext cx="470" cy="1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392" tIns="25356" rIns="63392" bIns="25356">
                <a:spAutoFit/>
              </a:bodyPr>
              <a:lstStyle/>
              <a:p>
                <a:pPr defTabSz="912813">
                  <a:lnSpc>
                    <a:spcPct val="85000"/>
                  </a:lnSpc>
                </a:pPr>
                <a:r>
                  <a:rPr lang="en-US" sz="1600">
                    <a:latin typeface="Verdana" pitchFamily="34" charset="0"/>
                    <a:cs typeface="Arial" charset="0"/>
                  </a:rPr>
                  <a:t>•  •  •</a:t>
                </a:r>
              </a:p>
            </p:txBody>
          </p:sp>
          <p:sp>
            <p:nvSpPr>
              <p:cNvPr id="32832" name="Rectangle 21"/>
              <p:cNvSpPr>
                <a:spLocks noChangeArrowheads="1"/>
              </p:cNvSpPr>
              <p:nvPr/>
            </p:nvSpPr>
            <p:spPr bwMode="auto">
              <a:xfrm>
                <a:off x="4504" y="1264"/>
                <a:ext cx="167" cy="17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392" tIns="25356" rIns="63392" bIns="25356">
                <a:spAutoFit/>
              </a:bodyPr>
              <a:lstStyle/>
              <a:p>
                <a:pPr defTabSz="912813">
                  <a:lnSpc>
                    <a:spcPct val="85000"/>
                  </a:lnSpc>
                </a:pPr>
                <a:r>
                  <a:rPr lang="en-US">
                    <a:latin typeface="Verdana" pitchFamily="34" charset="0"/>
                    <a:cs typeface="Arial" charset="0"/>
                  </a:rPr>
                  <a:t>P</a:t>
                </a:r>
              </a:p>
            </p:txBody>
          </p:sp>
          <p:sp>
            <p:nvSpPr>
              <p:cNvPr id="32833" name="Line 22"/>
              <p:cNvSpPr>
                <a:spLocks noChangeShapeType="1"/>
              </p:cNvSpPr>
              <p:nvPr/>
            </p:nvSpPr>
            <p:spPr bwMode="auto">
              <a:xfrm>
                <a:off x="4328" y="1540"/>
                <a:ext cx="0" cy="2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4" name="Line 23"/>
              <p:cNvSpPr>
                <a:spLocks noChangeShapeType="1"/>
              </p:cNvSpPr>
              <p:nvPr/>
            </p:nvSpPr>
            <p:spPr bwMode="auto">
              <a:xfrm>
                <a:off x="4880" y="1540"/>
                <a:ext cx="0" cy="2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5" name="Rectangle 24"/>
              <p:cNvSpPr>
                <a:spLocks noChangeArrowheads="1"/>
              </p:cNvSpPr>
              <p:nvPr/>
            </p:nvSpPr>
            <p:spPr bwMode="auto">
              <a:xfrm>
                <a:off x="4361" y="1581"/>
                <a:ext cx="470" cy="1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392" tIns="25356" rIns="63392" bIns="25356">
                <a:spAutoFit/>
              </a:bodyPr>
              <a:lstStyle/>
              <a:p>
                <a:pPr defTabSz="912813">
                  <a:lnSpc>
                    <a:spcPct val="85000"/>
                  </a:lnSpc>
                </a:pPr>
                <a:r>
                  <a:rPr lang="en-US" sz="1600">
                    <a:latin typeface="Verdana" pitchFamily="34" charset="0"/>
                    <a:cs typeface="Arial" charset="0"/>
                  </a:rPr>
                  <a:t>•  •  •</a:t>
                </a:r>
              </a:p>
            </p:txBody>
          </p:sp>
        </p:grpSp>
        <p:sp>
          <p:nvSpPr>
            <p:cNvPr id="32824" name="Oval 25"/>
            <p:cNvSpPr>
              <a:spLocks noChangeArrowheads="1"/>
            </p:cNvSpPr>
            <p:nvPr/>
          </p:nvSpPr>
          <p:spPr bwMode="auto">
            <a:xfrm>
              <a:off x="2066" y="948"/>
              <a:ext cx="88" cy="8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Oval 26"/>
            <p:cNvSpPr>
              <a:spLocks noChangeArrowheads="1"/>
            </p:cNvSpPr>
            <p:nvPr/>
          </p:nvSpPr>
          <p:spPr bwMode="auto">
            <a:xfrm>
              <a:off x="2610" y="948"/>
              <a:ext cx="88" cy="8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6" name="Oval 27"/>
            <p:cNvSpPr>
              <a:spLocks noChangeArrowheads="1"/>
            </p:cNvSpPr>
            <p:nvPr/>
          </p:nvSpPr>
          <p:spPr bwMode="auto">
            <a:xfrm>
              <a:off x="4290" y="1596"/>
              <a:ext cx="88" cy="8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7" name="Oval 28"/>
            <p:cNvSpPr>
              <a:spLocks noChangeArrowheads="1"/>
            </p:cNvSpPr>
            <p:nvPr/>
          </p:nvSpPr>
          <p:spPr bwMode="auto">
            <a:xfrm>
              <a:off x="4834" y="1596"/>
              <a:ext cx="88" cy="8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908050" y="2741613"/>
            <a:ext cx="2811463" cy="3262312"/>
            <a:chOff x="502" y="2028"/>
            <a:chExt cx="1770" cy="2056"/>
          </a:xfrm>
        </p:grpSpPr>
        <p:sp>
          <p:nvSpPr>
            <p:cNvPr id="32799" name="Line 30"/>
            <p:cNvSpPr>
              <a:spLocks noChangeShapeType="1"/>
            </p:cNvSpPr>
            <p:nvPr/>
          </p:nvSpPr>
          <p:spPr bwMode="auto">
            <a:xfrm>
              <a:off x="1675" y="2116"/>
              <a:ext cx="0" cy="3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Oval 31"/>
            <p:cNvSpPr>
              <a:spLocks noChangeArrowheads="1"/>
            </p:cNvSpPr>
            <p:nvPr/>
          </p:nvSpPr>
          <p:spPr bwMode="auto">
            <a:xfrm>
              <a:off x="1266" y="2482"/>
              <a:ext cx="850" cy="26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Line 32"/>
            <p:cNvSpPr>
              <a:spLocks noChangeShapeType="1"/>
            </p:cNvSpPr>
            <p:nvPr/>
          </p:nvSpPr>
          <p:spPr bwMode="auto">
            <a:xfrm>
              <a:off x="804" y="2632"/>
              <a:ext cx="4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Rectangle 33"/>
            <p:cNvSpPr>
              <a:spLocks noChangeArrowheads="1"/>
            </p:cNvSpPr>
            <p:nvPr/>
          </p:nvSpPr>
          <p:spPr bwMode="auto">
            <a:xfrm>
              <a:off x="1266" y="3030"/>
              <a:ext cx="302" cy="30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Rectangle 34"/>
            <p:cNvSpPr>
              <a:spLocks noChangeArrowheads="1"/>
            </p:cNvSpPr>
            <p:nvPr/>
          </p:nvSpPr>
          <p:spPr bwMode="auto">
            <a:xfrm>
              <a:off x="1815" y="3030"/>
              <a:ext cx="301" cy="30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Oval 35"/>
            <p:cNvSpPr>
              <a:spLocks noChangeArrowheads="1"/>
            </p:cNvSpPr>
            <p:nvPr/>
          </p:nvSpPr>
          <p:spPr bwMode="auto">
            <a:xfrm>
              <a:off x="1266" y="3579"/>
              <a:ext cx="850" cy="26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Line 36"/>
            <p:cNvSpPr>
              <a:spLocks noChangeShapeType="1"/>
            </p:cNvSpPr>
            <p:nvPr/>
          </p:nvSpPr>
          <p:spPr bwMode="auto">
            <a:xfrm>
              <a:off x="1869" y="2761"/>
              <a:ext cx="96" cy="2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37"/>
            <p:cNvSpPr>
              <a:spLocks noChangeShapeType="1"/>
            </p:cNvSpPr>
            <p:nvPr/>
          </p:nvSpPr>
          <p:spPr bwMode="auto">
            <a:xfrm flipH="1">
              <a:off x="1417" y="2750"/>
              <a:ext cx="102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38"/>
            <p:cNvSpPr>
              <a:spLocks noChangeShapeType="1"/>
            </p:cNvSpPr>
            <p:nvPr/>
          </p:nvSpPr>
          <p:spPr bwMode="auto">
            <a:xfrm>
              <a:off x="1417" y="3342"/>
              <a:ext cx="129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39"/>
            <p:cNvSpPr>
              <a:spLocks noChangeShapeType="1"/>
            </p:cNvSpPr>
            <p:nvPr/>
          </p:nvSpPr>
          <p:spPr bwMode="auto">
            <a:xfrm flipH="1">
              <a:off x="1836" y="3342"/>
              <a:ext cx="129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40"/>
            <p:cNvSpPr>
              <a:spLocks noChangeShapeType="1"/>
            </p:cNvSpPr>
            <p:nvPr/>
          </p:nvSpPr>
          <p:spPr bwMode="auto">
            <a:xfrm>
              <a:off x="1675" y="3858"/>
              <a:ext cx="0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Rectangle 41"/>
            <p:cNvSpPr>
              <a:spLocks noChangeArrowheads="1"/>
            </p:cNvSpPr>
            <p:nvPr/>
          </p:nvSpPr>
          <p:spPr bwMode="auto">
            <a:xfrm>
              <a:off x="1452" y="2550"/>
              <a:ext cx="170" cy="1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>
                  <a:latin typeface="Verdana" pitchFamily="34" charset="0"/>
                  <a:cs typeface="Arial" charset="0"/>
                </a:rPr>
                <a:t>T</a:t>
              </a:r>
            </a:p>
          </p:txBody>
        </p:sp>
        <p:sp>
          <p:nvSpPr>
            <p:cNvPr id="32811" name="Rectangle 42"/>
            <p:cNvSpPr>
              <a:spLocks noChangeArrowheads="1"/>
            </p:cNvSpPr>
            <p:nvPr/>
          </p:nvSpPr>
          <p:spPr bwMode="auto">
            <a:xfrm>
              <a:off x="1807" y="2555"/>
              <a:ext cx="163" cy="17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>
                  <a:latin typeface="Verdana" pitchFamily="34" charset="0"/>
                  <a:cs typeface="Arial" charset="0"/>
                </a:rPr>
                <a:t>F</a:t>
              </a:r>
            </a:p>
          </p:txBody>
        </p:sp>
        <p:sp>
          <p:nvSpPr>
            <p:cNvPr id="32812" name="Rectangle 43"/>
            <p:cNvSpPr>
              <a:spLocks noChangeArrowheads="1"/>
            </p:cNvSpPr>
            <p:nvPr/>
          </p:nvSpPr>
          <p:spPr bwMode="auto">
            <a:xfrm>
              <a:off x="1342" y="3090"/>
              <a:ext cx="131" cy="17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>
                  <a:latin typeface="Verdana" pitchFamily="34" charset="0"/>
                  <a:cs typeface="Arial" charset="0"/>
                </a:rPr>
                <a:t>f</a:t>
              </a:r>
            </a:p>
          </p:txBody>
        </p:sp>
        <p:sp>
          <p:nvSpPr>
            <p:cNvPr id="32813" name="Rectangle 44"/>
            <p:cNvSpPr>
              <a:spLocks noChangeArrowheads="1"/>
            </p:cNvSpPr>
            <p:nvPr/>
          </p:nvSpPr>
          <p:spPr bwMode="auto">
            <a:xfrm>
              <a:off x="1880" y="3090"/>
              <a:ext cx="146" cy="17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>
                  <a:latin typeface="Verdana" pitchFamily="34" charset="0"/>
                  <a:cs typeface="Arial" charset="0"/>
                </a:rPr>
                <a:t>g</a:t>
              </a:r>
            </a:p>
          </p:txBody>
        </p:sp>
        <p:sp>
          <p:nvSpPr>
            <p:cNvPr id="32814" name="Freeform 45"/>
            <p:cNvSpPr>
              <a:spLocks/>
            </p:cNvSpPr>
            <p:nvPr/>
          </p:nvSpPr>
          <p:spPr bwMode="auto">
            <a:xfrm>
              <a:off x="1016" y="2632"/>
              <a:ext cx="216" cy="1088"/>
            </a:xfrm>
            <a:custGeom>
              <a:avLst/>
              <a:gdLst>
                <a:gd name="T0" fmla="*/ 0 w 216"/>
                <a:gd name="T1" fmla="*/ 0 h 1112"/>
                <a:gd name="T2" fmla="*/ 0 w 216"/>
                <a:gd name="T3" fmla="*/ 976 h 1112"/>
                <a:gd name="T4" fmla="*/ 216 w 216"/>
                <a:gd name="T5" fmla="*/ 976 h 1112"/>
                <a:gd name="T6" fmla="*/ 0 60000 65536"/>
                <a:gd name="T7" fmla="*/ 0 60000 65536"/>
                <a:gd name="T8" fmla="*/ 0 60000 65536"/>
                <a:gd name="T9" fmla="*/ 0 w 216"/>
                <a:gd name="T10" fmla="*/ 0 h 1112"/>
                <a:gd name="T11" fmla="*/ 216 w 216"/>
                <a:gd name="T12" fmla="*/ 1112 h 1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112">
                  <a:moveTo>
                    <a:pt x="0" y="0"/>
                  </a:moveTo>
                  <a:lnTo>
                    <a:pt x="0" y="1112"/>
                  </a:lnTo>
                  <a:lnTo>
                    <a:pt x="216" y="111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Rectangle 46"/>
            <p:cNvSpPr>
              <a:spLocks noChangeArrowheads="1"/>
            </p:cNvSpPr>
            <p:nvPr/>
          </p:nvSpPr>
          <p:spPr bwMode="auto">
            <a:xfrm>
              <a:off x="1428" y="3598"/>
              <a:ext cx="169" cy="1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>
                  <a:latin typeface="Verdana" pitchFamily="34" charset="0"/>
                  <a:cs typeface="Arial" charset="0"/>
                </a:rPr>
                <a:t>T</a:t>
              </a:r>
            </a:p>
          </p:txBody>
        </p:sp>
        <p:sp>
          <p:nvSpPr>
            <p:cNvPr id="32816" name="Rectangle 47"/>
            <p:cNvSpPr>
              <a:spLocks noChangeArrowheads="1"/>
            </p:cNvSpPr>
            <p:nvPr/>
          </p:nvSpPr>
          <p:spPr bwMode="auto">
            <a:xfrm>
              <a:off x="1783" y="3603"/>
              <a:ext cx="163" cy="17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>
                  <a:latin typeface="Verdana" pitchFamily="34" charset="0"/>
                  <a:cs typeface="Arial" charset="0"/>
                </a:rPr>
                <a:t>F</a:t>
              </a:r>
            </a:p>
          </p:txBody>
        </p:sp>
        <p:sp>
          <p:nvSpPr>
            <p:cNvPr id="32817" name="Rectangle 48"/>
            <p:cNvSpPr>
              <a:spLocks noChangeArrowheads="1"/>
            </p:cNvSpPr>
            <p:nvPr/>
          </p:nvSpPr>
          <p:spPr bwMode="auto">
            <a:xfrm>
              <a:off x="928" y="2304"/>
              <a:ext cx="1344" cy="16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Text Box 49"/>
            <p:cNvSpPr txBox="1">
              <a:spLocks noChangeArrowheads="1"/>
            </p:cNvSpPr>
            <p:nvPr/>
          </p:nvSpPr>
          <p:spPr bwMode="auto">
            <a:xfrm>
              <a:off x="502" y="2028"/>
              <a:ext cx="10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defTabSz="449263" eaLnBrk="1" hangingPunct="1"/>
              <a:r>
                <a:rPr lang="en-US" sz="2000">
                  <a:latin typeface="Verdana" pitchFamily="34" charset="0"/>
                  <a:cs typeface="Arial" charset="0"/>
                </a:rPr>
                <a:t>Conditional</a:t>
              </a:r>
            </a:p>
          </p:txBody>
        </p:sp>
      </p:grpSp>
      <p:sp>
        <p:nvSpPr>
          <p:cNvPr id="32775" name="Text Box 50"/>
          <p:cNvSpPr txBox="1">
            <a:spLocks noChangeArrowheads="1"/>
          </p:cNvSpPr>
          <p:nvPr/>
        </p:nvSpPr>
        <p:spPr bwMode="auto">
          <a:xfrm>
            <a:off x="484188" y="1222375"/>
            <a:ext cx="2132012" cy="7096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449263" eaLnBrk="1" hangingPunct="1"/>
            <a:r>
              <a:rPr lang="en-US" sz="2000">
                <a:latin typeface="Verdana" pitchFamily="34" charset="0"/>
                <a:cs typeface="Arial" charset="0"/>
              </a:rPr>
              <a:t>one-in-one-out </a:t>
            </a:r>
          </a:p>
          <a:p>
            <a:pPr algn="ctr" defTabSz="449263" eaLnBrk="1" hangingPunct="1"/>
            <a:r>
              <a:rPr lang="en-US" sz="2000">
                <a:latin typeface="Verdana" pitchFamily="34" charset="0"/>
                <a:cs typeface="Arial" charset="0"/>
              </a:rPr>
              <a:t>&amp; self cleaning</a:t>
            </a:r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4986338" y="2741613"/>
            <a:ext cx="2847975" cy="3506787"/>
            <a:chOff x="3314" y="1948"/>
            <a:chExt cx="1794" cy="2210"/>
          </a:xfrm>
        </p:grpSpPr>
        <p:sp>
          <p:nvSpPr>
            <p:cNvPr id="32777" name="Freeform 52"/>
            <p:cNvSpPr>
              <a:spLocks/>
            </p:cNvSpPr>
            <p:nvPr/>
          </p:nvSpPr>
          <p:spPr bwMode="auto">
            <a:xfrm>
              <a:off x="4264" y="2076"/>
              <a:ext cx="78" cy="390"/>
            </a:xfrm>
            <a:custGeom>
              <a:avLst/>
              <a:gdLst>
                <a:gd name="T0" fmla="*/ 78 w 78"/>
                <a:gd name="T1" fmla="*/ 0 h 390"/>
                <a:gd name="T2" fmla="*/ 78 w 78"/>
                <a:gd name="T3" fmla="*/ 252 h 390"/>
                <a:gd name="T4" fmla="*/ 0 w 78"/>
                <a:gd name="T5" fmla="*/ 390 h 390"/>
                <a:gd name="T6" fmla="*/ 0 60000 65536"/>
                <a:gd name="T7" fmla="*/ 0 60000 65536"/>
                <a:gd name="T8" fmla="*/ 0 60000 65536"/>
                <a:gd name="T9" fmla="*/ 0 w 78"/>
                <a:gd name="T10" fmla="*/ 0 h 390"/>
                <a:gd name="T11" fmla="*/ 78 w 78"/>
                <a:gd name="T12" fmla="*/ 390 h 3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390">
                  <a:moveTo>
                    <a:pt x="78" y="0"/>
                  </a:moveTo>
                  <a:lnTo>
                    <a:pt x="78" y="252"/>
                  </a:lnTo>
                  <a:lnTo>
                    <a:pt x="0" y="39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Freeform 53"/>
            <p:cNvSpPr>
              <a:spLocks/>
            </p:cNvSpPr>
            <p:nvPr/>
          </p:nvSpPr>
          <p:spPr bwMode="auto">
            <a:xfrm>
              <a:off x="4288" y="3240"/>
              <a:ext cx="216" cy="918"/>
            </a:xfrm>
            <a:custGeom>
              <a:avLst/>
              <a:gdLst>
                <a:gd name="T0" fmla="*/ 0 w 216"/>
                <a:gd name="T1" fmla="*/ 0 h 918"/>
                <a:gd name="T2" fmla="*/ 216 w 216"/>
                <a:gd name="T3" fmla="*/ 234 h 918"/>
                <a:gd name="T4" fmla="*/ 216 w 216"/>
                <a:gd name="T5" fmla="*/ 918 h 918"/>
                <a:gd name="T6" fmla="*/ 0 60000 65536"/>
                <a:gd name="T7" fmla="*/ 0 60000 65536"/>
                <a:gd name="T8" fmla="*/ 0 60000 65536"/>
                <a:gd name="T9" fmla="*/ 0 w 216"/>
                <a:gd name="T10" fmla="*/ 0 h 918"/>
                <a:gd name="T11" fmla="*/ 216 w 216"/>
                <a:gd name="T12" fmla="*/ 918 h 9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918">
                  <a:moveTo>
                    <a:pt x="0" y="0"/>
                  </a:moveTo>
                  <a:lnTo>
                    <a:pt x="216" y="234"/>
                  </a:lnTo>
                  <a:lnTo>
                    <a:pt x="216" y="91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Line 54"/>
            <p:cNvSpPr>
              <a:spLocks noChangeShapeType="1"/>
            </p:cNvSpPr>
            <p:nvPr/>
          </p:nvSpPr>
          <p:spPr bwMode="auto">
            <a:xfrm rot="-5400000">
              <a:off x="4279" y="2624"/>
              <a:ext cx="0" cy="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55"/>
            <p:cNvSpPr>
              <a:spLocks noChangeShapeType="1"/>
            </p:cNvSpPr>
            <p:nvPr/>
          </p:nvSpPr>
          <p:spPr bwMode="auto">
            <a:xfrm flipH="1">
              <a:off x="3697" y="3254"/>
              <a:ext cx="230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Rectangle 56"/>
            <p:cNvSpPr>
              <a:spLocks noChangeArrowheads="1"/>
            </p:cNvSpPr>
            <p:nvPr/>
          </p:nvSpPr>
          <p:spPr bwMode="auto">
            <a:xfrm>
              <a:off x="3570" y="3470"/>
              <a:ext cx="302" cy="30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Rectangle 57"/>
            <p:cNvSpPr>
              <a:spLocks noChangeArrowheads="1"/>
            </p:cNvSpPr>
            <p:nvPr/>
          </p:nvSpPr>
          <p:spPr bwMode="auto">
            <a:xfrm>
              <a:off x="3646" y="3530"/>
              <a:ext cx="131" cy="17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>
                  <a:latin typeface="Verdana" pitchFamily="34" charset="0"/>
                  <a:cs typeface="Arial" charset="0"/>
                </a:rPr>
                <a:t>f</a:t>
              </a:r>
            </a:p>
          </p:txBody>
        </p:sp>
        <p:sp>
          <p:nvSpPr>
            <p:cNvPr id="32783" name="Rectangle 58"/>
            <p:cNvSpPr>
              <a:spLocks noChangeArrowheads="1"/>
            </p:cNvSpPr>
            <p:nvPr/>
          </p:nvSpPr>
          <p:spPr bwMode="auto">
            <a:xfrm rot="-2704719">
              <a:off x="4567" y="2702"/>
              <a:ext cx="301" cy="30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Rectangle 59"/>
            <p:cNvSpPr>
              <a:spLocks noChangeArrowheads="1"/>
            </p:cNvSpPr>
            <p:nvPr/>
          </p:nvSpPr>
          <p:spPr bwMode="auto">
            <a:xfrm>
              <a:off x="4640" y="2738"/>
              <a:ext cx="146" cy="17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>
                  <a:latin typeface="Verdana" pitchFamily="34" charset="0"/>
                  <a:cs typeface="Arial" charset="0"/>
                </a:rPr>
                <a:t>p</a:t>
              </a:r>
            </a:p>
          </p:txBody>
        </p:sp>
        <p:sp>
          <p:nvSpPr>
            <p:cNvPr id="32785" name="Line 60"/>
            <p:cNvSpPr>
              <a:spLocks noChangeShapeType="1"/>
            </p:cNvSpPr>
            <p:nvPr/>
          </p:nvSpPr>
          <p:spPr bwMode="auto">
            <a:xfrm>
              <a:off x="4053" y="2744"/>
              <a:ext cx="0" cy="2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Oval 61"/>
            <p:cNvSpPr>
              <a:spLocks noChangeArrowheads="1"/>
            </p:cNvSpPr>
            <p:nvPr/>
          </p:nvSpPr>
          <p:spPr bwMode="auto">
            <a:xfrm>
              <a:off x="3666" y="2988"/>
              <a:ext cx="850" cy="26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Rectangle 62"/>
            <p:cNvSpPr>
              <a:spLocks noChangeArrowheads="1"/>
            </p:cNvSpPr>
            <p:nvPr/>
          </p:nvSpPr>
          <p:spPr bwMode="auto">
            <a:xfrm>
              <a:off x="3852" y="3056"/>
              <a:ext cx="169" cy="1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>
                  <a:latin typeface="Verdana" pitchFamily="34" charset="0"/>
                  <a:cs typeface="Arial" charset="0"/>
                </a:rPr>
                <a:t>T</a:t>
              </a:r>
            </a:p>
          </p:txBody>
        </p:sp>
        <p:sp>
          <p:nvSpPr>
            <p:cNvPr id="32788" name="Rectangle 63"/>
            <p:cNvSpPr>
              <a:spLocks noChangeArrowheads="1"/>
            </p:cNvSpPr>
            <p:nvPr/>
          </p:nvSpPr>
          <p:spPr bwMode="auto">
            <a:xfrm>
              <a:off x="4207" y="3061"/>
              <a:ext cx="163" cy="17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>
                  <a:latin typeface="Verdana" pitchFamily="34" charset="0"/>
                  <a:cs typeface="Arial" charset="0"/>
                </a:rPr>
                <a:t>F</a:t>
              </a:r>
            </a:p>
          </p:txBody>
        </p:sp>
        <p:sp>
          <p:nvSpPr>
            <p:cNvPr id="32789" name="Oval 64"/>
            <p:cNvSpPr>
              <a:spLocks noChangeArrowheads="1"/>
            </p:cNvSpPr>
            <p:nvPr/>
          </p:nvSpPr>
          <p:spPr bwMode="auto">
            <a:xfrm>
              <a:off x="3650" y="2459"/>
              <a:ext cx="850" cy="26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Rectangle 65"/>
            <p:cNvSpPr>
              <a:spLocks noChangeArrowheads="1"/>
            </p:cNvSpPr>
            <p:nvPr/>
          </p:nvSpPr>
          <p:spPr bwMode="auto">
            <a:xfrm>
              <a:off x="3812" y="2478"/>
              <a:ext cx="170" cy="1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>
                  <a:latin typeface="Verdana" pitchFamily="34" charset="0"/>
                  <a:cs typeface="Arial" charset="0"/>
                </a:rPr>
                <a:t>T</a:t>
              </a:r>
            </a:p>
          </p:txBody>
        </p:sp>
        <p:sp>
          <p:nvSpPr>
            <p:cNvPr id="32791" name="Rectangle 66"/>
            <p:cNvSpPr>
              <a:spLocks noChangeArrowheads="1"/>
            </p:cNvSpPr>
            <p:nvPr/>
          </p:nvSpPr>
          <p:spPr bwMode="auto">
            <a:xfrm>
              <a:off x="4167" y="2483"/>
              <a:ext cx="163" cy="17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63493" tIns="25397" rIns="63493" bIns="25397">
              <a:spAutoFit/>
            </a:bodyPr>
            <a:lstStyle/>
            <a:p>
              <a:pPr defTabSz="449263">
                <a:lnSpc>
                  <a:spcPct val="85000"/>
                </a:lnSpc>
              </a:pPr>
              <a:r>
                <a:rPr lang="en-US">
                  <a:latin typeface="Verdana" pitchFamily="34" charset="0"/>
                  <a:cs typeface="Arial" charset="0"/>
                </a:rPr>
                <a:t>F</a:t>
              </a:r>
            </a:p>
          </p:txBody>
        </p:sp>
        <p:sp>
          <p:nvSpPr>
            <p:cNvPr id="32792" name="Rectangle 67"/>
            <p:cNvSpPr>
              <a:spLocks noChangeArrowheads="1"/>
            </p:cNvSpPr>
            <p:nvPr/>
          </p:nvSpPr>
          <p:spPr bwMode="auto">
            <a:xfrm>
              <a:off x="3314" y="2226"/>
              <a:ext cx="1794" cy="184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Freeform 68"/>
            <p:cNvSpPr>
              <a:spLocks/>
            </p:cNvSpPr>
            <p:nvPr/>
          </p:nvSpPr>
          <p:spPr bwMode="auto">
            <a:xfrm>
              <a:off x="4510" y="2848"/>
              <a:ext cx="506" cy="266"/>
            </a:xfrm>
            <a:custGeom>
              <a:avLst/>
              <a:gdLst>
                <a:gd name="T0" fmla="*/ 426 w 506"/>
                <a:gd name="T1" fmla="*/ 0 h 266"/>
                <a:gd name="T2" fmla="*/ 506 w 506"/>
                <a:gd name="T3" fmla="*/ 0 h 266"/>
                <a:gd name="T4" fmla="*/ 506 w 506"/>
                <a:gd name="T5" fmla="*/ 264 h 266"/>
                <a:gd name="T6" fmla="*/ 0 w 506"/>
                <a:gd name="T7" fmla="*/ 266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6"/>
                <a:gd name="T13" fmla="*/ 0 h 266"/>
                <a:gd name="T14" fmla="*/ 506 w 50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6" h="266">
                  <a:moveTo>
                    <a:pt x="426" y="0"/>
                  </a:moveTo>
                  <a:lnTo>
                    <a:pt x="506" y="0"/>
                  </a:lnTo>
                  <a:lnTo>
                    <a:pt x="506" y="264"/>
                  </a:lnTo>
                  <a:lnTo>
                    <a:pt x="0" y="26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Freeform 69"/>
            <p:cNvSpPr>
              <a:spLocks/>
            </p:cNvSpPr>
            <p:nvPr/>
          </p:nvSpPr>
          <p:spPr bwMode="auto">
            <a:xfrm flipV="1">
              <a:off x="4510" y="2584"/>
              <a:ext cx="506" cy="266"/>
            </a:xfrm>
            <a:custGeom>
              <a:avLst/>
              <a:gdLst>
                <a:gd name="T0" fmla="*/ 426 w 506"/>
                <a:gd name="T1" fmla="*/ 0 h 266"/>
                <a:gd name="T2" fmla="*/ 506 w 506"/>
                <a:gd name="T3" fmla="*/ 0 h 266"/>
                <a:gd name="T4" fmla="*/ 506 w 506"/>
                <a:gd name="T5" fmla="*/ 264 h 266"/>
                <a:gd name="T6" fmla="*/ 0 w 506"/>
                <a:gd name="T7" fmla="*/ 266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6"/>
                <a:gd name="T13" fmla="*/ 0 h 266"/>
                <a:gd name="T14" fmla="*/ 506 w 50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6" h="266">
                  <a:moveTo>
                    <a:pt x="426" y="0"/>
                  </a:moveTo>
                  <a:lnTo>
                    <a:pt x="506" y="0"/>
                  </a:lnTo>
                  <a:lnTo>
                    <a:pt x="506" y="264"/>
                  </a:lnTo>
                  <a:lnTo>
                    <a:pt x="0" y="26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Freeform 70"/>
            <p:cNvSpPr>
              <a:spLocks/>
            </p:cNvSpPr>
            <p:nvPr/>
          </p:nvSpPr>
          <p:spPr bwMode="auto">
            <a:xfrm>
              <a:off x="3454" y="2334"/>
              <a:ext cx="414" cy="1602"/>
            </a:xfrm>
            <a:custGeom>
              <a:avLst/>
              <a:gdLst>
                <a:gd name="T0" fmla="*/ 264 w 414"/>
                <a:gd name="T1" fmla="*/ 1440 h 1602"/>
                <a:gd name="T2" fmla="*/ 264 w 414"/>
                <a:gd name="T3" fmla="*/ 1602 h 1602"/>
                <a:gd name="T4" fmla="*/ 0 w 414"/>
                <a:gd name="T5" fmla="*/ 1602 h 1602"/>
                <a:gd name="T6" fmla="*/ 0 w 414"/>
                <a:gd name="T7" fmla="*/ 0 h 1602"/>
                <a:gd name="T8" fmla="*/ 312 w 414"/>
                <a:gd name="T9" fmla="*/ 0 h 1602"/>
                <a:gd name="T10" fmla="*/ 414 w 414"/>
                <a:gd name="T11" fmla="*/ 144 h 16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4"/>
                <a:gd name="T19" fmla="*/ 0 h 1602"/>
                <a:gd name="T20" fmla="*/ 414 w 414"/>
                <a:gd name="T21" fmla="*/ 1602 h 16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4" h="1602">
                  <a:moveTo>
                    <a:pt x="264" y="1440"/>
                  </a:moveTo>
                  <a:lnTo>
                    <a:pt x="264" y="1602"/>
                  </a:lnTo>
                  <a:lnTo>
                    <a:pt x="0" y="1602"/>
                  </a:lnTo>
                  <a:lnTo>
                    <a:pt x="0" y="0"/>
                  </a:lnTo>
                  <a:lnTo>
                    <a:pt x="312" y="0"/>
                  </a:lnTo>
                  <a:lnTo>
                    <a:pt x="414" y="14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Oval 71"/>
            <p:cNvSpPr>
              <a:spLocks noChangeArrowheads="1"/>
            </p:cNvSpPr>
            <p:nvPr/>
          </p:nvSpPr>
          <p:spPr bwMode="auto">
            <a:xfrm>
              <a:off x="4760" y="2534"/>
              <a:ext cx="88" cy="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Text Box 72"/>
            <p:cNvSpPr txBox="1">
              <a:spLocks noChangeArrowheads="1"/>
            </p:cNvSpPr>
            <p:nvPr/>
          </p:nvSpPr>
          <p:spPr bwMode="auto">
            <a:xfrm>
              <a:off x="4822" y="2388"/>
              <a:ext cx="1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defTabSz="449263" eaLnBrk="1" hangingPunct="1"/>
              <a:r>
                <a:rPr lang="en-US" i="1">
                  <a:latin typeface="Verdana" pitchFamily="34" charset="0"/>
                  <a:cs typeface="Arial" charset="0"/>
                </a:rPr>
                <a:t>F</a:t>
              </a:r>
            </a:p>
          </p:txBody>
        </p:sp>
        <p:sp>
          <p:nvSpPr>
            <p:cNvPr id="32798" name="Text Box 73"/>
            <p:cNvSpPr txBox="1">
              <a:spLocks noChangeArrowheads="1"/>
            </p:cNvSpPr>
            <p:nvPr/>
          </p:nvSpPr>
          <p:spPr bwMode="auto">
            <a:xfrm>
              <a:off x="3470" y="1948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defTabSz="449263" eaLnBrk="1" hangingPunct="1"/>
              <a:r>
                <a:rPr lang="en-US" sz="2000">
                  <a:latin typeface="Verdana" pitchFamily="34" charset="0"/>
                  <a:cs typeface="Arial" charset="0"/>
                </a:rPr>
                <a:t>Loop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CPEG421-2001-F-Topic-3-II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21894-5916-4F27-9C95-1AD1BC3F7EE6}" type="slidenum">
              <a:rPr lang="zh-TW" altLang="en-US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69225" cy="941388"/>
          </a:xfrm>
          <a:noFill/>
        </p:spPr>
        <p:txBody>
          <a:bodyPr lIns="90479" tIns="44445" rIns="90479" bIns="44445">
            <a:normAutofit fontScale="90000"/>
          </a:bodyPr>
          <a:lstStyle/>
          <a:p>
            <a:pPr eaLnBrk="1" hangingPunct="1"/>
            <a:r>
              <a:rPr lang="en-US" altLang="zh-TW" sz="4000" b="1" smtClean="0">
                <a:ea typeface="新細明體" charset="-120"/>
              </a:rPr>
              <a:t>Well-formed Dataflow Schema</a:t>
            </a:r>
            <a:br>
              <a:rPr lang="en-US" altLang="zh-TW" sz="4000" b="1" smtClean="0">
                <a:ea typeface="新細明體" charset="-120"/>
              </a:rPr>
            </a:br>
            <a:r>
              <a:rPr lang="en-US" altLang="zh-TW" sz="2600" b="1" smtClean="0">
                <a:ea typeface="新細明體" charset="-120"/>
              </a:rPr>
              <a:t>(Dennis &amp; Fossen 1973)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9400" y="2811463"/>
            <a:ext cx="6688138" cy="2808287"/>
          </a:xfrm>
          <a:noFill/>
        </p:spPr>
        <p:txBody>
          <a:bodyPr lIns="90479" tIns="44445" rIns="90479" bIns="44445"/>
          <a:lstStyle/>
          <a:p>
            <a:pPr eaLnBrk="1" hangingPunct="1"/>
            <a:r>
              <a:rPr lang="en-US" altLang="zh-TW" sz="2800" smtClean="0">
                <a:latin typeface="Arial" charset="0"/>
                <a:ea typeface="新細明體" charset="-120"/>
              </a:rPr>
              <a:t>An operator is a WFDS</a:t>
            </a:r>
          </a:p>
          <a:p>
            <a:pPr eaLnBrk="1" hangingPunct="1"/>
            <a:r>
              <a:rPr lang="en-US" altLang="zh-TW" sz="2800" smtClean="0">
                <a:latin typeface="Arial" charset="0"/>
                <a:ea typeface="新細明體" charset="-120"/>
              </a:rPr>
              <a:t>A conditional schema is a WFDS</a:t>
            </a:r>
          </a:p>
          <a:p>
            <a:pPr eaLnBrk="1" hangingPunct="1"/>
            <a:r>
              <a:rPr lang="en-US" altLang="zh-TW" sz="2800" smtClean="0">
                <a:latin typeface="Arial" charset="0"/>
                <a:ea typeface="新細明體" charset="-120"/>
              </a:rPr>
              <a:t>A iterative (loop) schema is a WFDS</a:t>
            </a:r>
          </a:p>
          <a:p>
            <a:pPr eaLnBrk="1" hangingPunct="1"/>
            <a:r>
              <a:rPr lang="en-US" altLang="zh-TW" sz="2800" smtClean="0">
                <a:latin typeface="Arial" charset="0"/>
                <a:ea typeface="新細明體" charset="-120"/>
              </a:rPr>
              <a:t>An acyclic composition of component WFDS is a WFDS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CPEG421-2001-F-Topic-3-II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D335C-7561-4EE7-88F0-015CC2BD034E}" type="slidenum">
              <a:rPr lang="zh-TW" altLang="en-US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47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zh-TW" sz="4000" b="1" smtClean="0">
                <a:ea typeface="新細明體" charset="-120"/>
              </a:rPr>
              <a:t>Theorem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3300" y="2444750"/>
            <a:ext cx="7339013" cy="2644775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zh-TW" altLang="en-US" smtClean="0">
                <a:latin typeface="Arial" charset="0"/>
                <a:ea typeface="新細明體" charset="-120"/>
              </a:rPr>
              <a:t>	“</a:t>
            </a:r>
            <a:r>
              <a:rPr lang="en-US" altLang="zh-TW" smtClean="0">
                <a:latin typeface="Arial" charset="0"/>
                <a:ea typeface="新細明體" charset="-120"/>
              </a:rPr>
              <a:t>A well-formed data flow graph is well-behaved”</a:t>
            </a:r>
          </a:p>
          <a:p>
            <a:pPr eaLnBrk="1" hangingPunct="1">
              <a:buFontTx/>
              <a:buNone/>
            </a:pPr>
            <a:endParaRPr lang="en-US" altLang="zh-TW" smtClean="0">
              <a:latin typeface="Arial" charset="0"/>
              <a:ea typeface="新細明體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latin typeface="Arial" charset="0"/>
                <a:ea typeface="新細明體" charset="-120"/>
              </a:rPr>
              <a:t>				</a:t>
            </a:r>
            <a:r>
              <a:rPr lang="en-US" altLang="zh-TW" sz="2800" i="1" u="sng" smtClean="0">
                <a:latin typeface="Arial" charset="0"/>
                <a:ea typeface="新細明體" charset="-120"/>
              </a:rPr>
              <a:t>proof by induction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CPEG421-2001-F-Topic-3-II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B9DD9-3A78-4B22-8B96-FBE3D112D3C6}" type="slidenum">
              <a:rPr lang="zh-TW" altLang="en-US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68363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zh-TW" sz="4000" b="1" smtClean="0">
                <a:ea typeface="新細明體" charset="-120"/>
              </a:rPr>
              <a:t>A Base-Language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00" y="3182938"/>
            <a:ext cx="6656388" cy="2871787"/>
          </a:xfrm>
          <a:noFill/>
        </p:spPr>
        <p:txBody>
          <a:bodyPr lIns="90488" tIns="44450" rIns="90488" bIns="44450"/>
          <a:lstStyle/>
          <a:p>
            <a:pPr lvl="1" eaLnBrk="1" hangingPunct="1"/>
            <a:r>
              <a:rPr lang="en-US" altLang="zh-TW" smtClean="0">
                <a:ea typeface="新細明體" charset="-120"/>
              </a:rPr>
              <a:t>To serve as an intermediate-level language for high-level languages</a:t>
            </a:r>
          </a:p>
          <a:p>
            <a:pPr lvl="1" eaLnBrk="1" hangingPunct="1"/>
            <a:r>
              <a:rPr lang="en-US" altLang="zh-TW" smtClean="0">
                <a:ea typeface="新細明體" charset="-120"/>
              </a:rPr>
              <a:t>To serve as a machine language for parallel machines</a:t>
            </a:r>
          </a:p>
          <a:p>
            <a:pPr lvl="4" eaLnBrk="1" hangingPunct="1">
              <a:buFontTx/>
              <a:buNone/>
            </a:pPr>
            <a:r>
              <a:rPr lang="en-US" altLang="zh-TW" smtClean="0">
                <a:ea typeface="新細明體" charset="-120"/>
              </a:rPr>
              <a:t>			</a:t>
            </a:r>
          </a:p>
          <a:p>
            <a:pPr lvl="4" eaLnBrk="1" hangingPunct="1">
              <a:buFontTx/>
              <a:buNone/>
            </a:pPr>
            <a:r>
              <a:rPr lang="en-US" altLang="zh-TW" smtClean="0">
                <a:ea typeface="新細明體" charset="-120"/>
              </a:rPr>
              <a:t>			- J.B. Dennis</a:t>
            </a:r>
          </a:p>
          <a:p>
            <a:pPr eaLnBrk="1" hangingPunct="1">
              <a:buFontTx/>
              <a:buNone/>
            </a:pPr>
            <a:endParaRPr lang="zh-TW" altLang="en-US" sz="2000" smtClean="0">
              <a:ea typeface="新細明體" charset="-120"/>
            </a:endParaRP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584450" y="2114550"/>
            <a:ext cx="4051300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PMingLiU" pitchFamily="18" charset="-120"/>
              </a:rPr>
              <a:t>~ Data Flow Graphs ~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CPEG421-2001-F-Topic-3-II</a:t>
            </a:r>
          </a:p>
        </p:txBody>
      </p:sp>
      <p:sp>
        <p:nvSpPr>
          <p:cNvPr id="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FEF5F-5D8B-4B7C-BC59-C08710435D35}" type="slidenum">
              <a:rPr lang="zh-TW" altLang="en-US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35844" name="Freeform 2"/>
          <p:cNvSpPr>
            <a:spLocks/>
          </p:cNvSpPr>
          <p:nvPr/>
        </p:nvSpPr>
        <p:spPr bwMode="auto">
          <a:xfrm>
            <a:off x="1127125" y="709613"/>
            <a:ext cx="307975" cy="2411412"/>
          </a:xfrm>
          <a:custGeom>
            <a:avLst/>
            <a:gdLst>
              <a:gd name="T0" fmla="*/ 0 w 257"/>
              <a:gd name="T1" fmla="*/ 0 h 1405"/>
              <a:gd name="T2" fmla="*/ 2147483647 w 257"/>
              <a:gd name="T3" fmla="*/ 0 h 1405"/>
              <a:gd name="T4" fmla="*/ 2147483647 w 257"/>
              <a:gd name="T5" fmla="*/ 2147483647 h 1405"/>
              <a:gd name="T6" fmla="*/ 0 w 257"/>
              <a:gd name="T7" fmla="*/ 2147483647 h 1405"/>
              <a:gd name="T8" fmla="*/ 0 60000 65536"/>
              <a:gd name="T9" fmla="*/ 0 60000 65536"/>
              <a:gd name="T10" fmla="*/ 0 60000 65536"/>
              <a:gd name="T11" fmla="*/ 0 60000 65536"/>
              <a:gd name="T12" fmla="*/ 0 w 257"/>
              <a:gd name="T13" fmla="*/ 0 h 1405"/>
              <a:gd name="T14" fmla="*/ 257 w 257"/>
              <a:gd name="T15" fmla="*/ 1405 h 14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7" h="1405">
                <a:moveTo>
                  <a:pt x="0" y="0"/>
                </a:moveTo>
                <a:lnTo>
                  <a:pt x="257" y="0"/>
                </a:lnTo>
                <a:lnTo>
                  <a:pt x="257" y="1405"/>
                </a:lnTo>
                <a:lnTo>
                  <a:pt x="0" y="140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Oval 3"/>
          <p:cNvSpPr>
            <a:spLocks noChangeArrowheads="1"/>
          </p:cNvSpPr>
          <p:nvPr/>
        </p:nvSpPr>
        <p:spPr bwMode="auto">
          <a:xfrm>
            <a:off x="1824038" y="771525"/>
            <a:ext cx="307975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Oval 4"/>
          <p:cNvSpPr>
            <a:spLocks noChangeArrowheads="1"/>
          </p:cNvSpPr>
          <p:nvPr/>
        </p:nvSpPr>
        <p:spPr bwMode="auto">
          <a:xfrm>
            <a:off x="1920875" y="868363"/>
            <a:ext cx="112713" cy="111125"/>
          </a:xfrm>
          <a:prstGeom prst="ellipse">
            <a:avLst/>
          </a:prstGeom>
          <a:solidFill>
            <a:srgbClr val="0000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5"/>
          <p:cNvSpPr>
            <a:spLocks noChangeShapeType="1"/>
          </p:cNvSpPr>
          <p:nvPr/>
        </p:nvSpPr>
        <p:spPr bwMode="auto">
          <a:xfrm flipH="1">
            <a:off x="1438275" y="936625"/>
            <a:ext cx="392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Rectangle 6"/>
          <p:cNvSpPr>
            <a:spLocks noChangeArrowheads="1"/>
          </p:cNvSpPr>
          <p:nvPr/>
        </p:nvSpPr>
        <p:spPr bwMode="auto">
          <a:xfrm>
            <a:off x="1830388" y="2471738"/>
            <a:ext cx="1046162" cy="54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1852613" y="2471738"/>
            <a:ext cx="10033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2000">
                <a:ea typeface="新細明體" charset="-120"/>
              </a:rPr>
              <a:t>Update</a:t>
            </a:r>
          </a:p>
          <a:p>
            <a:pPr algn="ctr">
              <a:lnSpc>
                <a:spcPct val="80000"/>
              </a:lnSpc>
            </a:pPr>
            <a:r>
              <a:rPr lang="en-US" altLang="zh-TW" sz="2000">
                <a:ea typeface="新細明體" charset="-120"/>
              </a:rPr>
              <a:t>unit</a:t>
            </a:r>
          </a:p>
        </p:txBody>
      </p:sp>
      <p:sp>
        <p:nvSpPr>
          <p:cNvPr id="35850" name="Rectangle 8"/>
          <p:cNvSpPr>
            <a:spLocks noChangeArrowheads="1"/>
          </p:cNvSpPr>
          <p:nvPr/>
        </p:nvSpPr>
        <p:spPr bwMode="auto">
          <a:xfrm>
            <a:off x="4873625" y="2487613"/>
            <a:ext cx="1046163" cy="54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Text Box 9"/>
          <p:cNvSpPr txBox="1">
            <a:spLocks noChangeArrowheads="1"/>
          </p:cNvSpPr>
          <p:nvPr/>
        </p:nvSpPr>
        <p:spPr bwMode="auto">
          <a:xfrm>
            <a:off x="4987925" y="2489200"/>
            <a:ext cx="81915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2000">
                <a:ea typeface="新細明體" charset="-120"/>
              </a:rPr>
              <a:t>Fetch</a:t>
            </a:r>
          </a:p>
          <a:p>
            <a:pPr algn="ctr">
              <a:lnSpc>
                <a:spcPct val="80000"/>
              </a:lnSpc>
            </a:pPr>
            <a:r>
              <a:rPr lang="en-US" altLang="zh-TW" sz="2000">
                <a:ea typeface="新細明體" charset="-120"/>
              </a:rPr>
              <a:t>unit</a:t>
            </a:r>
          </a:p>
        </p:txBody>
      </p:sp>
      <p:sp>
        <p:nvSpPr>
          <p:cNvPr id="35852" name="Rectangle 10"/>
          <p:cNvSpPr>
            <a:spLocks noChangeArrowheads="1"/>
          </p:cNvSpPr>
          <p:nvPr/>
        </p:nvSpPr>
        <p:spPr bwMode="auto">
          <a:xfrm>
            <a:off x="3341688" y="2524125"/>
            <a:ext cx="1046162" cy="331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Text Box 11"/>
          <p:cNvSpPr txBox="1">
            <a:spLocks noChangeArrowheads="1"/>
          </p:cNvSpPr>
          <p:nvPr/>
        </p:nvSpPr>
        <p:spPr bwMode="auto">
          <a:xfrm>
            <a:off x="3422650" y="2522538"/>
            <a:ext cx="8905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2000">
                <a:ea typeface="新細明體" charset="-120"/>
              </a:rPr>
              <a:t>queue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376613" y="3238500"/>
            <a:ext cx="1046162" cy="581025"/>
            <a:chOff x="1697" y="1687"/>
            <a:chExt cx="754" cy="392"/>
          </a:xfrm>
        </p:grpSpPr>
        <p:sp>
          <p:nvSpPr>
            <p:cNvPr id="35901" name="Rectangle 13"/>
            <p:cNvSpPr>
              <a:spLocks noChangeArrowheads="1"/>
            </p:cNvSpPr>
            <p:nvPr/>
          </p:nvSpPr>
          <p:spPr bwMode="auto">
            <a:xfrm>
              <a:off x="1697" y="1687"/>
              <a:ext cx="754" cy="3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2" name="Text Box 14"/>
            <p:cNvSpPr txBox="1">
              <a:spLocks noChangeArrowheads="1"/>
            </p:cNvSpPr>
            <p:nvPr/>
          </p:nvSpPr>
          <p:spPr bwMode="auto">
            <a:xfrm>
              <a:off x="1719" y="1687"/>
              <a:ext cx="713" cy="3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TW" sz="2000">
                  <a:ea typeface="新細明體" charset="-120"/>
                </a:rPr>
                <a:t>Activity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TW" sz="2000">
                  <a:ea typeface="新細明體" charset="-120"/>
                </a:rPr>
                <a:t>store</a:t>
              </a:r>
            </a:p>
          </p:txBody>
        </p:sp>
      </p:grp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090863" y="1127125"/>
            <a:ext cx="1900237" cy="407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136900" y="1131888"/>
            <a:ext cx="19050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2000">
                <a:ea typeface="新細明體" charset="-120"/>
              </a:rPr>
              <a:t>Operation units</a:t>
            </a:r>
          </a:p>
        </p:txBody>
      </p:sp>
      <p:sp>
        <p:nvSpPr>
          <p:cNvPr id="35857" name="Oval 17"/>
          <p:cNvSpPr>
            <a:spLocks noChangeArrowheads="1"/>
          </p:cNvSpPr>
          <p:nvPr/>
        </p:nvSpPr>
        <p:spPr bwMode="auto">
          <a:xfrm>
            <a:off x="2516188" y="1168400"/>
            <a:ext cx="296862" cy="303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>
            <a:off x="2008188" y="1317625"/>
            <a:ext cx="64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2827338" y="1317625"/>
            <a:ext cx="225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1838325" y="1549400"/>
            <a:ext cx="307975" cy="303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Oval 21"/>
          <p:cNvSpPr>
            <a:spLocks noChangeArrowheads="1"/>
          </p:cNvSpPr>
          <p:nvPr/>
        </p:nvSpPr>
        <p:spPr bwMode="auto">
          <a:xfrm>
            <a:off x="1935163" y="1646238"/>
            <a:ext cx="112712" cy="111125"/>
          </a:xfrm>
          <a:prstGeom prst="ellipse">
            <a:avLst/>
          </a:prstGeom>
          <a:solidFill>
            <a:srgbClr val="0000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1438275" y="2868613"/>
            <a:ext cx="390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Freeform 23"/>
          <p:cNvSpPr>
            <a:spLocks/>
          </p:cNvSpPr>
          <p:nvPr/>
        </p:nvSpPr>
        <p:spPr bwMode="auto">
          <a:xfrm>
            <a:off x="1603375" y="1698625"/>
            <a:ext cx="250825" cy="877888"/>
          </a:xfrm>
          <a:custGeom>
            <a:avLst/>
            <a:gdLst>
              <a:gd name="T0" fmla="*/ 2147483647 w 138"/>
              <a:gd name="T1" fmla="*/ 0 h 592"/>
              <a:gd name="T2" fmla="*/ 0 w 138"/>
              <a:gd name="T3" fmla="*/ 0 h 592"/>
              <a:gd name="T4" fmla="*/ 0 w 138"/>
              <a:gd name="T5" fmla="*/ 2147483647 h 592"/>
              <a:gd name="T6" fmla="*/ 2147483647 w 138"/>
              <a:gd name="T7" fmla="*/ 2147483647 h 592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592"/>
              <a:gd name="T14" fmla="*/ 138 w 138"/>
              <a:gd name="T15" fmla="*/ 592 h 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592">
                <a:moveTo>
                  <a:pt x="129" y="0"/>
                </a:moveTo>
                <a:lnTo>
                  <a:pt x="0" y="0"/>
                </a:lnTo>
                <a:lnTo>
                  <a:pt x="0" y="592"/>
                </a:lnTo>
                <a:lnTo>
                  <a:pt x="138" y="5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2876550" y="2625725"/>
            <a:ext cx="474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4400550" y="2616200"/>
            <a:ext cx="474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2863850" y="2995613"/>
            <a:ext cx="485775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 flipH="1">
            <a:off x="4411663" y="3049588"/>
            <a:ext cx="485775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Freeform 28"/>
          <p:cNvSpPr>
            <a:spLocks/>
          </p:cNvSpPr>
          <p:nvPr/>
        </p:nvSpPr>
        <p:spPr bwMode="auto">
          <a:xfrm>
            <a:off x="4992688" y="1304925"/>
            <a:ext cx="414337" cy="1168400"/>
          </a:xfrm>
          <a:custGeom>
            <a:avLst/>
            <a:gdLst>
              <a:gd name="T0" fmla="*/ 2147483647 w 282"/>
              <a:gd name="T1" fmla="*/ 2147483647 h 788"/>
              <a:gd name="T2" fmla="*/ 2147483647 w 282"/>
              <a:gd name="T3" fmla="*/ 0 h 788"/>
              <a:gd name="T4" fmla="*/ 0 w 282"/>
              <a:gd name="T5" fmla="*/ 0 h 788"/>
              <a:gd name="T6" fmla="*/ 0 60000 65536"/>
              <a:gd name="T7" fmla="*/ 0 60000 65536"/>
              <a:gd name="T8" fmla="*/ 0 60000 65536"/>
              <a:gd name="T9" fmla="*/ 0 w 282"/>
              <a:gd name="T10" fmla="*/ 0 h 788"/>
              <a:gd name="T11" fmla="*/ 282 w 282"/>
              <a:gd name="T12" fmla="*/ 788 h 7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2" h="788">
                <a:moveTo>
                  <a:pt x="282" y="788"/>
                </a:moveTo>
                <a:lnTo>
                  <a:pt x="28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727825" y="4164013"/>
            <a:ext cx="898525" cy="787400"/>
            <a:chOff x="3283" y="2486"/>
            <a:chExt cx="626" cy="565"/>
          </a:xfrm>
        </p:grpSpPr>
        <p:sp>
          <p:nvSpPr>
            <p:cNvPr id="35897" name="Rectangle 30"/>
            <p:cNvSpPr>
              <a:spLocks noChangeArrowheads="1"/>
            </p:cNvSpPr>
            <p:nvPr/>
          </p:nvSpPr>
          <p:spPr bwMode="auto">
            <a:xfrm>
              <a:off x="3283" y="2486"/>
              <a:ext cx="626" cy="56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8" name="Line 31"/>
            <p:cNvSpPr>
              <a:spLocks noChangeShapeType="1"/>
            </p:cNvSpPr>
            <p:nvPr/>
          </p:nvSpPr>
          <p:spPr bwMode="auto">
            <a:xfrm>
              <a:off x="3703" y="2486"/>
              <a:ext cx="0" cy="5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9" name="Line 32"/>
            <p:cNvSpPr>
              <a:spLocks noChangeShapeType="1"/>
            </p:cNvSpPr>
            <p:nvPr/>
          </p:nvSpPr>
          <p:spPr bwMode="auto">
            <a:xfrm>
              <a:off x="3283" y="2683"/>
              <a:ext cx="4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0" name="Line 33"/>
            <p:cNvSpPr>
              <a:spLocks noChangeShapeType="1"/>
            </p:cNvSpPr>
            <p:nvPr/>
          </p:nvSpPr>
          <p:spPr bwMode="auto">
            <a:xfrm>
              <a:off x="3285" y="2873"/>
              <a:ext cx="4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056188" y="4737100"/>
            <a:ext cx="898525" cy="787400"/>
            <a:chOff x="3283" y="2486"/>
            <a:chExt cx="626" cy="565"/>
          </a:xfrm>
        </p:grpSpPr>
        <p:sp>
          <p:nvSpPr>
            <p:cNvPr id="35893" name="Rectangle 35"/>
            <p:cNvSpPr>
              <a:spLocks noChangeArrowheads="1"/>
            </p:cNvSpPr>
            <p:nvPr/>
          </p:nvSpPr>
          <p:spPr bwMode="auto">
            <a:xfrm>
              <a:off x="3283" y="2486"/>
              <a:ext cx="626" cy="56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4" name="Line 36"/>
            <p:cNvSpPr>
              <a:spLocks noChangeShapeType="1"/>
            </p:cNvSpPr>
            <p:nvPr/>
          </p:nvSpPr>
          <p:spPr bwMode="auto">
            <a:xfrm>
              <a:off x="3703" y="2486"/>
              <a:ext cx="0" cy="5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5" name="Line 37"/>
            <p:cNvSpPr>
              <a:spLocks noChangeShapeType="1"/>
            </p:cNvSpPr>
            <p:nvPr/>
          </p:nvSpPr>
          <p:spPr bwMode="auto">
            <a:xfrm>
              <a:off x="3283" y="2683"/>
              <a:ext cx="4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6" name="Line 38"/>
            <p:cNvSpPr>
              <a:spLocks noChangeShapeType="1"/>
            </p:cNvSpPr>
            <p:nvPr/>
          </p:nvSpPr>
          <p:spPr bwMode="auto">
            <a:xfrm>
              <a:off x="3285" y="2873"/>
              <a:ext cx="4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033963" y="3551238"/>
            <a:ext cx="898525" cy="787400"/>
            <a:chOff x="3283" y="2486"/>
            <a:chExt cx="626" cy="565"/>
          </a:xfrm>
        </p:grpSpPr>
        <p:sp>
          <p:nvSpPr>
            <p:cNvPr id="35889" name="Rectangle 40"/>
            <p:cNvSpPr>
              <a:spLocks noChangeArrowheads="1"/>
            </p:cNvSpPr>
            <p:nvPr/>
          </p:nvSpPr>
          <p:spPr bwMode="auto">
            <a:xfrm>
              <a:off x="3283" y="2486"/>
              <a:ext cx="626" cy="56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0" name="Line 41"/>
            <p:cNvSpPr>
              <a:spLocks noChangeShapeType="1"/>
            </p:cNvSpPr>
            <p:nvPr/>
          </p:nvSpPr>
          <p:spPr bwMode="auto">
            <a:xfrm>
              <a:off x="3703" y="2486"/>
              <a:ext cx="0" cy="5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1" name="Line 42"/>
            <p:cNvSpPr>
              <a:spLocks noChangeShapeType="1"/>
            </p:cNvSpPr>
            <p:nvPr/>
          </p:nvSpPr>
          <p:spPr bwMode="auto">
            <a:xfrm>
              <a:off x="3283" y="2683"/>
              <a:ext cx="4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2" name="Line 43"/>
            <p:cNvSpPr>
              <a:spLocks noChangeShapeType="1"/>
            </p:cNvSpPr>
            <p:nvPr/>
          </p:nvSpPr>
          <p:spPr bwMode="auto">
            <a:xfrm>
              <a:off x="3285" y="2873"/>
              <a:ext cx="4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72" name="Line 44"/>
          <p:cNvSpPr>
            <a:spLocks noChangeShapeType="1"/>
          </p:cNvSpPr>
          <p:nvPr/>
        </p:nvSpPr>
        <p:spPr bwMode="auto">
          <a:xfrm>
            <a:off x="4567238" y="390683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Line 45"/>
          <p:cNvSpPr>
            <a:spLocks noChangeShapeType="1"/>
          </p:cNvSpPr>
          <p:nvPr/>
        </p:nvSpPr>
        <p:spPr bwMode="auto">
          <a:xfrm>
            <a:off x="4567238" y="4178300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Line 46"/>
          <p:cNvSpPr>
            <a:spLocks noChangeShapeType="1"/>
          </p:cNvSpPr>
          <p:nvPr/>
        </p:nvSpPr>
        <p:spPr bwMode="auto">
          <a:xfrm>
            <a:off x="4568825" y="5375275"/>
            <a:ext cx="474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5" name="Line 47"/>
          <p:cNvSpPr>
            <a:spLocks noChangeShapeType="1"/>
          </p:cNvSpPr>
          <p:nvPr/>
        </p:nvSpPr>
        <p:spPr bwMode="auto">
          <a:xfrm>
            <a:off x="4568825" y="5092700"/>
            <a:ext cx="474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6" name="Freeform 48"/>
          <p:cNvSpPr>
            <a:spLocks/>
          </p:cNvSpPr>
          <p:nvPr/>
        </p:nvSpPr>
        <p:spPr bwMode="auto">
          <a:xfrm>
            <a:off x="5932488" y="3959225"/>
            <a:ext cx="793750" cy="585788"/>
          </a:xfrm>
          <a:custGeom>
            <a:avLst/>
            <a:gdLst>
              <a:gd name="T0" fmla="*/ 0 w 514"/>
              <a:gd name="T1" fmla="*/ 0 h 326"/>
              <a:gd name="T2" fmla="*/ 2147483647 w 514"/>
              <a:gd name="T3" fmla="*/ 0 h 326"/>
              <a:gd name="T4" fmla="*/ 2147483647 w 514"/>
              <a:gd name="T5" fmla="*/ 2147483647 h 326"/>
              <a:gd name="T6" fmla="*/ 2147483647 w 514"/>
              <a:gd name="T7" fmla="*/ 2147483647 h 326"/>
              <a:gd name="T8" fmla="*/ 0 60000 65536"/>
              <a:gd name="T9" fmla="*/ 0 60000 65536"/>
              <a:gd name="T10" fmla="*/ 0 60000 65536"/>
              <a:gd name="T11" fmla="*/ 0 60000 65536"/>
              <a:gd name="T12" fmla="*/ 0 w 514"/>
              <a:gd name="T13" fmla="*/ 0 h 326"/>
              <a:gd name="T14" fmla="*/ 514 w 514"/>
              <a:gd name="T15" fmla="*/ 326 h 3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4" h="326">
                <a:moveTo>
                  <a:pt x="0" y="0"/>
                </a:moveTo>
                <a:lnTo>
                  <a:pt x="154" y="0"/>
                </a:lnTo>
                <a:lnTo>
                  <a:pt x="154" y="326"/>
                </a:lnTo>
                <a:lnTo>
                  <a:pt x="514" y="32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Freeform 49"/>
          <p:cNvSpPr>
            <a:spLocks/>
          </p:cNvSpPr>
          <p:nvPr/>
        </p:nvSpPr>
        <p:spPr bwMode="auto">
          <a:xfrm flipV="1">
            <a:off x="5961063" y="4819650"/>
            <a:ext cx="768350" cy="381000"/>
          </a:xfrm>
          <a:custGeom>
            <a:avLst/>
            <a:gdLst>
              <a:gd name="T0" fmla="*/ 0 w 514"/>
              <a:gd name="T1" fmla="*/ 0 h 326"/>
              <a:gd name="T2" fmla="*/ 2147483647 w 514"/>
              <a:gd name="T3" fmla="*/ 0 h 326"/>
              <a:gd name="T4" fmla="*/ 2147483647 w 514"/>
              <a:gd name="T5" fmla="*/ 2147483647 h 326"/>
              <a:gd name="T6" fmla="*/ 2147483647 w 514"/>
              <a:gd name="T7" fmla="*/ 2147483647 h 326"/>
              <a:gd name="T8" fmla="*/ 0 60000 65536"/>
              <a:gd name="T9" fmla="*/ 0 60000 65536"/>
              <a:gd name="T10" fmla="*/ 0 60000 65536"/>
              <a:gd name="T11" fmla="*/ 0 60000 65536"/>
              <a:gd name="T12" fmla="*/ 0 w 514"/>
              <a:gd name="T13" fmla="*/ 0 h 326"/>
              <a:gd name="T14" fmla="*/ 514 w 514"/>
              <a:gd name="T15" fmla="*/ 326 h 3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4" h="326">
                <a:moveTo>
                  <a:pt x="0" y="0"/>
                </a:moveTo>
                <a:lnTo>
                  <a:pt x="154" y="0"/>
                </a:lnTo>
                <a:lnTo>
                  <a:pt x="154" y="326"/>
                </a:lnTo>
                <a:lnTo>
                  <a:pt x="514" y="32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8" name="Line 50"/>
          <p:cNvSpPr>
            <a:spLocks noChangeShapeType="1"/>
          </p:cNvSpPr>
          <p:nvPr/>
        </p:nvSpPr>
        <p:spPr bwMode="auto">
          <a:xfrm>
            <a:off x="7634288" y="4572000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9" name="Text Box 51"/>
          <p:cNvSpPr txBox="1">
            <a:spLocks noChangeArrowheads="1"/>
          </p:cNvSpPr>
          <p:nvPr/>
        </p:nvSpPr>
        <p:spPr bwMode="auto">
          <a:xfrm>
            <a:off x="5173663" y="3513138"/>
            <a:ext cx="3175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>
                <a:ea typeface="新細明體" charset="-120"/>
              </a:rPr>
              <a:t>+</a:t>
            </a:r>
          </a:p>
        </p:txBody>
      </p:sp>
      <p:sp>
        <p:nvSpPr>
          <p:cNvPr id="35880" name="Text Box 52"/>
          <p:cNvSpPr txBox="1">
            <a:spLocks noChangeArrowheads="1"/>
          </p:cNvSpPr>
          <p:nvPr/>
        </p:nvSpPr>
        <p:spPr bwMode="auto">
          <a:xfrm>
            <a:off x="5216525" y="4687888"/>
            <a:ext cx="260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>
                <a:ea typeface="新細明體" charset="-120"/>
              </a:rPr>
              <a:t>-</a:t>
            </a:r>
          </a:p>
        </p:txBody>
      </p:sp>
      <p:sp>
        <p:nvSpPr>
          <p:cNvPr id="35881" name="Text Box 53"/>
          <p:cNvSpPr txBox="1">
            <a:spLocks noChangeArrowheads="1"/>
          </p:cNvSpPr>
          <p:nvPr/>
        </p:nvSpPr>
        <p:spPr bwMode="auto">
          <a:xfrm>
            <a:off x="6891338" y="4127500"/>
            <a:ext cx="2730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>
                <a:ea typeface="新細明體" charset="-120"/>
              </a:rPr>
              <a:t>*</a:t>
            </a:r>
          </a:p>
        </p:txBody>
      </p:sp>
      <p:sp>
        <p:nvSpPr>
          <p:cNvPr id="35882" name="Text Box 54"/>
          <p:cNvSpPr txBox="1">
            <a:spLocks noChangeArrowheads="1"/>
          </p:cNvSpPr>
          <p:nvPr/>
        </p:nvSpPr>
        <p:spPr bwMode="auto">
          <a:xfrm>
            <a:off x="8045450" y="4560888"/>
            <a:ext cx="298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>
                <a:ea typeface="新細明體" charset="-120"/>
              </a:rPr>
              <a:t>z</a:t>
            </a:r>
          </a:p>
        </p:txBody>
      </p:sp>
      <p:sp>
        <p:nvSpPr>
          <p:cNvPr id="35883" name="Text Box 55"/>
          <p:cNvSpPr txBox="1">
            <a:spLocks noChangeArrowheads="1"/>
          </p:cNvSpPr>
          <p:nvPr/>
        </p:nvSpPr>
        <p:spPr bwMode="auto">
          <a:xfrm>
            <a:off x="1620838" y="4441825"/>
            <a:ext cx="23066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2000" b="1" i="1">
                <a:ea typeface="新細明體" charset="-120"/>
              </a:rPr>
              <a:t>Z = (a + b) * (c - d)</a:t>
            </a:r>
          </a:p>
        </p:txBody>
      </p:sp>
      <p:sp>
        <p:nvSpPr>
          <p:cNvPr id="35884" name="Text Box 56"/>
          <p:cNvSpPr txBox="1">
            <a:spLocks noChangeArrowheads="1"/>
          </p:cNvSpPr>
          <p:nvPr/>
        </p:nvSpPr>
        <p:spPr bwMode="auto">
          <a:xfrm>
            <a:off x="1524000" y="5867400"/>
            <a:ext cx="61309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chemeClr val="tx2"/>
                </a:solidFill>
                <a:ea typeface="新細明體" charset="-120"/>
              </a:rPr>
              <a:t>A Static Dataflow Processor Architecture</a:t>
            </a:r>
          </a:p>
        </p:txBody>
      </p:sp>
      <p:sp>
        <p:nvSpPr>
          <p:cNvPr id="35885" name="Text Box 57"/>
          <p:cNvSpPr txBox="1">
            <a:spLocks noChangeArrowheads="1"/>
          </p:cNvSpPr>
          <p:nvPr/>
        </p:nvSpPr>
        <p:spPr bwMode="auto">
          <a:xfrm>
            <a:off x="4278313" y="3717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600">
                <a:ea typeface="新細明體" charset="-120"/>
              </a:rPr>
              <a:t>a</a:t>
            </a:r>
          </a:p>
        </p:txBody>
      </p:sp>
      <p:sp>
        <p:nvSpPr>
          <p:cNvPr id="35886" name="Text Box 58"/>
          <p:cNvSpPr txBox="1">
            <a:spLocks noChangeArrowheads="1"/>
          </p:cNvSpPr>
          <p:nvPr/>
        </p:nvSpPr>
        <p:spPr bwMode="auto">
          <a:xfrm>
            <a:off x="4279900" y="39973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600">
                <a:ea typeface="新細明體" charset="-120"/>
              </a:rPr>
              <a:t>b</a:t>
            </a:r>
          </a:p>
        </p:txBody>
      </p:sp>
      <p:sp>
        <p:nvSpPr>
          <p:cNvPr id="35887" name="Text Box 59"/>
          <p:cNvSpPr txBox="1">
            <a:spLocks noChangeArrowheads="1"/>
          </p:cNvSpPr>
          <p:nvPr/>
        </p:nvSpPr>
        <p:spPr bwMode="auto">
          <a:xfrm>
            <a:off x="4279900" y="51911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600">
                <a:ea typeface="新細明體" charset="-120"/>
              </a:rPr>
              <a:t>d</a:t>
            </a:r>
          </a:p>
        </p:txBody>
      </p:sp>
      <p:sp>
        <p:nvSpPr>
          <p:cNvPr id="35888" name="Text Box 60"/>
          <p:cNvSpPr txBox="1">
            <a:spLocks noChangeArrowheads="1"/>
          </p:cNvSpPr>
          <p:nvPr/>
        </p:nvSpPr>
        <p:spPr bwMode="auto">
          <a:xfrm>
            <a:off x="4284663" y="4899025"/>
            <a:ext cx="2857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600">
                <a:ea typeface="新細明體" charset="-12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CPEG421-2001-F-Topic-3-II</a:t>
            </a:r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0930-8276-4998-B03D-8088497EA8D9}" type="slidenum">
              <a:rPr lang="zh-TW" altLang="en-US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5913" y="228600"/>
            <a:ext cx="6191250" cy="1025525"/>
          </a:xfrm>
          <a:noFill/>
        </p:spPr>
        <p:txBody>
          <a:bodyPr wrap="none" lIns="63398" tIns="25359" rIns="63398" bIns="25359" anchor="t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b="1" smtClean="0"/>
              <a:t>The Monsoon Processor </a:t>
            </a:r>
            <a:br>
              <a:rPr lang="en-US" sz="4000" b="1" smtClean="0"/>
            </a:br>
            <a:r>
              <a:rPr lang="en-US" altLang="zh-TW" sz="2400" b="1" smtClean="0">
                <a:solidFill>
                  <a:srgbClr val="FF9900"/>
                </a:solidFill>
                <a:ea typeface="新細明體" charset="-120"/>
              </a:rPr>
              <a:t>Arvind, Nikhil, Papadouplous, Culler, etc</a:t>
            </a:r>
            <a:r>
              <a:rPr lang="en-US" sz="4000" b="1" smtClean="0"/>
              <a:t> </a:t>
            </a:r>
          </a:p>
        </p:txBody>
      </p:sp>
      <p:sp>
        <p:nvSpPr>
          <p:cNvPr id="258051" name="Freeform 3"/>
          <p:cNvSpPr>
            <a:spLocks/>
          </p:cNvSpPr>
          <p:nvPr/>
        </p:nvSpPr>
        <p:spPr bwMode="auto">
          <a:xfrm>
            <a:off x="5178425" y="1271588"/>
            <a:ext cx="133350" cy="161925"/>
          </a:xfrm>
          <a:custGeom>
            <a:avLst/>
            <a:gdLst>
              <a:gd name="T0" fmla="*/ 0 w 11"/>
              <a:gd name="T1" fmla="*/ 2147483647 h 14"/>
              <a:gd name="T2" fmla="*/ 2147483647 w 11"/>
              <a:gd name="T3" fmla="*/ 2147483647 h 14"/>
              <a:gd name="T4" fmla="*/ 2147483647 w 11"/>
              <a:gd name="T5" fmla="*/ 2147483647 h 14"/>
              <a:gd name="T6" fmla="*/ 2147483647 w 11"/>
              <a:gd name="T7" fmla="*/ 0 h 14"/>
              <a:gd name="T8" fmla="*/ 0 w 11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4"/>
              <a:gd name="T17" fmla="*/ 11 w 11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4">
                <a:moveTo>
                  <a:pt x="0" y="14"/>
                </a:moveTo>
                <a:cubicBezTo>
                  <a:pt x="2" y="14"/>
                  <a:pt x="4" y="14"/>
                  <a:pt x="6" y="14"/>
                </a:cubicBezTo>
                <a:cubicBezTo>
                  <a:pt x="7" y="14"/>
                  <a:pt x="9" y="14"/>
                  <a:pt x="11" y="14"/>
                </a:cubicBezTo>
                <a:lnTo>
                  <a:pt x="6" y="0"/>
                </a:lnTo>
                <a:lnTo>
                  <a:pt x="0" y="1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2919413" y="1836738"/>
            <a:ext cx="1897062" cy="80803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>
                <a:solidFill>
                  <a:srgbClr val="FFCC66"/>
                </a:solidFill>
                <a:latin typeface="Verdana" pitchFamily="34" charset="0"/>
                <a:cs typeface="Arial" charset="0"/>
              </a:rPr>
              <a:t>Instruction</a:t>
            </a:r>
            <a:br>
              <a:rPr lang="en-US">
                <a:solidFill>
                  <a:srgbClr val="FFCC66"/>
                </a:solidFill>
                <a:latin typeface="Verdana" pitchFamily="34" charset="0"/>
                <a:cs typeface="Arial" charset="0"/>
              </a:rPr>
            </a:br>
            <a:r>
              <a:rPr lang="en-US">
                <a:solidFill>
                  <a:srgbClr val="FFCC66"/>
                </a:solidFill>
                <a:latin typeface="Verdana" pitchFamily="34" charset="0"/>
                <a:cs typeface="Arial" charset="0"/>
              </a:rPr>
              <a:t>Fetch</a:t>
            </a:r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2919413" y="2992438"/>
            <a:ext cx="1895475" cy="80803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>
                <a:solidFill>
                  <a:srgbClr val="FFCC66"/>
                </a:solidFill>
                <a:latin typeface="Verdana" pitchFamily="34" charset="0"/>
                <a:cs typeface="Arial" charset="0"/>
              </a:rPr>
              <a:t>Operand</a:t>
            </a:r>
            <a:br>
              <a:rPr lang="en-US">
                <a:solidFill>
                  <a:srgbClr val="FFCC66"/>
                </a:solidFill>
                <a:latin typeface="Verdana" pitchFamily="34" charset="0"/>
                <a:cs typeface="Arial" charset="0"/>
              </a:rPr>
            </a:br>
            <a:r>
              <a:rPr lang="en-US">
                <a:solidFill>
                  <a:srgbClr val="FFCC66"/>
                </a:solidFill>
                <a:latin typeface="Verdana" pitchFamily="34" charset="0"/>
                <a:cs typeface="Arial" charset="0"/>
              </a:rPr>
              <a:t>Fetch</a:t>
            </a:r>
          </a:p>
        </p:txBody>
      </p:sp>
      <p:sp>
        <p:nvSpPr>
          <p:cNvPr id="36872" name="Freeform 6"/>
          <p:cNvSpPr>
            <a:spLocks/>
          </p:cNvSpPr>
          <p:nvPr/>
        </p:nvSpPr>
        <p:spPr bwMode="auto">
          <a:xfrm>
            <a:off x="3867150" y="4194175"/>
            <a:ext cx="3371850" cy="1914525"/>
          </a:xfrm>
          <a:custGeom>
            <a:avLst/>
            <a:gdLst>
              <a:gd name="T0" fmla="*/ 0 w 2124"/>
              <a:gd name="T1" fmla="*/ 2147483647 h 1206"/>
              <a:gd name="T2" fmla="*/ 2147483647 w 2124"/>
              <a:gd name="T3" fmla="*/ 2147483647 h 1206"/>
              <a:gd name="T4" fmla="*/ 2147483647 w 2124"/>
              <a:gd name="T5" fmla="*/ 0 h 1206"/>
              <a:gd name="T6" fmla="*/ 0 60000 65536"/>
              <a:gd name="T7" fmla="*/ 0 60000 65536"/>
              <a:gd name="T8" fmla="*/ 0 60000 65536"/>
              <a:gd name="T9" fmla="*/ 0 w 2124"/>
              <a:gd name="T10" fmla="*/ 0 h 1206"/>
              <a:gd name="T11" fmla="*/ 2124 w 2124"/>
              <a:gd name="T12" fmla="*/ 1206 h 1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4" h="1206">
                <a:moveTo>
                  <a:pt x="0" y="1206"/>
                </a:moveTo>
                <a:lnTo>
                  <a:pt x="2116" y="1200"/>
                </a:lnTo>
                <a:lnTo>
                  <a:pt x="2124" y="0"/>
                </a:lnTo>
              </a:path>
            </a:pathLst>
          </a:custGeom>
          <a:solidFill>
            <a:srgbClr val="FFFFFF"/>
          </a:solidFill>
          <a:ln w="23876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7"/>
          <p:cNvSpPr>
            <a:spLocks noChangeShapeType="1"/>
          </p:cNvSpPr>
          <p:nvPr/>
        </p:nvSpPr>
        <p:spPr bwMode="auto">
          <a:xfrm flipH="1">
            <a:off x="5297488" y="1536700"/>
            <a:ext cx="3175" cy="4578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2443163" y="2106613"/>
            <a:ext cx="182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>
                <a:latin typeface="Verdana" pitchFamily="34" charset="0"/>
                <a:cs typeface="Arial" charset="0"/>
              </a:rPr>
              <a:t>ip</a:t>
            </a:r>
            <a:endParaRPr lang="en-US" sz="2000">
              <a:latin typeface="Verdana" pitchFamily="34" charset="0"/>
              <a:cs typeface="Arial" charset="0"/>
            </a:endParaRPr>
          </a:p>
        </p:txBody>
      </p:sp>
      <p:sp>
        <p:nvSpPr>
          <p:cNvPr id="36875" name="Rectangle 9"/>
          <p:cNvSpPr>
            <a:spLocks noChangeArrowheads="1"/>
          </p:cNvSpPr>
          <p:nvPr/>
        </p:nvSpPr>
        <p:spPr bwMode="auto">
          <a:xfrm>
            <a:off x="2300288" y="3111500"/>
            <a:ext cx="452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>
                <a:latin typeface="Verdana" pitchFamily="34" charset="0"/>
                <a:cs typeface="Arial" charset="0"/>
              </a:rPr>
              <a:t>fp+r</a:t>
            </a:r>
          </a:p>
        </p:txBody>
      </p:sp>
      <p:sp>
        <p:nvSpPr>
          <p:cNvPr id="36876" name="Rectangle 10"/>
          <p:cNvSpPr>
            <a:spLocks noChangeArrowheads="1"/>
          </p:cNvSpPr>
          <p:nvPr/>
        </p:nvSpPr>
        <p:spPr bwMode="auto">
          <a:xfrm>
            <a:off x="3935413" y="6288088"/>
            <a:ext cx="850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>
                <a:latin typeface="Verdana" pitchFamily="34" charset="0"/>
                <a:cs typeface="Arial" charset="0"/>
              </a:rPr>
              <a:t>Network</a:t>
            </a:r>
            <a:endParaRPr lang="en-US" sz="2000">
              <a:latin typeface="Verdana" pitchFamily="34" charset="0"/>
              <a:cs typeface="Arial" charset="0"/>
            </a:endParaRPr>
          </a:p>
        </p:txBody>
      </p:sp>
      <p:sp>
        <p:nvSpPr>
          <p:cNvPr id="36877" name="Rectangle 11"/>
          <p:cNvSpPr>
            <a:spLocks noChangeArrowheads="1"/>
          </p:cNvSpPr>
          <p:nvPr/>
        </p:nvSpPr>
        <p:spPr bwMode="auto">
          <a:xfrm>
            <a:off x="7778750" y="6308725"/>
            <a:ext cx="850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>
                <a:latin typeface="Verdana" pitchFamily="34" charset="0"/>
                <a:cs typeface="Arial" charset="0"/>
              </a:rPr>
              <a:t>Network</a:t>
            </a:r>
            <a:endParaRPr lang="en-US" sz="2000">
              <a:latin typeface="Verdana" pitchFamily="34" charset="0"/>
              <a:cs typeface="Arial" charset="0"/>
            </a:endParaRPr>
          </a:p>
        </p:txBody>
      </p:sp>
      <p:sp>
        <p:nvSpPr>
          <p:cNvPr id="36878" name="Line 12"/>
          <p:cNvSpPr>
            <a:spLocks noChangeShapeType="1"/>
          </p:cNvSpPr>
          <p:nvPr/>
        </p:nvSpPr>
        <p:spPr bwMode="auto">
          <a:xfrm flipV="1">
            <a:off x="2165350" y="3392488"/>
            <a:ext cx="7540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Line 13"/>
          <p:cNvSpPr>
            <a:spLocks noChangeShapeType="1"/>
          </p:cNvSpPr>
          <p:nvPr/>
        </p:nvSpPr>
        <p:spPr bwMode="auto">
          <a:xfrm flipV="1">
            <a:off x="2152650" y="2370138"/>
            <a:ext cx="763588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Line 14"/>
          <p:cNvSpPr>
            <a:spLocks noChangeShapeType="1"/>
          </p:cNvSpPr>
          <p:nvPr/>
        </p:nvSpPr>
        <p:spPr bwMode="auto">
          <a:xfrm flipH="1">
            <a:off x="3859213" y="5834063"/>
            <a:ext cx="7937" cy="552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lg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Rectangle 15"/>
          <p:cNvSpPr>
            <a:spLocks noChangeArrowheads="1"/>
          </p:cNvSpPr>
          <p:nvPr/>
        </p:nvSpPr>
        <p:spPr bwMode="auto">
          <a:xfrm>
            <a:off x="885825" y="2870200"/>
            <a:ext cx="1285875" cy="923925"/>
          </a:xfrm>
          <a:prstGeom prst="rect">
            <a:avLst/>
          </a:prstGeom>
          <a:solidFill>
            <a:srgbClr val="CFBDC8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Rectangle 16"/>
          <p:cNvSpPr>
            <a:spLocks noChangeArrowheads="1"/>
          </p:cNvSpPr>
          <p:nvPr/>
        </p:nvSpPr>
        <p:spPr bwMode="auto">
          <a:xfrm>
            <a:off x="1320800" y="2936875"/>
            <a:ext cx="774700" cy="3984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Rectangle 17"/>
          <p:cNvSpPr>
            <a:spLocks noChangeArrowheads="1"/>
          </p:cNvSpPr>
          <p:nvPr/>
        </p:nvSpPr>
        <p:spPr bwMode="auto">
          <a:xfrm>
            <a:off x="1254125" y="3027363"/>
            <a:ext cx="774700" cy="39846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4" name="Rectangle 18"/>
          <p:cNvSpPr>
            <a:spLocks noChangeArrowheads="1"/>
          </p:cNvSpPr>
          <p:nvPr/>
        </p:nvSpPr>
        <p:spPr bwMode="auto">
          <a:xfrm>
            <a:off x="1189038" y="3157538"/>
            <a:ext cx="774700" cy="3968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5" name="Rectangle 19"/>
          <p:cNvSpPr>
            <a:spLocks noChangeArrowheads="1"/>
          </p:cNvSpPr>
          <p:nvPr/>
        </p:nvSpPr>
        <p:spPr bwMode="auto">
          <a:xfrm>
            <a:off x="1189038" y="3327400"/>
            <a:ext cx="774700" cy="127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000" b="1">
              <a:solidFill>
                <a:srgbClr val="FF0000"/>
              </a:solidFill>
              <a:latin typeface="Courier New" pitchFamily="49" charset="0"/>
              <a:cs typeface="Arial" charset="0"/>
            </a:endParaRPr>
          </a:p>
        </p:txBody>
      </p:sp>
      <p:sp>
        <p:nvSpPr>
          <p:cNvPr id="258068" name="Rectangle 20"/>
          <p:cNvSpPr>
            <a:spLocks noChangeArrowheads="1"/>
          </p:cNvSpPr>
          <p:nvPr/>
        </p:nvSpPr>
        <p:spPr bwMode="auto">
          <a:xfrm>
            <a:off x="1189038" y="3327400"/>
            <a:ext cx="166687" cy="127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000" b="1">
              <a:solidFill>
                <a:srgbClr val="FFCC66"/>
              </a:solidFill>
              <a:latin typeface="Courier New" pitchFamily="49" charset="0"/>
              <a:cs typeface="Arial" charset="0"/>
            </a:endParaRPr>
          </a:p>
        </p:txBody>
      </p:sp>
      <p:sp>
        <p:nvSpPr>
          <p:cNvPr id="36887" name="Rectangle 21"/>
          <p:cNvSpPr>
            <a:spLocks noChangeArrowheads="1"/>
          </p:cNvSpPr>
          <p:nvPr/>
        </p:nvSpPr>
        <p:spPr bwMode="auto">
          <a:xfrm>
            <a:off x="1017588" y="3532188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Frames</a:t>
            </a:r>
            <a:endParaRPr lang="en-US" sz="2000">
              <a:latin typeface="Verdana" pitchFamily="34" charset="0"/>
              <a:cs typeface="Arial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84238" y="1833563"/>
            <a:ext cx="1271587" cy="922337"/>
            <a:chOff x="743" y="1105"/>
            <a:chExt cx="801" cy="581"/>
          </a:xfrm>
        </p:grpSpPr>
        <p:sp>
          <p:nvSpPr>
            <p:cNvPr id="36909" name="Rectangle 23"/>
            <p:cNvSpPr>
              <a:spLocks noChangeArrowheads="1"/>
            </p:cNvSpPr>
            <p:nvPr/>
          </p:nvSpPr>
          <p:spPr bwMode="auto">
            <a:xfrm>
              <a:off x="744" y="1110"/>
              <a:ext cx="798" cy="576"/>
            </a:xfrm>
            <a:prstGeom prst="rect">
              <a:avLst/>
            </a:prstGeom>
            <a:solidFill>
              <a:srgbClr val="CFBDC8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0" name="Line 24"/>
            <p:cNvSpPr>
              <a:spLocks noChangeShapeType="1"/>
            </p:cNvSpPr>
            <p:nvPr/>
          </p:nvSpPr>
          <p:spPr bwMode="auto">
            <a:xfrm>
              <a:off x="743" y="1264"/>
              <a:ext cx="80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Rectangle 25"/>
            <p:cNvSpPr>
              <a:spLocks noChangeArrowheads="1"/>
            </p:cNvSpPr>
            <p:nvPr/>
          </p:nvSpPr>
          <p:spPr bwMode="auto">
            <a:xfrm>
              <a:off x="826" y="1114"/>
              <a:ext cx="13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op</a:t>
              </a:r>
              <a:endParaRPr lang="en-US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6912" name="Rectangle 26"/>
            <p:cNvSpPr>
              <a:spLocks noChangeArrowheads="1"/>
            </p:cNvSpPr>
            <p:nvPr/>
          </p:nvSpPr>
          <p:spPr bwMode="auto">
            <a:xfrm>
              <a:off x="1064" y="1115"/>
              <a:ext cx="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r</a:t>
              </a:r>
              <a:endParaRPr lang="en-US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6913" name="Rectangle 27"/>
            <p:cNvSpPr>
              <a:spLocks noChangeArrowheads="1"/>
            </p:cNvSpPr>
            <p:nvPr/>
          </p:nvSpPr>
          <p:spPr bwMode="auto">
            <a:xfrm>
              <a:off x="1190" y="1115"/>
              <a:ext cx="32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d1,d2</a:t>
              </a:r>
              <a:endParaRPr lang="en-US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6914" name="Line 28"/>
            <p:cNvSpPr>
              <a:spLocks noChangeShapeType="1"/>
            </p:cNvSpPr>
            <p:nvPr/>
          </p:nvSpPr>
          <p:spPr bwMode="auto">
            <a:xfrm>
              <a:off x="1001" y="1105"/>
              <a:ext cx="1" cy="1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Line 29"/>
            <p:cNvSpPr>
              <a:spLocks noChangeShapeType="1"/>
            </p:cNvSpPr>
            <p:nvPr/>
          </p:nvSpPr>
          <p:spPr bwMode="auto">
            <a:xfrm>
              <a:off x="1161" y="1107"/>
              <a:ext cx="1" cy="1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Rectangle 30"/>
            <p:cNvSpPr>
              <a:spLocks noChangeArrowheads="1"/>
            </p:cNvSpPr>
            <p:nvPr/>
          </p:nvSpPr>
          <p:spPr bwMode="auto">
            <a:xfrm>
              <a:off x="889" y="1497"/>
              <a:ext cx="3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Code</a:t>
              </a:r>
              <a:endParaRPr lang="en-US" sz="2000"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36889" name="Rectangle 31"/>
          <p:cNvSpPr>
            <a:spLocks noChangeArrowheads="1"/>
          </p:cNvSpPr>
          <p:nvPr/>
        </p:nvSpPr>
        <p:spPr bwMode="auto">
          <a:xfrm>
            <a:off x="2932113" y="5018088"/>
            <a:ext cx="1895475" cy="80803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>
                <a:solidFill>
                  <a:srgbClr val="FFCC66"/>
                </a:solidFill>
                <a:latin typeface="Verdana" pitchFamily="34" charset="0"/>
                <a:cs typeface="Arial" charset="0"/>
              </a:rPr>
              <a:t>Form</a:t>
            </a:r>
            <a:br>
              <a:rPr lang="en-US">
                <a:solidFill>
                  <a:srgbClr val="FFCC66"/>
                </a:solidFill>
                <a:latin typeface="Verdana" pitchFamily="34" charset="0"/>
                <a:cs typeface="Arial" charset="0"/>
              </a:rPr>
            </a:br>
            <a:r>
              <a:rPr lang="en-US">
                <a:solidFill>
                  <a:srgbClr val="FFCC66"/>
                </a:solidFill>
                <a:latin typeface="Verdana" pitchFamily="34" charset="0"/>
                <a:cs typeface="Arial" charset="0"/>
              </a:rPr>
              <a:t>Token</a:t>
            </a:r>
          </a:p>
        </p:txBody>
      </p:sp>
      <p:sp>
        <p:nvSpPr>
          <p:cNvPr id="36890" name="Freeform 32"/>
          <p:cNvSpPr>
            <a:spLocks/>
          </p:cNvSpPr>
          <p:nvPr/>
        </p:nvSpPr>
        <p:spPr bwMode="auto">
          <a:xfrm>
            <a:off x="3265488" y="4092575"/>
            <a:ext cx="1230312" cy="571500"/>
          </a:xfrm>
          <a:custGeom>
            <a:avLst/>
            <a:gdLst>
              <a:gd name="T0" fmla="*/ 0 w 775"/>
              <a:gd name="T1" fmla="*/ 0 h 360"/>
              <a:gd name="T2" fmla="*/ 2147483647 w 775"/>
              <a:gd name="T3" fmla="*/ 0 h 360"/>
              <a:gd name="T4" fmla="*/ 2147483647 w 775"/>
              <a:gd name="T5" fmla="*/ 2147483647 h 360"/>
              <a:gd name="T6" fmla="*/ 2147483647 w 775"/>
              <a:gd name="T7" fmla="*/ 2147483647 h 360"/>
              <a:gd name="T8" fmla="*/ 2147483647 w 775"/>
              <a:gd name="T9" fmla="*/ 2147483647 h 360"/>
              <a:gd name="T10" fmla="*/ 2147483647 w 775"/>
              <a:gd name="T11" fmla="*/ 2147483647 h 360"/>
              <a:gd name="T12" fmla="*/ 2147483647 w 775"/>
              <a:gd name="T13" fmla="*/ 2147483647 h 360"/>
              <a:gd name="T14" fmla="*/ 0 w 775"/>
              <a:gd name="T15" fmla="*/ 0 h 3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75"/>
              <a:gd name="T25" fmla="*/ 0 h 360"/>
              <a:gd name="T26" fmla="*/ 775 w 775"/>
              <a:gd name="T27" fmla="*/ 360 h 3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75" h="360">
                <a:moveTo>
                  <a:pt x="0" y="0"/>
                </a:moveTo>
                <a:lnTo>
                  <a:pt x="321" y="0"/>
                </a:lnTo>
                <a:lnTo>
                  <a:pt x="396" y="85"/>
                </a:lnTo>
                <a:lnTo>
                  <a:pt x="463" y="4"/>
                </a:lnTo>
                <a:lnTo>
                  <a:pt x="775" y="4"/>
                </a:lnTo>
                <a:lnTo>
                  <a:pt x="562" y="360"/>
                </a:lnTo>
                <a:lnTo>
                  <a:pt x="220" y="3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Rectangle 33"/>
          <p:cNvSpPr>
            <a:spLocks noChangeArrowheads="1"/>
          </p:cNvSpPr>
          <p:nvPr/>
        </p:nvSpPr>
        <p:spPr bwMode="auto">
          <a:xfrm>
            <a:off x="3546475" y="4300538"/>
            <a:ext cx="674688" cy="212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FFCC66"/>
                </a:solidFill>
                <a:latin typeface="Verdana" pitchFamily="34" charset="0"/>
                <a:cs typeface="Arial" charset="0"/>
              </a:rPr>
              <a:t>ALU</a:t>
            </a:r>
            <a:endParaRPr lang="en-US" sz="1200">
              <a:solidFill>
                <a:srgbClr val="FFCC66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6892" name="Line 34"/>
          <p:cNvSpPr>
            <a:spLocks noChangeShapeType="1"/>
          </p:cNvSpPr>
          <p:nvPr/>
        </p:nvSpPr>
        <p:spPr bwMode="auto">
          <a:xfrm flipH="1">
            <a:off x="3648075" y="3805238"/>
            <a:ext cx="7938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lg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Line 35"/>
          <p:cNvSpPr>
            <a:spLocks noChangeShapeType="1"/>
          </p:cNvSpPr>
          <p:nvPr/>
        </p:nvSpPr>
        <p:spPr bwMode="auto">
          <a:xfrm flipH="1">
            <a:off x="4114800" y="3811588"/>
            <a:ext cx="7938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lg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Line 36"/>
          <p:cNvSpPr>
            <a:spLocks noChangeShapeType="1"/>
          </p:cNvSpPr>
          <p:nvPr/>
        </p:nvSpPr>
        <p:spPr bwMode="auto">
          <a:xfrm flipH="1">
            <a:off x="3771900" y="4662488"/>
            <a:ext cx="1588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lg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Line 37"/>
          <p:cNvSpPr>
            <a:spLocks noChangeShapeType="1"/>
          </p:cNvSpPr>
          <p:nvPr/>
        </p:nvSpPr>
        <p:spPr bwMode="auto">
          <a:xfrm flipH="1">
            <a:off x="3971925" y="4668838"/>
            <a:ext cx="4763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lg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Rectangle 38"/>
          <p:cNvSpPr>
            <a:spLocks noChangeArrowheads="1"/>
          </p:cNvSpPr>
          <p:nvPr/>
        </p:nvSpPr>
        <p:spPr bwMode="auto">
          <a:xfrm>
            <a:off x="6972300" y="2813050"/>
            <a:ext cx="1095375" cy="1390650"/>
          </a:xfrm>
          <a:prstGeom prst="rect">
            <a:avLst/>
          </a:prstGeom>
          <a:solidFill>
            <a:srgbClr val="CFBDC8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Rectangle 39"/>
          <p:cNvSpPr>
            <a:spLocks noChangeArrowheads="1"/>
          </p:cNvSpPr>
          <p:nvPr/>
        </p:nvSpPr>
        <p:spPr bwMode="auto">
          <a:xfrm>
            <a:off x="7121525" y="3178175"/>
            <a:ext cx="822325" cy="60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Token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Queue</a:t>
            </a:r>
            <a:endParaRPr lang="en-US">
              <a:latin typeface="Verdana" pitchFamily="34" charset="0"/>
              <a:cs typeface="Arial" charset="0"/>
            </a:endParaRPr>
          </a:p>
        </p:txBody>
      </p:sp>
      <p:sp>
        <p:nvSpPr>
          <p:cNvPr id="36898" name="Freeform 40"/>
          <p:cNvSpPr>
            <a:spLocks/>
          </p:cNvSpPr>
          <p:nvPr/>
        </p:nvSpPr>
        <p:spPr bwMode="auto">
          <a:xfrm>
            <a:off x="3886200" y="1527175"/>
            <a:ext cx="3514725" cy="1263650"/>
          </a:xfrm>
          <a:custGeom>
            <a:avLst/>
            <a:gdLst>
              <a:gd name="T0" fmla="*/ 2147483647 w 2214"/>
              <a:gd name="T1" fmla="*/ 2147483647 h 796"/>
              <a:gd name="T2" fmla="*/ 2147483647 w 2214"/>
              <a:gd name="T3" fmla="*/ 2147483647 h 796"/>
              <a:gd name="T4" fmla="*/ 0 w 2214"/>
              <a:gd name="T5" fmla="*/ 0 h 796"/>
              <a:gd name="T6" fmla="*/ 0 w 2214"/>
              <a:gd name="T7" fmla="*/ 2147483647 h 796"/>
              <a:gd name="T8" fmla="*/ 0 60000 65536"/>
              <a:gd name="T9" fmla="*/ 0 60000 65536"/>
              <a:gd name="T10" fmla="*/ 0 60000 65536"/>
              <a:gd name="T11" fmla="*/ 0 60000 65536"/>
              <a:gd name="T12" fmla="*/ 0 w 2214"/>
              <a:gd name="T13" fmla="*/ 0 h 796"/>
              <a:gd name="T14" fmla="*/ 2214 w 2214"/>
              <a:gd name="T15" fmla="*/ 796 h 7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4" h="796">
                <a:moveTo>
                  <a:pt x="2214" y="796"/>
                </a:moveTo>
                <a:lnTo>
                  <a:pt x="2214" y="6"/>
                </a:lnTo>
                <a:lnTo>
                  <a:pt x="0" y="0"/>
                </a:lnTo>
                <a:lnTo>
                  <a:pt x="0" y="18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Line 41"/>
          <p:cNvSpPr>
            <a:spLocks noChangeShapeType="1"/>
          </p:cNvSpPr>
          <p:nvPr/>
        </p:nvSpPr>
        <p:spPr bwMode="auto">
          <a:xfrm flipH="1" flipV="1">
            <a:off x="7707313" y="4214813"/>
            <a:ext cx="3175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lg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00" name="Line 42"/>
          <p:cNvSpPr>
            <a:spLocks noChangeShapeType="1"/>
          </p:cNvSpPr>
          <p:nvPr/>
        </p:nvSpPr>
        <p:spPr bwMode="auto">
          <a:xfrm flipH="1">
            <a:off x="3886200" y="2670175"/>
            <a:ext cx="7938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lg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524375" y="1271588"/>
            <a:ext cx="157163" cy="346075"/>
            <a:chOff x="2850" y="799"/>
            <a:chExt cx="99" cy="218"/>
          </a:xfrm>
        </p:grpSpPr>
        <p:sp>
          <p:nvSpPr>
            <p:cNvPr id="36907" name="Rectangle 44"/>
            <p:cNvSpPr>
              <a:spLocks noChangeArrowheads="1"/>
            </p:cNvSpPr>
            <p:nvPr/>
          </p:nvSpPr>
          <p:spPr bwMode="auto">
            <a:xfrm>
              <a:off x="2947" y="799"/>
              <a:ext cx="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US" sz="20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6908" name="Oval 45"/>
            <p:cNvSpPr>
              <a:spLocks noChangeArrowheads="1"/>
            </p:cNvSpPr>
            <p:nvPr/>
          </p:nvSpPr>
          <p:spPr bwMode="auto">
            <a:xfrm>
              <a:off x="2850" y="935"/>
              <a:ext cx="99" cy="8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495800" y="1298575"/>
            <a:ext cx="157163" cy="346075"/>
            <a:chOff x="2850" y="799"/>
            <a:chExt cx="99" cy="218"/>
          </a:xfrm>
        </p:grpSpPr>
        <p:sp>
          <p:nvSpPr>
            <p:cNvPr id="36905" name="Rectangle 47"/>
            <p:cNvSpPr>
              <a:spLocks noChangeArrowheads="1"/>
            </p:cNvSpPr>
            <p:nvPr/>
          </p:nvSpPr>
          <p:spPr bwMode="auto">
            <a:xfrm>
              <a:off x="2947" y="799"/>
              <a:ext cx="1" cy="19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US" sz="20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6906" name="Oval 48"/>
            <p:cNvSpPr>
              <a:spLocks noChangeArrowheads="1"/>
            </p:cNvSpPr>
            <p:nvPr/>
          </p:nvSpPr>
          <p:spPr bwMode="auto">
            <a:xfrm>
              <a:off x="2850" y="935"/>
              <a:ext cx="99" cy="82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097" name="Oval 49"/>
          <p:cNvSpPr>
            <a:spLocks noChangeArrowheads="1"/>
          </p:cNvSpPr>
          <p:nvPr/>
        </p:nvSpPr>
        <p:spPr bwMode="auto">
          <a:xfrm>
            <a:off x="3657600" y="4498975"/>
            <a:ext cx="157163" cy="130175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098" name="Oval 50"/>
          <p:cNvSpPr>
            <a:spLocks noChangeArrowheads="1"/>
          </p:cNvSpPr>
          <p:nvPr/>
        </p:nvSpPr>
        <p:spPr bwMode="auto">
          <a:xfrm>
            <a:off x="3957638" y="4445000"/>
            <a:ext cx="157162" cy="130175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19653E-6 L -0.0783 -0.00208 L -0.0783 0.1183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3 0.11838 L -0.27517 0.11861 " pathEditMode="relative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74 0.1163 L -0.0783 0.1163 L -0.0783 0.26428 L -0.32275 0.26636 " pathEditMode="relative" ptsTypes="AAAA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19653E-6 L -0.0783 -0.00208 L -0.0783 0.11838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3 0.11838 L -0.27517 0.11861 " pathEditMode="relative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74 0.1163 L -0.0783 0.1163 L -0.0783 0.26428 L -0.32275 0.26636 " pathEditMode="relative" ptsTypes="AAAA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75 0.26636 L -0.10677 0.26636 L -0.10677 0.38474 " pathEditMode="relative" ptsTypes="A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961 0.26243 L -0.04982 0.25827 L -0.04982 0.3852 " pathEditMode="relative" ptsTypes="A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8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27168E-6 L -0.01111 0.21572 L 0.27292 0.21572 " pathEditMode="relative" ptsTypes="AAA">
                                      <p:cBhvr>
                                        <p:cTn id="66" dur="2000" fill="hold"/>
                                        <p:tgtEl>
                                          <p:spTgt spid="258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1641 L 0.01371 0.22566 L 0.17083 0.22358 L 0.16927 0.04601 " pathEditMode="relative" ptsTypes="AAAA">
                                      <p:cBhvr>
                                        <p:cTn id="68" dur="2000" fill="hold"/>
                                        <p:tgtEl>
                                          <p:spTgt spid="258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animBg="1"/>
      <p:bldP spid="258097" grpId="0" animBg="1"/>
      <p:bldP spid="258097" grpId="1" animBg="1"/>
      <p:bldP spid="258098" grpId="0" animBg="1"/>
      <p:bldP spid="25809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CPEG421-2001-F-Topic-3-II</a:t>
            </a:r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9B59E-1018-412D-A90F-25AF440FB4E3}" type="slidenum">
              <a:rPr lang="zh-TW" altLang="en-US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42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zh-TW" sz="4000" b="1" smtClean="0">
                <a:ea typeface="新細明體" charset="-120"/>
              </a:rPr>
              <a:t>Example of “Sick” Dataflow Graphs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785813" y="17145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altLang="zh-TW" sz="1600">
                <a:solidFill>
                  <a:schemeClr val="tx2"/>
                </a:solidFill>
                <a:latin typeface="Times New Roman" pitchFamily="18" charset="0"/>
                <a:ea typeface="新細明體" charset="-120"/>
              </a:rPr>
              <a:t>Arbitrary connections of data flow operators can result in pathological programs, such as the following</a:t>
            </a:r>
            <a:r>
              <a:rPr lang="en-US" altLang="zh-TW">
                <a:solidFill>
                  <a:schemeClr val="tx2"/>
                </a:solidFill>
                <a:latin typeface="Times New Roman" pitchFamily="18" charset="0"/>
                <a:ea typeface="新細明體" charset="-120"/>
              </a:rPr>
              <a:t>:</a:t>
            </a:r>
          </a:p>
        </p:txBody>
      </p:sp>
      <p:sp>
        <p:nvSpPr>
          <p:cNvPr id="37894" name="Oval 4"/>
          <p:cNvSpPr>
            <a:spLocks noChangeArrowheads="1"/>
          </p:cNvSpPr>
          <p:nvPr/>
        </p:nvSpPr>
        <p:spPr bwMode="auto">
          <a:xfrm>
            <a:off x="1800225" y="3044825"/>
            <a:ext cx="266700" cy="282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1782763" y="3065463"/>
            <a:ext cx="3095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>
                <a:latin typeface="Times New Roman" pitchFamily="18" charset="0"/>
                <a:ea typeface="新細明體" charset="-120"/>
              </a:rPr>
              <a:t>A</a:t>
            </a:r>
          </a:p>
        </p:txBody>
      </p:sp>
      <p:sp>
        <p:nvSpPr>
          <p:cNvPr id="37896" name="Oval 6"/>
          <p:cNvSpPr>
            <a:spLocks noChangeArrowheads="1"/>
          </p:cNvSpPr>
          <p:nvPr/>
        </p:nvSpPr>
        <p:spPr bwMode="auto">
          <a:xfrm>
            <a:off x="1498600" y="3630613"/>
            <a:ext cx="266700" cy="282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479550" y="3651250"/>
            <a:ext cx="3000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>
                <a:latin typeface="Times New Roman" pitchFamily="18" charset="0"/>
                <a:ea typeface="新細明體" charset="-120"/>
              </a:rPr>
              <a:t>B</a:t>
            </a:r>
          </a:p>
        </p:txBody>
      </p:sp>
      <p:sp>
        <p:nvSpPr>
          <p:cNvPr id="37898" name="Oval 8"/>
          <p:cNvSpPr>
            <a:spLocks noChangeArrowheads="1"/>
          </p:cNvSpPr>
          <p:nvPr/>
        </p:nvSpPr>
        <p:spPr bwMode="auto">
          <a:xfrm>
            <a:off x="1047750" y="3973513"/>
            <a:ext cx="268288" cy="282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1028700" y="3994150"/>
            <a:ext cx="309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>
                <a:latin typeface="Times New Roman" pitchFamily="18" charset="0"/>
                <a:ea typeface="新細明體" charset="-120"/>
              </a:rPr>
              <a:t>D</a:t>
            </a:r>
          </a:p>
        </p:txBody>
      </p:sp>
      <p:sp>
        <p:nvSpPr>
          <p:cNvPr id="37900" name="Oval 10"/>
          <p:cNvSpPr>
            <a:spLocks noChangeArrowheads="1"/>
          </p:cNvSpPr>
          <p:nvPr/>
        </p:nvSpPr>
        <p:spPr bwMode="auto">
          <a:xfrm>
            <a:off x="1544638" y="4284663"/>
            <a:ext cx="266700" cy="2841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527175" y="4306888"/>
            <a:ext cx="3000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>
                <a:latin typeface="Times New Roman" pitchFamily="18" charset="0"/>
                <a:ea typeface="新細明體" charset="-120"/>
              </a:rPr>
              <a:t>C</a:t>
            </a:r>
          </a:p>
        </p:txBody>
      </p:sp>
      <p:sp>
        <p:nvSpPr>
          <p:cNvPr id="37902" name="Oval 12"/>
          <p:cNvSpPr>
            <a:spLocks noChangeArrowheads="1"/>
          </p:cNvSpPr>
          <p:nvPr/>
        </p:nvSpPr>
        <p:spPr bwMode="auto">
          <a:xfrm>
            <a:off x="2128838" y="3954463"/>
            <a:ext cx="266700" cy="2809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2111375" y="3975100"/>
            <a:ext cx="2889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>
                <a:latin typeface="Times New Roman" pitchFamily="18" charset="0"/>
                <a:ea typeface="新細明體" charset="-120"/>
              </a:rPr>
              <a:t>E</a:t>
            </a:r>
          </a:p>
        </p:txBody>
      </p:sp>
      <p:sp>
        <p:nvSpPr>
          <p:cNvPr id="37904" name="Oval 14"/>
          <p:cNvSpPr>
            <a:spLocks noChangeArrowheads="1"/>
          </p:cNvSpPr>
          <p:nvPr/>
        </p:nvSpPr>
        <p:spPr bwMode="auto">
          <a:xfrm>
            <a:off x="1862138" y="4872038"/>
            <a:ext cx="265112" cy="282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843088" y="4892675"/>
            <a:ext cx="3095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>
                <a:latin typeface="Times New Roman" pitchFamily="18" charset="0"/>
                <a:ea typeface="新細明體" charset="-120"/>
              </a:rPr>
              <a:t>A</a:t>
            </a:r>
          </a:p>
        </p:txBody>
      </p:sp>
      <p:sp>
        <p:nvSpPr>
          <p:cNvPr id="37906" name="Line 16"/>
          <p:cNvSpPr>
            <a:spLocks noChangeShapeType="1"/>
          </p:cNvSpPr>
          <p:nvPr/>
        </p:nvSpPr>
        <p:spPr bwMode="auto">
          <a:xfrm>
            <a:off x="1931988" y="2617788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Line 17"/>
          <p:cNvSpPr>
            <a:spLocks noChangeShapeType="1"/>
          </p:cNvSpPr>
          <p:nvPr/>
        </p:nvSpPr>
        <p:spPr bwMode="auto">
          <a:xfrm flipH="1">
            <a:off x="1684338" y="3330575"/>
            <a:ext cx="198437" cy="315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Line 18"/>
          <p:cNvSpPr>
            <a:spLocks noChangeShapeType="1"/>
          </p:cNvSpPr>
          <p:nvPr/>
        </p:nvSpPr>
        <p:spPr bwMode="auto">
          <a:xfrm>
            <a:off x="2003425" y="3325813"/>
            <a:ext cx="212725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Line 19"/>
          <p:cNvSpPr>
            <a:spLocks noChangeShapeType="1"/>
          </p:cNvSpPr>
          <p:nvPr/>
        </p:nvSpPr>
        <p:spPr bwMode="auto">
          <a:xfrm>
            <a:off x="1636713" y="3933825"/>
            <a:ext cx="26987" cy="331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Line 20"/>
          <p:cNvSpPr>
            <a:spLocks noChangeShapeType="1"/>
          </p:cNvSpPr>
          <p:nvPr/>
        </p:nvSpPr>
        <p:spPr bwMode="auto">
          <a:xfrm flipV="1">
            <a:off x="1276350" y="3857625"/>
            <a:ext cx="22860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Line 21"/>
          <p:cNvSpPr>
            <a:spLocks noChangeShapeType="1"/>
          </p:cNvSpPr>
          <p:nvPr/>
        </p:nvSpPr>
        <p:spPr bwMode="auto">
          <a:xfrm>
            <a:off x="1276350" y="4214813"/>
            <a:ext cx="242888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Line 22"/>
          <p:cNvSpPr>
            <a:spLocks noChangeShapeType="1"/>
          </p:cNvSpPr>
          <p:nvPr/>
        </p:nvSpPr>
        <p:spPr bwMode="auto">
          <a:xfrm>
            <a:off x="1731963" y="4579938"/>
            <a:ext cx="163512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Line 23"/>
          <p:cNvSpPr>
            <a:spLocks noChangeShapeType="1"/>
          </p:cNvSpPr>
          <p:nvPr/>
        </p:nvSpPr>
        <p:spPr bwMode="auto">
          <a:xfrm flipH="1">
            <a:off x="2025650" y="4251325"/>
            <a:ext cx="254000" cy="61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Line 24"/>
          <p:cNvSpPr>
            <a:spLocks noChangeShapeType="1"/>
          </p:cNvSpPr>
          <p:nvPr/>
        </p:nvSpPr>
        <p:spPr bwMode="auto">
          <a:xfrm flipH="1">
            <a:off x="1978025" y="5165725"/>
            <a:ext cx="15875" cy="46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Oval 25"/>
          <p:cNvSpPr>
            <a:spLocks noChangeArrowheads="1"/>
          </p:cNvSpPr>
          <p:nvPr/>
        </p:nvSpPr>
        <p:spPr bwMode="auto">
          <a:xfrm>
            <a:off x="3228975" y="3960813"/>
            <a:ext cx="266700" cy="282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3216275" y="3949700"/>
            <a:ext cx="309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>
                <a:latin typeface="Times New Roman" pitchFamily="18" charset="0"/>
                <a:ea typeface="新細明體" charset="-120"/>
              </a:rPr>
              <a:t>G</a:t>
            </a:r>
          </a:p>
        </p:txBody>
      </p:sp>
      <p:sp>
        <p:nvSpPr>
          <p:cNvPr id="37917" name="Oval 27"/>
          <p:cNvSpPr>
            <a:spLocks noChangeArrowheads="1"/>
          </p:cNvSpPr>
          <p:nvPr/>
        </p:nvSpPr>
        <p:spPr bwMode="auto">
          <a:xfrm>
            <a:off x="3967163" y="3960813"/>
            <a:ext cx="266700" cy="2809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3949700" y="3949700"/>
            <a:ext cx="309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>
                <a:latin typeface="Times New Roman" pitchFamily="18" charset="0"/>
                <a:ea typeface="新細明體" charset="-120"/>
              </a:rPr>
              <a:t>H</a:t>
            </a:r>
          </a:p>
        </p:txBody>
      </p:sp>
      <p:sp>
        <p:nvSpPr>
          <p:cNvPr id="37919" name="Oval 29"/>
          <p:cNvSpPr>
            <a:spLocks noChangeArrowheads="1"/>
          </p:cNvSpPr>
          <p:nvPr/>
        </p:nvSpPr>
        <p:spPr bwMode="auto">
          <a:xfrm>
            <a:off x="3700463" y="4878388"/>
            <a:ext cx="265112" cy="282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3713163" y="4879975"/>
            <a:ext cx="23971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>
                <a:latin typeface="Times New Roman" pitchFamily="18" charset="0"/>
                <a:ea typeface="新細明體" charset="-120"/>
              </a:rPr>
              <a:t>I</a:t>
            </a:r>
          </a:p>
        </p:txBody>
      </p:sp>
      <p:sp>
        <p:nvSpPr>
          <p:cNvPr id="37921" name="Line 31"/>
          <p:cNvSpPr>
            <a:spLocks noChangeShapeType="1"/>
          </p:cNvSpPr>
          <p:nvPr/>
        </p:nvSpPr>
        <p:spPr bwMode="auto">
          <a:xfrm>
            <a:off x="3770313" y="2624138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Line 32"/>
          <p:cNvSpPr>
            <a:spLocks noChangeShapeType="1"/>
          </p:cNvSpPr>
          <p:nvPr/>
        </p:nvSpPr>
        <p:spPr bwMode="auto">
          <a:xfrm flipH="1">
            <a:off x="3381375" y="3336925"/>
            <a:ext cx="339725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3" name="Line 33"/>
          <p:cNvSpPr>
            <a:spLocks noChangeShapeType="1"/>
          </p:cNvSpPr>
          <p:nvPr/>
        </p:nvSpPr>
        <p:spPr bwMode="auto">
          <a:xfrm>
            <a:off x="3841750" y="3332163"/>
            <a:ext cx="212725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4" name="Line 34"/>
          <p:cNvSpPr>
            <a:spLocks noChangeShapeType="1"/>
          </p:cNvSpPr>
          <p:nvPr/>
        </p:nvSpPr>
        <p:spPr bwMode="auto">
          <a:xfrm>
            <a:off x="3438525" y="4238625"/>
            <a:ext cx="339725" cy="633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Line 35"/>
          <p:cNvSpPr>
            <a:spLocks noChangeShapeType="1"/>
          </p:cNvSpPr>
          <p:nvPr/>
        </p:nvSpPr>
        <p:spPr bwMode="auto">
          <a:xfrm flipH="1">
            <a:off x="3863975" y="4257675"/>
            <a:ext cx="254000" cy="61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6" name="Line 36"/>
          <p:cNvSpPr>
            <a:spLocks noChangeShapeType="1"/>
          </p:cNvSpPr>
          <p:nvPr/>
        </p:nvSpPr>
        <p:spPr bwMode="auto">
          <a:xfrm>
            <a:off x="3825875" y="5172075"/>
            <a:ext cx="0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7" name="AutoShape 37"/>
          <p:cNvSpPr>
            <a:spLocks noChangeArrowheads="1"/>
          </p:cNvSpPr>
          <p:nvPr/>
        </p:nvSpPr>
        <p:spPr bwMode="auto">
          <a:xfrm>
            <a:off x="3535363" y="3065463"/>
            <a:ext cx="449262" cy="290512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Freeform 38"/>
          <p:cNvSpPr>
            <a:spLocks/>
          </p:cNvSpPr>
          <p:nvPr/>
        </p:nvSpPr>
        <p:spPr bwMode="auto">
          <a:xfrm>
            <a:off x="3978275" y="2613025"/>
            <a:ext cx="255588" cy="617538"/>
          </a:xfrm>
          <a:custGeom>
            <a:avLst/>
            <a:gdLst>
              <a:gd name="T0" fmla="*/ 0 w 161"/>
              <a:gd name="T1" fmla="*/ 2147483647 h 389"/>
              <a:gd name="T2" fmla="*/ 2147483647 w 161"/>
              <a:gd name="T3" fmla="*/ 2147483647 h 389"/>
              <a:gd name="T4" fmla="*/ 2147483647 w 161"/>
              <a:gd name="T5" fmla="*/ 2147483647 h 389"/>
              <a:gd name="T6" fmla="*/ 2147483647 w 161"/>
              <a:gd name="T7" fmla="*/ 0 h 389"/>
              <a:gd name="T8" fmla="*/ 0 60000 65536"/>
              <a:gd name="T9" fmla="*/ 0 60000 65536"/>
              <a:gd name="T10" fmla="*/ 0 60000 65536"/>
              <a:gd name="T11" fmla="*/ 0 60000 65536"/>
              <a:gd name="T12" fmla="*/ 0 w 161"/>
              <a:gd name="T13" fmla="*/ 0 h 389"/>
              <a:gd name="T14" fmla="*/ 161 w 161"/>
              <a:gd name="T15" fmla="*/ 389 h 3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" h="389">
                <a:moveTo>
                  <a:pt x="0" y="388"/>
                </a:moveTo>
                <a:lnTo>
                  <a:pt x="40" y="384"/>
                </a:lnTo>
                <a:lnTo>
                  <a:pt x="160" y="384"/>
                </a:lnTo>
                <a:lnTo>
                  <a:pt x="160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9" name="Oval 39"/>
          <p:cNvSpPr>
            <a:spLocks noChangeArrowheads="1"/>
          </p:cNvSpPr>
          <p:nvPr/>
        </p:nvSpPr>
        <p:spPr bwMode="auto">
          <a:xfrm>
            <a:off x="5095875" y="4014788"/>
            <a:ext cx="266700" cy="282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5083175" y="4003675"/>
            <a:ext cx="309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>
                <a:latin typeface="Times New Roman" pitchFamily="18" charset="0"/>
                <a:ea typeface="新細明體" charset="-120"/>
              </a:rPr>
              <a:t>K</a:t>
            </a:r>
          </a:p>
        </p:txBody>
      </p:sp>
      <p:sp>
        <p:nvSpPr>
          <p:cNvPr id="37931" name="Oval 41"/>
          <p:cNvSpPr>
            <a:spLocks noChangeArrowheads="1"/>
          </p:cNvSpPr>
          <p:nvPr/>
        </p:nvSpPr>
        <p:spPr bwMode="auto">
          <a:xfrm>
            <a:off x="5834063" y="4014788"/>
            <a:ext cx="266700" cy="2809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5816600" y="4003675"/>
            <a:ext cx="2889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>
                <a:latin typeface="Times New Roman" pitchFamily="18" charset="0"/>
                <a:ea typeface="新細明體" charset="-120"/>
              </a:rPr>
              <a:t>L</a:t>
            </a:r>
          </a:p>
        </p:txBody>
      </p:sp>
      <p:sp>
        <p:nvSpPr>
          <p:cNvPr id="37933" name="Line 43"/>
          <p:cNvSpPr>
            <a:spLocks noChangeShapeType="1"/>
          </p:cNvSpPr>
          <p:nvPr/>
        </p:nvSpPr>
        <p:spPr bwMode="auto">
          <a:xfrm flipH="1">
            <a:off x="5622925" y="2619375"/>
            <a:ext cx="14288" cy="46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Line 44"/>
          <p:cNvSpPr>
            <a:spLocks noChangeShapeType="1"/>
          </p:cNvSpPr>
          <p:nvPr/>
        </p:nvSpPr>
        <p:spPr bwMode="auto">
          <a:xfrm flipH="1">
            <a:off x="5248275" y="3390900"/>
            <a:ext cx="339725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5" name="Line 45"/>
          <p:cNvSpPr>
            <a:spLocks noChangeShapeType="1"/>
          </p:cNvSpPr>
          <p:nvPr/>
        </p:nvSpPr>
        <p:spPr bwMode="auto">
          <a:xfrm>
            <a:off x="5721350" y="3405188"/>
            <a:ext cx="212725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6" name="Line 46"/>
          <p:cNvSpPr>
            <a:spLocks noChangeShapeType="1"/>
          </p:cNvSpPr>
          <p:nvPr/>
        </p:nvSpPr>
        <p:spPr bwMode="auto">
          <a:xfrm>
            <a:off x="5305425" y="4292600"/>
            <a:ext cx="261938" cy="509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7" name="Line 47"/>
          <p:cNvSpPr>
            <a:spLocks noChangeShapeType="1"/>
          </p:cNvSpPr>
          <p:nvPr/>
        </p:nvSpPr>
        <p:spPr bwMode="auto">
          <a:xfrm flipH="1">
            <a:off x="5788025" y="4311650"/>
            <a:ext cx="196850" cy="493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8" name="Line 48"/>
          <p:cNvSpPr>
            <a:spLocks noChangeShapeType="1"/>
          </p:cNvSpPr>
          <p:nvPr/>
        </p:nvSpPr>
        <p:spPr bwMode="auto">
          <a:xfrm>
            <a:off x="5683250" y="5092700"/>
            <a:ext cx="0" cy="511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9" name="Oval 49"/>
          <p:cNvSpPr>
            <a:spLocks noChangeArrowheads="1"/>
          </p:cNvSpPr>
          <p:nvPr/>
        </p:nvSpPr>
        <p:spPr bwMode="auto">
          <a:xfrm>
            <a:off x="5503863" y="3100388"/>
            <a:ext cx="266700" cy="2809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5500688" y="3125788"/>
            <a:ext cx="250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>
                <a:latin typeface="Times New Roman" pitchFamily="18" charset="0"/>
                <a:ea typeface="新細明體" charset="-120"/>
              </a:rPr>
              <a:t>J</a:t>
            </a:r>
          </a:p>
        </p:txBody>
      </p:sp>
      <p:sp>
        <p:nvSpPr>
          <p:cNvPr id="37941" name="AutoShape 51"/>
          <p:cNvSpPr>
            <a:spLocks noChangeArrowheads="1"/>
          </p:cNvSpPr>
          <p:nvPr/>
        </p:nvSpPr>
        <p:spPr bwMode="auto">
          <a:xfrm flipV="1">
            <a:off x="5521325" y="4810125"/>
            <a:ext cx="330200" cy="279400"/>
          </a:xfrm>
          <a:prstGeom prst="triangle">
            <a:avLst>
              <a:gd name="adj" fmla="val 4999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2" name="Oval 52"/>
          <p:cNvSpPr>
            <a:spLocks noChangeArrowheads="1"/>
          </p:cNvSpPr>
          <p:nvPr/>
        </p:nvSpPr>
        <p:spPr bwMode="auto">
          <a:xfrm>
            <a:off x="6989763" y="4019550"/>
            <a:ext cx="266700" cy="282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3" name="Rectangle 53"/>
          <p:cNvSpPr>
            <a:spLocks noChangeArrowheads="1"/>
          </p:cNvSpPr>
          <p:nvPr/>
        </p:nvSpPr>
        <p:spPr bwMode="auto">
          <a:xfrm>
            <a:off x="6977063" y="4008438"/>
            <a:ext cx="3397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>
                <a:latin typeface="Times New Roman" pitchFamily="18" charset="0"/>
                <a:ea typeface="新細明體" charset="-120"/>
              </a:rPr>
              <a:t>M</a:t>
            </a:r>
          </a:p>
        </p:txBody>
      </p:sp>
      <p:sp>
        <p:nvSpPr>
          <p:cNvPr id="37944" name="Oval 54"/>
          <p:cNvSpPr>
            <a:spLocks noChangeArrowheads="1"/>
          </p:cNvSpPr>
          <p:nvPr/>
        </p:nvSpPr>
        <p:spPr bwMode="auto">
          <a:xfrm>
            <a:off x="7727950" y="4019550"/>
            <a:ext cx="266700" cy="2809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5" name="Rectangle 55"/>
          <p:cNvSpPr>
            <a:spLocks noChangeArrowheads="1"/>
          </p:cNvSpPr>
          <p:nvPr/>
        </p:nvSpPr>
        <p:spPr bwMode="auto">
          <a:xfrm>
            <a:off x="7710488" y="4008438"/>
            <a:ext cx="3095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>
                <a:latin typeface="Times New Roman" pitchFamily="18" charset="0"/>
                <a:ea typeface="新細明體" charset="-120"/>
              </a:rPr>
              <a:t>N</a:t>
            </a:r>
          </a:p>
        </p:txBody>
      </p:sp>
      <p:sp>
        <p:nvSpPr>
          <p:cNvPr id="37946" name="Line 56"/>
          <p:cNvSpPr>
            <a:spLocks noChangeShapeType="1"/>
          </p:cNvSpPr>
          <p:nvPr/>
        </p:nvSpPr>
        <p:spPr bwMode="auto">
          <a:xfrm>
            <a:off x="7531100" y="2619375"/>
            <a:ext cx="3175" cy="511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7" name="Line 57"/>
          <p:cNvSpPr>
            <a:spLocks noChangeShapeType="1"/>
          </p:cNvSpPr>
          <p:nvPr/>
        </p:nvSpPr>
        <p:spPr bwMode="auto">
          <a:xfrm flipH="1">
            <a:off x="7146925" y="3395663"/>
            <a:ext cx="334963" cy="623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7615238" y="3390900"/>
            <a:ext cx="212725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9" name="Line 59"/>
          <p:cNvSpPr>
            <a:spLocks noChangeShapeType="1"/>
          </p:cNvSpPr>
          <p:nvPr/>
        </p:nvSpPr>
        <p:spPr bwMode="auto">
          <a:xfrm>
            <a:off x="7199313" y="4297363"/>
            <a:ext cx="276225" cy="512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0" name="Line 60"/>
          <p:cNvSpPr>
            <a:spLocks noChangeShapeType="1"/>
          </p:cNvSpPr>
          <p:nvPr/>
        </p:nvSpPr>
        <p:spPr bwMode="auto">
          <a:xfrm flipH="1">
            <a:off x="7675563" y="4316413"/>
            <a:ext cx="20320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Line 61"/>
          <p:cNvSpPr>
            <a:spLocks noChangeShapeType="1"/>
          </p:cNvSpPr>
          <p:nvPr/>
        </p:nvSpPr>
        <p:spPr bwMode="auto">
          <a:xfrm>
            <a:off x="7575550" y="5097463"/>
            <a:ext cx="0" cy="511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2" name="AutoShape 62"/>
          <p:cNvSpPr>
            <a:spLocks noChangeArrowheads="1"/>
          </p:cNvSpPr>
          <p:nvPr/>
        </p:nvSpPr>
        <p:spPr bwMode="auto">
          <a:xfrm flipV="1">
            <a:off x="7415213" y="4814888"/>
            <a:ext cx="330200" cy="279400"/>
          </a:xfrm>
          <a:prstGeom prst="triangle">
            <a:avLst>
              <a:gd name="adj" fmla="val 4999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3" name="AutoShape 63"/>
          <p:cNvSpPr>
            <a:spLocks noChangeArrowheads="1"/>
          </p:cNvSpPr>
          <p:nvPr/>
        </p:nvSpPr>
        <p:spPr bwMode="auto">
          <a:xfrm>
            <a:off x="7294563" y="3130550"/>
            <a:ext cx="449262" cy="290513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Freeform 64"/>
          <p:cNvSpPr>
            <a:spLocks/>
          </p:cNvSpPr>
          <p:nvPr/>
        </p:nvSpPr>
        <p:spPr bwMode="auto">
          <a:xfrm>
            <a:off x="7019925" y="2613025"/>
            <a:ext cx="255588" cy="665163"/>
          </a:xfrm>
          <a:custGeom>
            <a:avLst/>
            <a:gdLst>
              <a:gd name="T0" fmla="*/ 2147483647 w 161"/>
              <a:gd name="T1" fmla="*/ 2147483647 h 419"/>
              <a:gd name="T2" fmla="*/ 2147483647 w 161"/>
              <a:gd name="T3" fmla="*/ 2147483647 h 419"/>
              <a:gd name="T4" fmla="*/ 0 w 161"/>
              <a:gd name="T5" fmla="*/ 2147483647 h 419"/>
              <a:gd name="T6" fmla="*/ 0 w 161"/>
              <a:gd name="T7" fmla="*/ 0 h 419"/>
              <a:gd name="T8" fmla="*/ 0 60000 65536"/>
              <a:gd name="T9" fmla="*/ 0 60000 65536"/>
              <a:gd name="T10" fmla="*/ 0 60000 65536"/>
              <a:gd name="T11" fmla="*/ 0 60000 65536"/>
              <a:gd name="T12" fmla="*/ 0 w 161"/>
              <a:gd name="T13" fmla="*/ 0 h 419"/>
              <a:gd name="T14" fmla="*/ 161 w 161"/>
              <a:gd name="T15" fmla="*/ 419 h 4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" h="419">
                <a:moveTo>
                  <a:pt x="160" y="418"/>
                </a:moveTo>
                <a:lnTo>
                  <a:pt x="120" y="414"/>
                </a:lnTo>
                <a:lnTo>
                  <a:pt x="0" y="41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5" name="Oval 65"/>
          <p:cNvSpPr>
            <a:spLocks noChangeArrowheads="1"/>
          </p:cNvSpPr>
          <p:nvPr/>
        </p:nvSpPr>
        <p:spPr bwMode="auto">
          <a:xfrm>
            <a:off x="8112125" y="3376613"/>
            <a:ext cx="44450" cy="444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6" name="Line 66"/>
          <p:cNvSpPr>
            <a:spLocks noChangeShapeType="1"/>
          </p:cNvSpPr>
          <p:nvPr/>
        </p:nvSpPr>
        <p:spPr bwMode="auto">
          <a:xfrm flipH="1">
            <a:off x="7915275" y="3433763"/>
            <a:ext cx="215900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Line 67"/>
          <p:cNvSpPr>
            <a:spLocks noChangeShapeType="1"/>
          </p:cNvSpPr>
          <p:nvPr/>
        </p:nvSpPr>
        <p:spPr bwMode="auto">
          <a:xfrm flipH="1">
            <a:off x="7223125" y="3433763"/>
            <a:ext cx="908050" cy="641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8" name="Rectangle 68"/>
          <p:cNvSpPr>
            <a:spLocks noChangeArrowheads="1"/>
          </p:cNvSpPr>
          <p:nvPr/>
        </p:nvSpPr>
        <p:spPr bwMode="auto">
          <a:xfrm>
            <a:off x="1317625" y="5856288"/>
            <a:ext cx="66611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>
                <a:latin typeface="Times New Roman" pitchFamily="18" charset="0"/>
                <a:ea typeface="新細明體" charset="-120"/>
              </a:rPr>
              <a:t>1. Deadlock		    2. Hangup	    3. Conflict	     4. Unclean</a:t>
            </a:r>
          </a:p>
        </p:txBody>
      </p:sp>
      <p:sp>
        <p:nvSpPr>
          <p:cNvPr id="37959" name="Line 69"/>
          <p:cNvSpPr>
            <a:spLocks noChangeShapeType="1"/>
          </p:cNvSpPr>
          <p:nvPr/>
        </p:nvSpPr>
        <p:spPr bwMode="auto">
          <a:xfrm>
            <a:off x="8142288" y="2654300"/>
            <a:ext cx="0" cy="722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CPEG421-2001-F-Topic-3-II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70B2A-8283-4AC4-A243-515A06CDBD9A}" type="slidenum">
              <a:rPr lang="zh-TW" altLang="en-US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775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zh-TW" sz="4000" b="1" smtClean="0">
                <a:ea typeface="新細明體" charset="-120"/>
              </a:rPr>
              <a:t>Well-behaved Program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1860550"/>
            <a:ext cx="7772400" cy="41148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zh-TW" sz="2800" smtClean="0">
                <a:ea typeface="新細明體" charset="-120"/>
              </a:rPr>
              <a:t>Always determinate in the sense that a unique set of output values is determined by a set of input values</a:t>
            </a:r>
          </a:p>
          <a:p>
            <a:pPr eaLnBrk="1" hangingPunct="1"/>
            <a:r>
              <a:rPr lang="en-US" altLang="zh-TW" sz="2800" smtClean="0">
                <a:ea typeface="新細明體" charset="-120"/>
              </a:rPr>
              <a:t>References: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smtClean="0">
                <a:ea typeface="新細明體" charset="-120"/>
              </a:rPr>
              <a:t>		</a:t>
            </a:r>
            <a:r>
              <a:rPr lang="en-US" altLang="zh-TW" sz="1600" smtClean="0">
                <a:ea typeface="新細明體" charset="-120"/>
              </a:rPr>
              <a:t>Rodriquez, J.E. 1966, </a:t>
            </a:r>
            <a:r>
              <a:rPr lang="en-US" altLang="zh-TW" sz="1600" smtClean="0">
                <a:latin typeface="Arial" charset="0"/>
                <a:ea typeface="新細明體" charset="-120"/>
              </a:rPr>
              <a:t>“</a:t>
            </a:r>
            <a:r>
              <a:rPr lang="en-US" altLang="zh-TW" sz="1600" smtClean="0">
                <a:ea typeface="新細明體" charset="-120"/>
              </a:rPr>
              <a:t>A Graph Model of Parallel Computation</a:t>
            </a:r>
            <a:r>
              <a:rPr lang="en-US" altLang="zh-TW" sz="1600" smtClean="0">
                <a:latin typeface="Arial" charset="0"/>
                <a:ea typeface="新細明體" charset="-120"/>
              </a:rPr>
              <a:t>”</a:t>
            </a:r>
            <a:r>
              <a:rPr lang="en-US" altLang="zh-TW" sz="1600" smtClean="0">
                <a:ea typeface="新細明體" charset="-120"/>
              </a:rPr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>
                <a:ea typeface="新細明體" charset="-120"/>
              </a:rPr>
              <a:t>		MIT, TR-64]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>
                <a:ea typeface="新細明體" charset="-120"/>
              </a:rPr>
              <a:t>		Patil, S. </a:t>
            </a:r>
            <a:r>
              <a:rPr lang="en-US" altLang="zh-TW" sz="1600" smtClean="0">
                <a:latin typeface="Arial" charset="0"/>
                <a:ea typeface="新細明體" charset="-120"/>
              </a:rPr>
              <a:t>“</a:t>
            </a:r>
            <a:r>
              <a:rPr lang="en-US" altLang="zh-TW" sz="1600" smtClean="0">
                <a:ea typeface="新細明體" charset="-120"/>
              </a:rPr>
              <a:t>Closure Properties of Interconnections of Determinate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>
                <a:ea typeface="新細明體" charset="-120"/>
              </a:rPr>
              <a:t>		Systems</a:t>
            </a:r>
            <a:r>
              <a:rPr lang="en-US" altLang="zh-TW" sz="1600" smtClean="0">
                <a:latin typeface="Arial" charset="0"/>
                <a:ea typeface="新細明體" charset="-120"/>
              </a:rPr>
              <a:t>”</a:t>
            </a:r>
            <a:r>
              <a:rPr lang="en-US" altLang="zh-TW" sz="1600" smtClean="0">
                <a:ea typeface="新細明體" charset="-120"/>
              </a:rPr>
              <a:t>,  Records of the project MAC conf. on concurrent systems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>
                <a:ea typeface="新細明體" charset="-120"/>
              </a:rPr>
              <a:t>		and parallel Computation, ACM, 1970, pp 107-116]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>
                <a:ea typeface="新細明體" charset="-120"/>
              </a:rPr>
              <a:t>		Denning, P.J. </a:t>
            </a:r>
            <a:r>
              <a:rPr lang="en-US" altLang="zh-TW" sz="1600" smtClean="0">
                <a:latin typeface="Arial" charset="0"/>
                <a:ea typeface="新細明體" charset="-120"/>
              </a:rPr>
              <a:t>“</a:t>
            </a:r>
            <a:r>
              <a:rPr lang="en-US" altLang="zh-TW" sz="1600" smtClean="0">
                <a:ea typeface="新細明體" charset="-120"/>
              </a:rPr>
              <a:t>On the Determinacy of Schemata</a:t>
            </a:r>
            <a:r>
              <a:rPr lang="en-US" altLang="zh-TW" sz="1600" smtClean="0">
                <a:latin typeface="Arial" charset="0"/>
                <a:ea typeface="新細明體" charset="-120"/>
              </a:rPr>
              <a:t>”</a:t>
            </a:r>
            <a:r>
              <a:rPr lang="en-US" altLang="zh-TW" sz="1600" smtClean="0">
                <a:ea typeface="新細明體" charset="-120"/>
              </a:rPr>
              <a:t> pp 143-147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>
                <a:ea typeface="新細明體" charset="-120"/>
              </a:rPr>
              <a:t>		Karp, R.M. &amp; Miller, R.E., </a:t>
            </a:r>
            <a:r>
              <a:rPr lang="en-US" altLang="zh-TW" sz="1600" smtClean="0">
                <a:latin typeface="Arial" charset="0"/>
                <a:ea typeface="新細明體" charset="-120"/>
              </a:rPr>
              <a:t>“</a:t>
            </a:r>
            <a:r>
              <a:rPr lang="en-US" altLang="zh-TW" sz="1600" smtClean="0">
                <a:ea typeface="新細明體" charset="-120"/>
              </a:rPr>
              <a:t>Properties of a Model of Parallel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600" smtClean="0">
                <a:ea typeface="新細明體" charset="-120"/>
              </a:rPr>
              <a:t>		Computation Termination, termination, queuing</a:t>
            </a:r>
            <a:r>
              <a:rPr lang="en-US" altLang="zh-TW" sz="1600" smtClean="0">
                <a:latin typeface="Arial" charset="0"/>
                <a:ea typeface="新細明體" charset="-120"/>
              </a:rPr>
              <a:t>”</a:t>
            </a:r>
            <a:r>
              <a:rPr lang="en-US" altLang="zh-TW" sz="1600" smtClean="0">
                <a:ea typeface="新細明體" charset="-120"/>
              </a:rPr>
              <a:t>, </a:t>
            </a:r>
            <a:r>
              <a:rPr lang="en-US" altLang="zh-TW" sz="1400" smtClean="0">
                <a:ea typeface="新細明體" charset="-120"/>
              </a:rPr>
              <a:t>Appl. Math, 14(6), Nov. 1966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CPEG421-2001-F-Topic-3-II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C65D6-B5A6-4C0A-8D08-F96A8633C56D}" type="slidenum">
              <a:rPr lang="zh-TW" altLang="en-US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Remarks on Dataflow Models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823200" cy="3073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Arial" charset="0"/>
              </a:rPr>
              <a:t>A fundamentally sound and simple parallel model of computation (features very few other parallel models can claim)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Arial" charset="0"/>
              </a:rPr>
              <a:t>Few dataflow architecture projects survived passing early 1990s. But the ideas and models live on ..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Arial" charset="0"/>
              </a:rPr>
              <a:t>In the new multi-core age: we have many reasons to re-examine and explore the original dataflow models and learn from the past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CPEG421-2001-F-Topic-3-II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40207-EC17-4970-9567-FD2D3C6B43E4}" type="slidenum">
              <a:rPr lang="zh-TW" altLang="en-US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909638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zh-TW" sz="4000" b="1" smtClean="0">
                <a:ea typeface="新細明體" charset="-120"/>
              </a:rPr>
              <a:t>Operational Semantics</a:t>
            </a:r>
            <a:br>
              <a:rPr lang="en-US" altLang="zh-TW" sz="4000" b="1" smtClean="0">
                <a:ea typeface="新細明體" charset="-120"/>
              </a:rPr>
            </a:br>
            <a:r>
              <a:rPr lang="en-US" altLang="zh-TW" sz="2400" b="1" smtClean="0">
                <a:ea typeface="新細明體" charset="-120"/>
              </a:rPr>
              <a:t>(Firing Rule)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4975" y="2335213"/>
            <a:ext cx="6716713" cy="3570287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zh-TW" sz="2800" smtClean="0">
                <a:ea typeface="新細明體" charset="-120"/>
              </a:rPr>
              <a:t>Values represented by tokens</a:t>
            </a:r>
          </a:p>
          <a:p>
            <a:pPr eaLnBrk="1" hangingPunct="1"/>
            <a:r>
              <a:rPr lang="en-US" altLang="zh-TW" sz="2800" smtClean="0">
                <a:ea typeface="新細明體" charset="-120"/>
              </a:rPr>
              <a:t>Placing tokens on the arcs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zh-TW" sz="2800" smtClean="0">
                <a:ea typeface="新細明體" charset="-120"/>
              </a:rPr>
              <a:t>	</a:t>
            </a:r>
            <a:r>
              <a:rPr lang="en-US" altLang="zh-TW" sz="2400" smtClean="0">
                <a:ea typeface="新細明體" charset="-120"/>
              </a:rPr>
              <a:t>(assignment)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ea typeface="新細明體" charset="-120"/>
              </a:rPr>
              <a:t>	-  snapshot/configuration: state</a:t>
            </a:r>
          </a:p>
          <a:p>
            <a:pPr eaLnBrk="1" hangingPunct="1"/>
            <a:r>
              <a:rPr lang="en-US" altLang="zh-TW" sz="2800" smtClean="0">
                <a:ea typeface="新細明體" charset="-120"/>
              </a:rPr>
              <a:t>Computation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ea typeface="新細明體" charset="-120"/>
              </a:rPr>
              <a:t>	configuration          configuration</a:t>
            </a:r>
          </a:p>
        </p:txBody>
      </p:sp>
      <p:sp>
        <p:nvSpPr>
          <p:cNvPr id="27654" name="Line 4"/>
          <p:cNvSpPr>
            <a:spLocks noChangeShapeType="1"/>
          </p:cNvSpPr>
          <p:nvPr/>
        </p:nvSpPr>
        <p:spPr bwMode="auto">
          <a:xfrm>
            <a:off x="4197350" y="5033963"/>
            <a:ext cx="668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152400"/>
            <a:ext cx="9144000" cy="6858000"/>
            <a:chOff x="0" y="0"/>
            <a:chExt cx="6328" cy="4888"/>
          </a:xfrm>
        </p:grpSpPr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328" cy="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295" y="303"/>
              <a:ext cx="5750" cy="4312"/>
            </a:xfrm>
            <a:prstGeom prst="rect">
              <a:avLst/>
            </a:prstGeom>
            <a:solidFill>
              <a:srgbClr val="C5E2F1"/>
            </a:solidFill>
            <a:ln w="12700">
              <a:solidFill>
                <a:srgbClr val="CCEB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 err="1" smtClean="0"/>
                <a:t>Jac</a:t>
              </a:r>
              <a:endParaRPr lang="en-US" dirty="0"/>
            </a:p>
          </p:txBody>
        </p:sp>
        <p:sp>
          <p:nvSpPr>
            <p:cNvPr id="44038" name="Freeform 6"/>
            <p:cNvSpPr>
              <a:spLocks noChangeArrowheads="1"/>
            </p:cNvSpPr>
            <p:nvPr/>
          </p:nvSpPr>
          <p:spPr bwMode="auto">
            <a:xfrm>
              <a:off x="478" y="486"/>
              <a:ext cx="5433" cy="3995"/>
            </a:xfrm>
            <a:custGeom>
              <a:avLst/>
              <a:gdLst>
                <a:gd name="T0" fmla="*/ 10 w 13580"/>
                <a:gd name="T1" fmla="*/ 18 h 9987"/>
                <a:gd name="T2" fmla="*/ 16 w 13580"/>
                <a:gd name="T3" fmla="*/ 15 h 9987"/>
                <a:gd name="T4" fmla="*/ 10 w 13580"/>
                <a:gd name="T5" fmla="*/ 10 h 9987"/>
                <a:gd name="T6" fmla="*/ 10 w 13580"/>
                <a:gd name="T7" fmla="*/ 10 h 9987"/>
                <a:gd name="T8" fmla="*/ 16 w 13580"/>
                <a:gd name="T9" fmla="*/ 15 h 9987"/>
                <a:gd name="T10" fmla="*/ 18 w 13580"/>
                <a:gd name="T11" fmla="*/ 10 h 9987"/>
                <a:gd name="T12" fmla="*/ 10 w 13580"/>
                <a:gd name="T13" fmla="*/ 3985 h 9987"/>
                <a:gd name="T14" fmla="*/ 18 w 13580"/>
                <a:gd name="T15" fmla="*/ 3985 h 9987"/>
                <a:gd name="T16" fmla="*/ 16 w 13580"/>
                <a:gd name="T17" fmla="*/ 3980 h 9987"/>
                <a:gd name="T18" fmla="*/ 10 w 13580"/>
                <a:gd name="T19" fmla="*/ 3977 h 9987"/>
                <a:gd name="T20" fmla="*/ 10 w 13580"/>
                <a:gd name="T21" fmla="*/ 3985 h 9987"/>
                <a:gd name="T22" fmla="*/ 10 w 13580"/>
                <a:gd name="T23" fmla="*/ 3977 h 9987"/>
                <a:gd name="T24" fmla="*/ 5423 w 13580"/>
                <a:gd name="T25" fmla="*/ 3985 h 9987"/>
                <a:gd name="T26" fmla="*/ 5423 w 13580"/>
                <a:gd name="T27" fmla="*/ 3977 h 9987"/>
                <a:gd name="T28" fmla="*/ 5417 w 13580"/>
                <a:gd name="T29" fmla="*/ 3980 h 9987"/>
                <a:gd name="T30" fmla="*/ 5415 w 13580"/>
                <a:gd name="T31" fmla="*/ 3985 h 9987"/>
                <a:gd name="T32" fmla="*/ 5423 w 13580"/>
                <a:gd name="T33" fmla="*/ 3985 h 9987"/>
                <a:gd name="T34" fmla="*/ 5415 w 13580"/>
                <a:gd name="T35" fmla="*/ 10 h 9987"/>
                <a:gd name="T36" fmla="*/ 5423 w 13580"/>
                <a:gd name="T37" fmla="*/ 10 h 9987"/>
                <a:gd name="T38" fmla="*/ 5415 w 13580"/>
                <a:gd name="T39" fmla="*/ 10 h 9987"/>
                <a:gd name="T40" fmla="*/ 5417 w 13580"/>
                <a:gd name="T41" fmla="*/ 15 h 9987"/>
                <a:gd name="T42" fmla="*/ 5423 w 13580"/>
                <a:gd name="T43" fmla="*/ 18 h 9987"/>
                <a:gd name="T44" fmla="*/ 5423 w 13580"/>
                <a:gd name="T45" fmla="*/ 10 h 9987"/>
                <a:gd name="T46" fmla="*/ 10 w 13580"/>
                <a:gd name="T47" fmla="*/ 18 h 9987"/>
                <a:gd name="T48" fmla="*/ 10 w 13580"/>
                <a:gd name="T49" fmla="*/ 0 h 9987"/>
                <a:gd name="T50" fmla="*/ 5430 w 13580"/>
                <a:gd name="T51" fmla="*/ 3 h 9987"/>
                <a:gd name="T52" fmla="*/ 5433 w 13580"/>
                <a:gd name="T53" fmla="*/ 3985 h 9987"/>
                <a:gd name="T54" fmla="*/ 5423 w 13580"/>
                <a:gd name="T55" fmla="*/ 3995 h 9987"/>
                <a:gd name="T56" fmla="*/ 3 w 13580"/>
                <a:gd name="T57" fmla="*/ 3992 h 9987"/>
                <a:gd name="T58" fmla="*/ 0 w 13580"/>
                <a:gd name="T59" fmla="*/ 10 h 9987"/>
                <a:gd name="T60" fmla="*/ 3 w 13580"/>
                <a:gd name="T61" fmla="*/ 3 h 9987"/>
                <a:gd name="T62" fmla="*/ 10 w 13580"/>
                <a:gd name="T63" fmla="*/ 0 h 99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80"/>
                <a:gd name="T97" fmla="*/ 0 h 9987"/>
                <a:gd name="T98" fmla="*/ 13580 w 13580"/>
                <a:gd name="T99" fmla="*/ 9987 h 99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80" h="9987">
                  <a:moveTo>
                    <a:pt x="25" y="21"/>
                  </a:moveTo>
                  <a:lnTo>
                    <a:pt x="25" y="44"/>
                  </a:lnTo>
                  <a:lnTo>
                    <a:pt x="25" y="24"/>
                  </a:lnTo>
                  <a:lnTo>
                    <a:pt x="39" y="38"/>
                  </a:lnTo>
                  <a:cubicBezTo>
                    <a:pt x="35" y="42"/>
                    <a:pt x="32" y="44"/>
                    <a:pt x="25" y="44"/>
                  </a:cubicBezTo>
                  <a:lnTo>
                    <a:pt x="25" y="24"/>
                  </a:lnTo>
                  <a:lnTo>
                    <a:pt x="39" y="38"/>
                  </a:lnTo>
                  <a:lnTo>
                    <a:pt x="25" y="24"/>
                  </a:lnTo>
                  <a:lnTo>
                    <a:pt x="44" y="24"/>
                  </a:lnTo>
                  <a:cubicBezTo>
                    <a:pt x="44" y="31"/>
                    <a:pt x="41" y="36"/>
                    <a:pt x="39" y="38"/>
                  </a:cubicBezTo>
                  <a:lnTo>
                    <a:pt x="25" y="24"/>
                  </a:lnTo>
                  <a:lnTo>
                    <a:pt x="44" y="24"/>
                  </a:lnTo>
                  <a:lnTo>
                    <a:pt x="44" y="9963"/>
                  </a:lnTo>
                  <a:lnTo>
                    <a:pt x="25" y="9963"/>
                  </a:lnTo>
                  <a:lnTo>
                    <a:pt x="39" y="9949"/>
                  </a:lnTo>
                  <a:cubicBezTo>
                    <a:pt x="41" y="9951"/>
                    <a:pt x="44" y="9956"/>
                    <a:pt x="44" y="9963"/>
                  </a:cubicBezTo>
                  <a:lnTo>
                    <a:pt x="25" y="9963"/>
                  </a:lnTo>
                  <a:lnTo>
                    <a:pt x="39" y="9949"/>
                  </a:lnTo>
                  <a:lnTo>
                    <a:pt x="25" y="9963"/>
                  </a:lnTo>
                  <a:lnTo>
                    <a:pt x="25" y="9943"/>
                  </a:lnTo>
                  <a:cubicBezTo>
                    <a:pt x="32" y="9943"/>
                    <a:pt x="35" y="9945"/>
                    <a:pt x="39" y="9949"/>
                  </a:cubicBezTo>
                  <a:lnTo>
                    <a:pt x="25" y="9963"/>
                  </a:lnTo>
                  <a:lnTo>
                    <a:pt x="25" y="9943"/>
                  </a:lnTo>
                  <a:lnTo>
                    <a:pt x="13555" y="9943"/>
                  </a:lnTo>
                  <a:lnTo>
                    <a:pt x="13555" y="9963"/>
                  </a:lnTo>
                  <a:lnTo>
                    <a:pt x="13540" y="9949"/>
                  </a:lnTo>
                  <a:cubicBezTo>
                    <a:pt x="13544" y="9945"/>
                    <a:pt x="13548" y="9943"/>
                    <a:pt x="13555" y="9943"/>
                  </a:cubicBezTo>
                  <a:lnTo>
                    <a:pt x="13555" y="9963"/>
                  </a:lnTo>
                  <a:lnTo>
                    <a:pt x="13540" y="9949"/>
                  </a:lnTo>
                  <a:lnTo>
                    <a:pt x="13555" y="9963"/>
                  </a:lnTo>
                  <a:lnTo>
                    <a:pt x="13534" y="9963"/>
                  </a:lnTo>
                  <a:cubicBezTo>
                    <a:pt x="13536" y="9956"/>
                    <a:pt x="13538" y="9951"/>
                    <a:pt x="13540" y="9949"/>
                  </a:cubicBezTo>
                  <a:lnTo>
                    <a:pt x="13555" y="9963"/>
                  </a:lnTo>
                  <a:lnTo>
                    <a:pt x="13534" y="9963"/>
                  </a:lnTo>
                  <a:lnTo>
                    <a:pt x="13534" y="24"/>
                  </a:lnTo>
                  <a:lnTo>
                    <a:pt x="13555" y="24"/>
                  </a:lnTo>
                  <a:lnTo>
                    <a:pt x="13540" y="38"/>
                  </a:lnTo>
                  <a:cubicBezTo>
                    <a:pt x="13538" y="36"/>
                    <a:pt x="13536" y="31"/>
                    <a:pt x="13534" y="24"/>
                  </a:cubicBezTo>
                  <a:lnTo>
                    <a:pt x="13555" y="24"/>
                  </a:lnTo>
                  <a:lnTo>
                    <a:pt x="13540" y="38"/>
                  </a:lnTo>
                  <a:lnTo>
                    <a:pt x="13555" y="24"/>
                  </a:lnTo>
                  <a:lnTo>
                    <a:pt x="13555" y="44"/>
                  </a:lnTo>
                  <a:cubicBezTo>
                    <a:pt x="13548" y="44"/>
                    <a:pt x="13544" y="42"/>
                    <a:pt x="13540" y="38"/>
                  </a:cubicBezTo>
                  <a:lnTo>
                    <a:pt x="13555" y="24"/>
                  </a:lnTo>
                  <a:lnTo>
                    <a:pt x="13555" y="44"/>
                  </a:lnTo>
                  <a:lnTo>
                    <a:pt x="25" y="44"/>
                  </a:lnTo>
                  <a:lnTo>
                    <a:pt x="25" y="21"/>
                  </a:lnTo>
                  <a:lnTo>
                    <a:pt x="25" y="0"/>
                  </a:lnTo>
                  <a:lnTo>
                    <a:pt x="13555" y="0"/>
                  </a:lnTo>
                  <a:cubicBezTo>
                    <a:pt x="13563" y="0"/>
                    <a:pt x="13568" y="3"/>
                    <a:pt x="13573" y="7"/>
                  </a:cubicBezTo>
                  <a:cubicBezTo>
                    <a:pt x="13576" y="10"/>
                    <a:pt x="13579" y="16"/>
                    <a:pt x="13580" y="24"/>
                  </a:cubicBezTo>
                  <a:lnTo>
                    <a:pt x="13580" y="9963"/>
                  </a:lnTo>
                  <a:cubicBezTo>
                    <a:pt x="13579" y="9970"/>
                    <a:pt x="13576" y="9976"/>
                    <a:pt x="13573" y="9980"/>
                  </a:cubicBezTo>
                  <a:cubicBezTo>
                    <a:pt x="13568" y="9984"/>
                    <a:pt x="13563" y="9987"/>
                    <a:pt x="13555" y="9987"/>
                  </a:cubicBezTo>
                  <a:lnTo>
                    <a:pt x="25" y="9987"/>
                  </a:lnTo>
                  <a:cubicBezTo>
                    <a:pt x="16" y="9987"/>
                    <a:pt x="11" y="9984"/>
                    <a:pt x="7" y="9980"/>
                  </a:cubicBezTo>
                  <a:cubicBezTo>
                    <a:pt x="3" y="9976"/>
                    <a:pt x="0" y="9970"/>
                    <a:pt x="0" y="9963"/>
                  </a:cubicBezTo>
                  <a:lnTo>
                    <a:pt x="0" y="24"/>
                  </a:lnTo>
                  <a:cubicBezTo>
                    <a:pt x="0" y="16"/>
                    <a:pt x="3" y="10"/>
                    <a:pt x="7" y="7"/>
                  </a:cubicBezTo>
                  <a:cubicBezTo>
                    <a:pt x="11" y="3"/>
                    <a:pt x="16" y="0"/>
                    <a:pt x="25" y="0"/>
                  </a:cubicBez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1317" y="1979"/>
              <a:ext cx="55" cy="55"/>
            </a:xfrm>
            <a:prstGeom prst="rect">
              <a:avLst/>
            </a:prstGeom>
            <a:solidFill>
              <a:srgbClr val="FF0064"/>
            </a:solidFill>
            <a:ln w="12700">
              <a:solidFill>
                <a:srgbClr val="FF00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1317" y="2301"/>
              <a:ext cx="55" cy="55"/>
            </a:xfrm>
            <a:prstGeom prst="rect">
              <a:avLst/>
            </a:prstGeom>
            <a:solidFill>
              <a:srgbClr val="FF0064"/>
            </a:solidFill>
            <a:ln w="12700">
              <a:solidFill>
                <a:srgbClr val="FF00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1317" y="2622"/>
              <a:ext cx="55" cy="56"/>
            </a:xfrm>
            <a:prstGeom prst="rect">
              <a:avLst/>
            </a:prstGeom>
            <a:solidFill>
              <a:srgbClr val="FF0064"/>
            </a:solidFill>
            <a:ln w="12700">
              <a:solidFill>
                <a:srgbClr val="FF00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1317" y="3127"/>
              <a:ext cx="55" cy="55"/>
            </a:xfrm>
            <a:prstGeom prst="rect">
              <a:avLst/>
            </a:prstGeom>
            <a:solidFill>
              <a:srgbClr val="FF0064"/>
            </a:solidFill>
            <a:ln w="12700">
              <a:solidFill>
                <a:srgbClr val="FF006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Freeform 11"/>
            <p:cNvSpPr>
              <a:spLocks noChangeArrowheads="1"/>
            </p:cNvSpPr>
            <p:nvPr/>
          </p:nvSpPr>
          <p:spPr bwMode="auto">
            <a:xfrm>
              <a:off x="1450" y="3085"/>
              <a:ext cx="20" cy="45"/>
            </a:xfrm>
            <a:custGeom>
              <a:avLst/>
              <a:gdLst>
                <a:gd name="T0" fmla="*/ 18 w 49"/>
                <a:gd name="T1" fmla="*/ 25 h 112"/>
                <a:gd name="T2" fmla="*/ 18 w 49"/>
                <a:gd name="T3" fmla="*/ 45 h 112"/>
                <a:gd name="T4" fmla="*/ 0 w 49"/>
                <a:gd name="T5" fmla="*/ 45 h 112"/>
                <a:gd name="T6" fmla="*/ 0 w 49"/>
                <a:gd name="T7" fmla="*/ 30 h 112"/>
                <a:gd name="T8" fmla="*/ 3 w 49"/>
                <a:gd name="T9" fmla="*/ 11 h 112"/>
                <a:gd name="T10" fmla="*/ 16 w 49"/>
                <a:gd name="T11" fmla="*/ 0 h 112"/>
                <a:gd name="T12" fmla="*/ 20 w 49"/>
                <a:gd name="T13" fmla="*/ 6 h 112"/>
                <a:gd name="T14" fmla="*/ 12 w 49"/>
                <a:gd name="T15" fmla="*/ 13 h 112"/>
                <a:gd name="T16" fmla="*/ 9 w 49"/>
                <a:gd name="T17" fmla="*/ 25 h 112"/>
                <a:gd name="T18" fmla="*/ 18 w 49"/>
                <a:gd name="T19" fmla="*/ 25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12"/>
                <a:gd name="T32" fmla="*/ 49 w 49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12">
                  <a:moveTo>
                    <a:pt x="45" y="63"/>
                  </a:moveTo>
                  <a:lnTo>
                    <a:pt x="45" y="112"/>
                  </a:lnTo>
                  <a:lnTo>
                    <a:pt x="0" y="112"/>
                  </a:lnTo>
                  <a:lnTo>
                    <a:pt x="0" y="74"/>
                  </a:lnTo>
                  <a:cubicBezTo>
                    <a:pt x="0" y="53"/>
                    <a:pt x="2" y="38"/>
                    <a:pt x="7" y="28"/>
                  </a:cubicBezTo>
                  <a:cubicBezTo>
                    <a:pt x="13" y="16"/>
                    <a:pt x="24" y="7"/>
                    <a:pt x="38" y="0"/>
                  </a:cubicBezTo>
                  <a:lnTo>
                    <a:pt x="49" y="16"/>
                  </a:lnTo>
                  <a:cubicBezTo>
                    <a:pt x="40" y="20"/>
                    <a:pt x="34" y="26"/>
                    <a:pt x="30" y="33"/>
                  </a:cubicBezTo>
                  <a:cubicBezTo>
                    <a:pt x="26" y="40"/>
                    <a:pt x="23" y="50"/>
                    <a:pt x="23" y="63"/>
                  </a:cubicBezTo>
                  <a:lnTo>
                    <a:pt x="45" y="6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Freeform 12"/>
            <p:cNvSpPr>
              <a:spLocks noChangeArrowheads="1"/>
            </p:cNvSpPr>
            <p:nvPr/>
          </p:nvSpPr>
          <p:spPr bwMode="auto">
            <a:xfrm>
              <a:off x="1479" y="3085"/>
              <a:ext cx="20" cy="45"/>
            </a:xfrm>
            <a:custGeom>
              <a:avLst/>
              <a:gdLst>
                <a:gd name="T0" fmla="*/ 18 w 49"/>
                <a:gd name="T1" fmla="*/ 25 h 112"/>
                <a:gd name="T2" fmla="*/ 18 w 49"/>
                <a:gd name="T3" fmla="*/ 45 h 112"/>
                <a:gd name="T4" fmla="*/ 0 w 49"/>
                <a:gd name="T5" fmla="*/ 45 h 112"/>
                <a:gd name="T6" fmla="*/ 0 w 49"/>
                <a:gd name="T7" fmla="*/ 30 h 112"/>
                <a:gd name="T8" fmla="*/ 3 w 49"/>
                <a:gd name="T9" fmla="*/ 11 h 112"/>
                <a:gd name="T10" fmla="*/ 16 w 49"/>
                <a:gd name="T11" fmla="*/ 0 h 112"/>
                <a:gd name="T12" fmla="*/ 20 w 49"/>
                <a:gd name="T13" fmla="*/ 6 h 112"/>
                <a:gd name="T14" fmla="*/ 12 w 49"/>
                <a:gd name="T15" fmla="*/ 13 h 112"/>
                <a:gd name="T16" fmla="*/ 9 w 49"/>
                <a:gd name="T17" fmla="*/ 25 h 112"/>
                <a:gd name="T18" fmla="*/ 18 w 49"/>
                <a:gd name="T19" fmla="*/ 25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12"/>
                <a:gd name="T32" fmla="*/ 49 w 49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12">
                  <a:moveTo>
                    <a:pt x="45" y="63"/>
                  </a:moveTo>
                  <a:lnTo>
                    <a:pt x="45" y="112"/>
                  </a:lnTo>
                  <a:lnTo>
                    <a:pt x="0" y="112"/>
                  </a:lnTo>
                  <a:lnTo>
                    <a:pt x="0" y="74"/>
                  </a:lnTo>
                  <a:cubicBezTo>
                    <a:pt x="0" y="53"/>
                    <a:pt x="2" y="38"/>
                    <a:pt x="7" y="28"/>
                  </a:cubicBezTo>
                  <a:cubicBezTo>
                    <a:pt x="13" y="16"/>
                    <a:pt x="24" y="7"/>
                    <a:pt x="38" y="0"/>
                  </a:cubicBezTo>
                  <a:lnTo>
                    <a:pt x="49" y="16"/>
                  </a:lnTo>
                  <a:cubicBezTo>
                    <a:pt x="40" y="20"/>
                    <a:pt x="34" y="26"/>
                    <a:pt x="30" y="33"/>
                  </a:cubicBezTo>
                  <a:cubicBezTo>
                    <a:pt x="26" y="40"/>
                    <a:pt x="23" y="50"/>
                    <a:pt x="23" y="63"/>
                  </a:cubicBezTo>
                  <a:lnTo>
                    <a:pt x="45" y="6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Freeform 13"/>
            <p:cNvSpPr>
              <a:spLocks noChangeArrowheads="1"/>
            </p:cNvSpPr>
            <p:nvPr/>
          </p:nvSpPr>
          <p:spPr bwMode="auto">
            <a:xfrm>
              <a:off x="3749" y="3086"/>
              <a:ext cx="20" cy="45"/>
            </a:xfrm>
            <a:custGeom>
              <a:avLst/>
              <a:gdLst>
                <a:gd name="T0" fmla="*/ 1 w 49"/>
                <a:gd name="T1" fmla="*/ 20 h 112"/>
                <a:gd name="T2" fmla="*/ 1 w 49"/>
                <a:gd name="T3" fmla="*/ 0 h 112"/>
                <a:gd name="T4" fmla="*/ 20 w 49"/>
                <a:gd name="T5" fmla="*/ 0 h 112"/>
                <a:gd name="T6" fmla="*/ 20 w 49"/>
                <a:gd name="T7" fmla="*/ 15 h 112"/>
                <a:gd name="T8" fmla="*/ 17 w 49"/>
                <a:gd name="T9" fmla="*/ 33 h 112"/>
                <a:gd name="T10" fmla="*/ 4 w 49"/>
                <a:gd name="T11" fmla="*/ 45 h 112"/>
                <a:gd name="T12" fmla="*/ 0 w 49"/>
                <a:gd name="T13" fmla="*/ 39 h 112"/>
                <a:gd name="T14" fmla="*/ 7 w 49"/>
                <a:gd name="T15" fmla="*/ 32 h 112"/>
                <a:gd name="T16" fmla="*/ 10 w 49"/>
                <a:gd name="T17" fmla="*/ 20 h 112"/>
                <a:gd name="T18" fmla="*/ 1 w 49"/>
                <a:gd name="T19" fmla="*/ 2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12"/>
                <a:gd name="T32" fmla="*/ 49 w 49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12">
                  <a:moveTo>
                    <a:pt x="3" y="49"/>
                  </a:moveTo>
                  <a:lnTo>
                    <a:pt x="3" y="0"/>
                  </a:lnTo>
                  <a:lnTo>
                    <a:pt x="49" y="0"/>
                  </a:lnTo>
                  <a:lnTo>
                    <a:pt x="49" y="38"/>
                  </a:lnTo>
                  <a:cubicBezTo>
                    <a:pt x="49" y="60"/>
                    <a:pt x="46" y="75"/>
                    <a:pt x="41" y="83"/>
                  </a:cubicBezTo>
                  <a:cubicBezTo>
                    <a:pt x="35" y="97"/>
                    <a:pt x="24" y="106"/>
                    <a:pt x="10" y="112"/>
                  </a:cubicBezTo>
                  <a:lnTo>
                    <a:pt x="0" y="97"/>
                  </a:lnTo>
                  <a:cubicBezTo>
                    <a:pt x="8" y="93"/>
                    <a:pt x="14" y="87"/>
                    <a:pt x="18" y="80"/>
                  </a:cubicBezTo>
                  <a:cubicBezTo>
                    <a:pt x="23" y="73"/>
                    <a:pt x="25" y="62"/>
                    <a:pt x="25" y="49"/>
                  </a:cubicBezTo>
                  <a:lnTo>
                    <a:pt x="3" y="4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Freeform 14"/>
            <p:cNvSpPr>
              <a:spLocks noChangeArrowheads="1"/>
            </p:cNvSpPr>
            <p:nvPr/>
          </p:nvSpPr>
          <p:spPr bwMode="auto">
            <a:xfrm>
              <a:off x="3778" y="3086"/>
              <a:ext cx="20" cy="45"/>
            </a:xfrm>
            <a:custGeom>
              <a:avLst/>
              <a:gdLst>
                <a:gd name="T0" fmla="*/ 1 w 49"/>
                <a:gd name="T1" fmla="*/ 20 h 112"/>
                <a:gd name="T2" fmla="*/ 1 w 49"/>
                <a:gd name="T3" fmla="*/ 0 h 112"/>
                <a:gd name="T4" fmla="*/ 20 w 49"/>
                <a:gd name="T5" fmla="*/ 0 h 112"/>
                <a:gd name="T6" fmla="*/ 20 w 49"/>
                <a:gd name="T7" fmla="*/ 15 h 112"/>
                <a:gd name="T8" fmla="*/ 17 w 49"/>
                <a:gd name="T9" fmla="*/ 33 h 112"/>
                <a:gd name="T10" fmla="*/ 4 w 49"/>
                <a:gd name="T11" fmla="*/ 45 h 112"/>
                <a:gd name="T12" fmla="*/ 0 w 49"/>
                <a:gd name="T13" fmla="*/ 39 h 112"/>
                <a:gd name="T14" fmla="*/ 7 w 49"/>
                <a:gd name="T15" fmla="*/ 32 h 112"/>
                <a:gd name="T16" fmla="*/ 10 w 49"/>
                <a:gd name="T17" fmla="*/ 20 h 112"/>
                <a:gd name="T18" fmla="*/ 1 w 49"/>
                <a:gd name="T19" fmla="*/ 2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12"/>
                <a:gd name="T32" fmla="*/ 49 w 49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12">
                  <a:moveTo>
                    <a:pt x="3" y="49"/>
                  </a:moveTo>
                  <a:lnTo>
                    <a:pt x="3" y="0"/>
                  </a:lnTo>
                  <a:lnTo>
                    <a:pt x="49" y="0"/>
                  </a:lnTo>
                  <a:lnTo>
                    <a:pt x="49" y="38"/>
                  </a:lnTo>
                  <a:cubicBezTo>
                    <a:pt x="49" y="60"/>
                    <a:pt x="46" y="75"/>
                    <a:pt x="41" y="83"/>
                  </a:cubicBezTo>
                  <a:cubicBezTo>
                    <a:pt x="35" y="97"/>
                    <a:pt x="24" y="106"/>
                    <a:pt x="10" y="112"/>
                  </a:cubicBezTo>
                  <a:lnTo>
                    <a:pt x="0" y="97"/>
                  </a:lnTo>
                  <a:cubicBezTo>
                    <a:pt x="8" y="93"/>
                    <a:pt x="14" y="87"/>
                    <a:pt x="18" y="80"/>
                  </a:cubicBezTo>
                  <a:cubicBezTo>
                    <a:pt x="23" y="73"/>
                    <a:pt x="25" y="62"/>
                    <a:pt x="25" y="49"/>
                  </a:cubicBezTo>
                  <a:lnTo>
                    <a:pt x="3" y="4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Text Box 15"/>
            <p:cNvSpPr txBox="1">
              <a:spLocks noChangeArrowheads="1"/>
            </p:cNvSpPr>
            <p:nvPr/>
          </p:nvSpPr>
          <p:spPr bwMode="auto">
            <a:xfrm>
              <a:off x="1389" y="1129"/>
              <a:ext cx="3344" cy="1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Aft>
                  <a:spcPts val="3950"/>
                </a:spcAft>
              </a:pPr>
              <a:r>
                <a:rPr lang="en-US" altLang="ja-JP" sz="3200">
                  <a:solidFill>
                    <a:srgbClr val="000099"/>
                  </a:solidFill>
                </a:rPr>
                <a:t>MIT -1964 </a:t>
              </a:r>
            </a:p>
            <a:p>
              <a:pPr>
                <a:spcAft>
                  <a:spcPts val="1075"/>
                </a:spcAft>
              </a:pPr>
              <a:r>
                <a:rPr lang="en-US" altLang="ja-JP">
                  <a:solidFill>
                    <a:srgbClr val="000099"/>
                  </a:solidFill>
                </a:rPr>
                <a:t>IBM announces System 360.  </a:t>
              </a:r>
            </a:p>
            <a:p>
              <a:r>
                <a:rPr lang="en-US" altLang="ja-JP">
                  <a:solidFill>
                    <a:srgbClr val="000099"/>
                  </a:solidFill>
                </a:rPr>
                <a:t>Project Mac selects GE 645 for Multics.  </a:t>
              </a:r>
            </a:p>
            <a:p>
              <a:endParaRPr lang="en-US" altLang="ja-JP">
                <a:solidFill>
                  <a:srgbClr val="000099"/>
                </a:solidFill>
              </a:endParaRPr>
            </a:p>
          </p:txBody>
        </p:sp>
        <p:sp>
          <p:nvSpPr>
            <p:cNvPr id="44048" name="Text Box 16"/>
            <p:cNvSpPr txBox="1">
              <a:spLocks noChangeArrowheads="1"/>
            </p:cNvSpPr>
            <p:nvPr/>
          </p:nvSpPr>
          <p:spPr bwMode="auto">
            <a:xfrm>
              <a:off x="1442" y="2528"/>
              <a:ext cx="367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>
                  <a:solidFill>
                    <a:srgbClr val="000099"/>
                  </a:solidFill>
                </a:rPr>
                <a:t>I decide to pursue research on relation of   </a:t>
              </a:r>
            </a:p>
            <a:p>
              <a:endParaRPr lang="en-US" altLang="ja-JP">
                <a:solidFill>
                  <a:srgbClr val="000099"/>
                </a:solidFill>
              </a:endParaRPr>
            </a:p>
          </p:txBody>
        </p:sp>
        <p:sp>
          <p:nvSpPr>
            <p:cNvPr id="44049" name="Text Box 17"/>
            <p:cNvSpPr txBox="1">
              <a:spLocks noChangeArrowheads="1"/>
            </p:cNvSpPr>
            <p:nvPr/>
          </p:nvSpPr>
          <p:spPr bwMode="auto">
            <a:xfrm>
              <a:off x="1301" y="2711"/>
              <a:ext cx="3819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>
                  <a:solidFill>
                    <a:srgbClr val="000099"/>
                  </a:solidFill>
                  <a:latin typeface="Helvetica" pitchFamily="34" charset="0"/>
                </a:rPr>
                <a:t>program structure to computer architecture.  </a:t>
              </a:r>
            </a:p>
            <a:p>
              <a:endParaRPr lang="en-US" altLang="ja-JP">
                <a:solidFill>
                  <a:srgbClr val="000099"/>
                </a:solidFill>
                <a:latin typeface="Helvetica" pitchFamily="34" charset="0"/>
              </a:endParaRPr>
            </a:p>
          </p:txBody>
        </p:sp>
      </p:grpSp>
      <p:sp>
        <p:nvSpPr>
          <p:cNvPr id="44035" name="Text Box 18"/>
          <p:cNvSpPr txBox="1">
            <a:spLocks noChangeArrowheads="1"/>
          </p:cNvSpPr>
          <p:nvPr/>
        </p:nvSpPr>
        <p:spPr bwMode="auto">
          <a:xfrm>
            <a:off x="2057400" y="4175125"/>
            <a:ext cx="4530725" cy="549275"/>
          </a:xfrm>
          <a:prstGeom prst="rect">
            <a:avLst/>
          </a:prstGeom>
          <a:solidFill>
            <a:srgbClr val="C5E2F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>
                <a:solidFill>
                  <a:srgbClr val="000099"/>
                </a:solidFill>
              </a:rPr>
              <a:t>“Machine Structures Group formed.”  </a:t>
            </a:r>
          </a:p>
          <a:p>
            <a:endParaRPr lang="en-US" altLang="ja-JP">
              <a:solidFill>
                <a:srgbClr val="000099"/>
              </a:solidFill>
            </a:endParaRPr>
          </a:p>
        </p:txBody>
      </p:sp>
      <p:sp>
        <p:nvSpPr>
          <p:cNvPr id="38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E0FD7D8-B55C-4806-967C-3C9CCF48DB2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" name="Date Placeholder 34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D1CD10E-703D-4596-A1DE-5379423639CD}" type="datetime1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11/9/2010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keynote-Italy-HPC-2010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0600" y="5257800"/>
            <a:ext cx="3098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By Jack B. Dennis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7038" y="425450"/>
            <a:ext cx="8332787" cy="6072188"/>
            <a:chOff x="296" y="303"/>
            <a:chExt cx="5766" cy="4328"/>
          </a:xfrm>
        </p:grpSpPr>
        <p:pic>
          <p:nvPicPr>
            <p:cNvPr id="4608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328" cy="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296" y="303"/>
              <a:ext cx="5750" cy="4312"/>
            </a:xfrm>
            <a:prstGeom prst="rect">
              <a:avLst/>
            </a:prstGeom>
            <a:solidFill>
              <a:srgbClr val="CCEBFF"/>
            </a:solidFill>
            <a:ln w="12700">
              <a:solidFill>
                <a:srgbClr val="CCEB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6" name="Freeform 6"/>
            <p:cNvSpPr>
              <a:spLocks noChangeArrowheads="1"/>
            </p:cNvSpPr>
            <p:nvPr/>
          </p:nvSpPr>
          <p:spPr bwMode="auto">
            <a:xfrm>
              <a:off x="478" y="486"/>
              <a:ext cx="5434" cy="3995"/>
            </a:xfrm>
            <a:custGeom>
              <a:avLst/>
              <a:gdLst>
                <a:gd name="T0" fmla="*/ 10 w 13582"/>
                <a:gd name="T1" fmla="*/ 18 h 9987"/>
                <a:gd name="T2" fmla="*/ 16 w 13582"/>
                <a:gd name="T3" fmla="*/ 15 h 9987"/>
                <a:gd name="T4" fmla="*/ 10 w 13582"/>
                <a:gd name="T5" fmla="*/ 10 h 9987"/>
                <a:gd name="T6" fmla="*/ 10 w 13582"/>
                <a:gd name="T7" fmla="*/ 10 h 9987"/>
                <a:gd name="T8" fmla="*/ 16 w 13582"/>
                <a:gd name="T9" fmla="*/ 15 h 9987"/>
                <a:gd name="T10" fmla="*/ 18 w 13582"/>
                <a:gd name="T11" fmla="*/ 10 h 9987"/>
                <a:gd name="T12" fmla="*/ 10 w 13582"/>
                <a:gd name="T13" fmla="*/ 3985 h 9987"/>
                <a:gd name="T14" fmla="*/ 18 w 13582"/>
                <a:gd name="T15" fmla="*/ 3985 h 9987"/>
                <a:gd name="T16" fmla="*/ 16 w 13582"/>
                <a:gd name="T17" fmla="*/ 3980 h 9987"/>
                <a:gd name="T18" fmla="*/ 10 w 13582"/>
                <a:gd name="T19" fmla="*/ 3977 h 9987"/>
                <a:gd name="T20" fmla="*/ 10 w 13582"/>
                <a:gd name="T21" fmla="*/ 3985 h 9987"/>
                <a:gd name="T22" fmla="*/ 10 w 13582"/>
                <a:gd name="T23" fmla="*/ 3977 h 9987"/>
                <a:gd name="T24" fmla="*/ 5424 w 13582"/>
                <a:gd name="T25" fmla="*/ 3985 h 9987"/>
                <a:gd name="T26" fmla="*/ 5424 w 13582"/>
                <a:gd name="T27" fmla="*/ 3977 h 9987"/>
                <a:gd name="T28" fmla="*/ 5418 w 13582"/>
                <a:gd name="T29" fmla="*/ 3980 h 9987"/>
                <a:gd name="T30" fmla="*/ 5416 w 13582"/>
                <a:gd name="T31" fmla="*/ 3985 h 9987"/>
                <a:gd name="T32" fmla="*/ 5424 w 13582"/>
                <a:gd name="T33" fmla="*/ 3985 h 9987"/>
                <a:gd name="T34" fmla="*/ 5416 w 13582"/>
                <a:gd name="T35" fmla="*/ 10 h 9987"/>
                <a:gd name="T36" fmla="*/ 5424 w 13582"/>
                <a:gd name="T37" fmla="*/ 10 h 9987"/>
                <a:gd name="T38" fmla="*/ 5416 w 13582"/>
                <a:gd name="T39" fmla="*/ 10 h 9987"/>
                <a:gd name="T40" fmla="*/ 5418 w 13582"/>
                <a:gd name="T41" fmla="*/ 15 h 9987"/>
                <a:gd name="T42" fmla="*/ 5424 w 13582"/>
                <a:gd name="T43" fmla="*/ 18 h 9987"/>
                <a:gd name="T44" fmla="*/ 5424 w 13582"/>
                <a:gd name="T45" fmla="*/ 10 h 9987"/>
                <a:gd name="T46" fmla="*/ 10 w 13582"/>
                <a:gd name="T47" fmla="*/ 18 h 9987"/>
                <a:gd name="T48" fmla="*/ 10 w 13582"/>
                <a:gd name="T49" fmla="*/ 0 h 9987"/>
                <a:gd name="T50" fmla="*/ 5431 w 13582"/>
                <a:gd name="T51" fmla="*/ 3 h 9987"/>
                <a:gd name="T52" fmla="*/ 5434 w 13582"/>
                <a:gd name="T53" fmla="*/ 3985 h 9987"/>
                <a:gd name="T54" fmla="*/ 5424 w 13582"/>
                <a:gd name="T55" fmla="*/ 3995 h 9987"/>
                <a:gd name="T56" fmla="*/ 3 w 13582"/>
                <a:gd name="T57" fmla="*/ 3992 h 9987"/>
                <a:gd name="T58" fmla="*/ 0 w 13582"/>
                <a:gd name="T59" fmla="*/ 10 h 9987"/>
                <a:gd name="T60" fmla="*/ 3 w 13582"/>
                <a:gd name="T61" fmla="*/ 3 h 9987"/>
                <a:gd name="T62" fmla="*/ 10 w 13582"/>
                <a:gd name="T63" fmla="*/ 0 h 99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82"/>
                <a:gd name="T97" fmla="*/ 0 h 9987"/>
                <a:gd name="T98" fmla="*/ 13582 w 13582"/>
                <a:gd name="T99" fmla="*/ 9987 h 99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82" h="9987">
                  <a:moveTo>
                    <a:pt x="25" y="21"/>
                  </a:moveTo>
                  <a:lnTo>
                    <a:pt x="25" y="44"/>
                  </a:lnTo>
                  <a:lnTo>
                    <a:pt x="25" y="24"/>
                  </a:lnTo>
                  <a:lnTo>
                    <a:pt x="39" y="38"/>
                  </a:lnTo>
                  <a:cubicBezTo>
                    <a:pt x="36" y="42"/>
                    <a:pt x="32" y="44"/>
                    <a:pt x="25" y="44"/>
                  </a:cubicBezTo>
                  <a:lnTo>
                    <a:pt x="25" y="24"/>
                  </a:lnTo>
                  <a:lnTo>
                    <a:pt x="39" y="38"/>
                  </a:lnTo>
                  <a:lnTo>
                    <a:pt x="25" y="24"/>
                  </a:lnTo>
                  <a:lnTo>
                    <a:pt x="44" y="24"/>
                  </a:lnTo>
                  <a:cubicBezTo>
                    <a:pt x="44" y="31"/>
                    <a:pt x="42" y="36"/>
                    <a:pt x="39" y="38"/>
                  </a:cubicBezTo>
                  <a:lnTo>
                    <a:pt x="25" y="24"/>
                  </a:lnTo>
                  <a:lnTo>
                    <a:pt x="44" y="24"/>
                  </a:lnTo>
                  <a:lnTo>
                    <a:pt x="44" y="9963"/>
                  </a:lnTo>
                  <a:lnTo>
                    <a:pt x="25" y="9963"/>
                  </a:lnTo>
                  <a:lnTo>
                    <a:pt x="39" y="9949"/>
                  </a:lnTo>
                  <a:cubicBezTo>
                    <a:pt x="42" y="9951"/>
                    <a:pt x="44" y="9956"/>
                    <a:pt x="44" y="9963"/>
                  </a:cubicBezTo>
                  <a:lnTo>
                    <a:pt x="25" y="9963"/>
                  </a:lnTo>
                  <a:lnTo>
                    <a:pt x="39" y="9949"/>
                  </a:lnTo>
                  <a:lnTo>
                    <a:pt x="25" y="9963"/>
                  </a:lnTo>
                  <a:lnTo>
                    <a:pt x="25" y="9943"/>
                  </a:lnTo>
                  <a:cubicBezTo>
                    <a:pt x="32" y="9943"/>
                    <a:pt x="36" y="9945"/>
                    <a:pt x="39" y="9949"/>
                  </a:cubicBezTo>
                  <a:lnTo>
                    <a:pt x="25" y="9963"/>
                  </a:lnTo>
                  <a:lnTo>
                    <a:pt x="25" y="9943"/>
                  </a:lnTo>
                  <a:lnTo>
                    <a:pt x="13557" y="9943"/>
                  </a:lnTo>
                  <a:lnTo>
                    <a:pt x="13557" y="9963"/>
                  </a:lnTo>
                  <a:lnTo>
                    <a:pt x="13543" y="9949"/>
                  </a:lnTo>
                  <a:cubicBezTo>
                    <a:pt x="13546" y="9945"/>
                    <a:pt x="13550" y="9943"/>
                    <a:pt x="13557" y="9943"/>
                  </a:cubicBezTo>
                  <a:lnTo>
                    <a:pt x="13557" y="9963"/>
                  </a:lnTo>
                  <a:lnTo>
                    <a:pt x="13543" y="9949"/>
                  </a:lnTo>
                  <a:lnTo>
                    <a:pt x="13557" y="9963"/>
                  </a:lnTo>
                  <a:lnTo>
                    <a:pt x="13537" y="9963"/>
                  </a:lnTo>
                  <a:cubicBezTo>
                    <a:pt x="13538" y="9956"/>
                    <a:pt x="13540" y="9951"/>
                    <a:pt x="13543" y="9949"/>
                  </a:cubicBezTo>
                  <a:lnTo>
                    <a:pt x="13557" y="9963"/>
                  </a:lnTo>
                  <a:lnTo>
                    <a:pt x="13537" y="9963"/>
                  </a:lnTo>
                  <a:lnTo>
                    <a:pt x="13537" y="24"/>
                  </a:lnTo>
                  <a:lnTo>
                    <a:pt x="13557" y="24"/>
                  </a:lnTo>
                  <a:lnTo>
                    <a:pt x="13543" y="38"/>
                  </a:lnTo>
                  <a:cubicBezTo>
                    <a:pt x="13540" y="36"/>
                    <a:pt x="13538" y="31"/>
                    <a:pt x="13537" y="24"/>
                  </a:cubicBezTo>
                  <a:lnTo>
                    <a:pt x="13557" y="24"/>
                  </a:lnTo>
                  <a:lnTo>
                    <a:pt x="13543" y="38"/>
                  </a:lnTo>
                  <a:lnTo>
                    <a:pt x="13557" y="24"/>
                  </a:lnTo>
                  <a:lnTo>
                    <a:pt x="13557" y="44"/>
                  </a:lnTo>
                  <a:cubicBezTo>
                    <a:pt x="13550" y="44"/>
                    <a:pt x="13546" y="42"/>
                    <a:pt x="13543" y="38"/>
                  </a:cubicBezTo>
                  <a:lnTo>
                    <a:pt x="13557" y="24"/>
                  </a:lnTo>
                  <a:lnTo>
                    <a:pt x="13557" y="44"/>
                  </a:lnTo>
                  <a:lnTo>
                    <a:pt x="25" y="44"/>
                  </a:lnTo>
                  <a:lnTo>
                    <a:pt x="25" y="21"/>
                  </a:lnTo>
                  <a:lnTo>
                    <a:pt x="25" y="0"/>
                  </a:lnTo>
                  <a:lnTo>
                    <a:pt x="13557" y="0"/>
                  </a:lnTo>
                  <a:cubicBezTo>
                    <a:pt x="13566" y="0"/>
                    <a:pt x="13570" y="3"/>
                    <a:pt x="13575" y="7"/>
                  </a:cubicBezTo>
                  <a:cubicBezTo>
                    <a:pt x="13579" y="10"/>
                    <a:pt x="13581" y="16"/>
                    <a:pt x="13582" y="24"/>
                  </a:cubicBezTo>
                  <a:lnTo>
                    <a:pt x="13582" y="9963"/>
                  </a:lnTo>
                  <a:cubicBezTo>
                    <a:pt x="13581" y="9970"/>
                    <a:pt x="13579" y="9976"/>
                    <a:pt x="13575" y="9980"/>
                  </a:cubicBezTo>
                  <a:cubicBezTo>
                    <a:pt x="13570" y="9984"/>
                    <a:pt x="13566" y="9987"/>
                    <a:pt x="13557" y="9987"/>
                  </a:cubicBezTo>
                  <a:lnTo>
                    <a:pt x="25" y="9987"/>
                  </a:lnTo>
                  <a:cubicBezTo>
                    <a:pt x="16" y="9987"/>
                    <a:pt x="12" y="9984"/>
                    <a:pt x="7" y="9980"/>
                  </a:cubicBezTo>
                  <a:cubicBezTo>
                    <a:pt x="3" y="9976"/>
                    <a:pt x="0" y="9970"/>
                    <a:pt x="0" y="9963"/>
                  </a:cubicBezTo>
                  <a:lnTo>
                    <a:pt x="0" y="24"/>
                  </a:lnTo>
                  <a:cubicBezTo>
                    <a:pt x="0" y="16"/>
                    <a:pt x="3" y="10"/>
                    <a:pt x="7" y="7"/>
                  </a:cubicBezTo>
                  <a:cubicBezTo>
                    <a:pt x="12" y="3"/>
                    <a:pt x="16" y="0"/>
                    <a:pt x="25" y="0"/>
                  </a:cubicBez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608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60" y="544"/>
              <a:ext cx="2735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60" y="1007"/>
              <a:ext cx="2735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9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0" y="1471"/>
              <a:ext cx="2735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0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60" y="1516"/>
              <a:ext cx="2731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1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60" y="1980"/>
              <a:ext cx="2731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2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60" y="2443"/>
              <a:ext cx="273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3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60" y="2493"/>
              <a:ext cx="2731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4" name="Picture 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60" y="2956"/>
              <a:ext cx="2731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5" name="Picture 1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60" y="3420"/>
              <a:ext cx="273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6" name="Picture 1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60" y="3470"/>
              <a:ext cx="2731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7" name="Picture 1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660" y="3933"/>
              <a:ext cx="2731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8" name="Picture 1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60" y="4396"/>
              <a:ext cx="2731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3" name="Text Box 19"/>
          <p:cNvSpPr txBox="1">
            <a:spLocks noChangeArrowheads="1"/>
          </p:cNvSpPr>
          <p:nvPr/>
        </p:nvSpPr>
        <p:spPr bwMode="auto">
          <a:xfrm>
            <a:off x="1946275" y="2181225"/>
            <a:ext cx="132873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025"/>
              </a:lnSpc>
            </a:pPr>
            <a:r>
              <a:rPr lang="en-US" altLang="ja-JP">
                <a:solidFill>
                  <a:srgbClr val="000099"/>
                </a:solidFill>
                <a:latin typeface="Helvetica" pitchFamily="34" charset="0"/>
              </a:rPr>
              <a:t>Karp, Miller Parallel Program Schema</a:t>
            </a:r>
            <a:r>
              <a:rPr lang="en-US" altLang="ja-JP">
                <a:latin typeface="Helvetica" pitchFamily="34" charset="0"/>
              </a:rPr>
              <a:t>  </a:t>
            </a:r>
          </a:p>
          <a:p>
            <a:pPr>
              <a:lnSpc>
                <a:spcPts val="3025"/>
              </a:lnSpc>
            </a:pPr>
            <a:endParaRPr lang="en-US" altLang="ja-JP">
              <a:latin typeface="Helvetica" pitchFamily="34" charset="0"/>
            </a:endParaRPr>
          </a:p>
        </p:txBody>
      </p:sp>
      <p:sp>
        <p:nvSpPr>
          <p:cNvPr id="38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4B2919-DC57-4220-9C1A-CFE670387EF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" name="Date Placeholder 34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D1CD10E-703D-4596-A1DE-5379423639CD}" type="datetime1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11/9/2010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keynote-Italy-HPC-2010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keynote-Italy-HPC-2010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66BD7E7-6251-4B65-9286-D9B045192C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752600" y="304800"/>
            <a:ext cx="5718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 algn="ctr"/>
            <a:r>
              <a:rPr lang="en-US" sz="4000" b="1">
                <a:solidFill>
                  <a:srgbClr val="000099"/>
                </a:solidFill>
              </a:rPr>
              <a:t>Data Flow Years at MIT</a:t>
            </a:r>
          </a:p>
          <a:p>
            <a:pPr lvl="2" algn="ctr"/>
            <a:r>
              <a:rPr lang="en-US" sz="2000" b="1">
                <a:solidFill>
                  <a:srgbClr val="000099"/>
                </a:solidFill>
              </a:rPr>
              <a:t>1974 – 1975</a:t>
            </a:r>
          </a:p>
        </p:txBody>
      </p:sp>
      <p:sp>
        <p:nvSpPr>
          <p:cNvPr id="48135" name="TextBox 4"/>
          <p:cNvSpPr txBox="1">
            <a:spLocks noChangeArrowheads="1"/>
          </p:cNvSpPr>
          <p:nvPr/>
        </p:nvSpPr>
        <p:spPr bwMode="auto">
          <a:xfrm>
            <a:off x="609600" y="1447800"/>
            <a:ext cx="81534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􀂃</a:t>
            </a:r>
            <a:r>
              <a:rPr lang="en-US" sz="2000">
                <a:solidFill>
                  <a:srgbClr val="000099"/>
                </a:solidFill>
              </a:rPr>
              <a:t>April 1974: Symposium on Programming, Paris. Dennis:</a:t>
            </a:r>
            <a:r>
              <a:rPr lang="en-US" sz="2000"/>
              <a:t> “</a:t>
            </a:r>
            <a:r>
              <a:rPr lang="en-US" sz="2000" i="1">
                <a:solidFill>
                  <a:srgbClr val="0070C0"/>
                </a:solidFill>
              </a:rPr>
              <a:t>First</a:t>
            </a:r>
          </a:p>
          <a:p>
            <a:r>
              <a:rPr lang="en-US" sz="2000" i="1">
                <a:solidFill>
                  <a:srgbClr val="0070C0"/>
                </a:solidFill>
              </a:rPr>
              <a:t>	Version of a Data Flow Procedure Language</a:t>
            </a:r>
            <a:r>
              <a:rPr lang="en-US" sz="2000"/>
              <a:t>”.</a:t>
            </a:r>
          </a:p>
          <a:p>
            <a:pPr>
              <a:buFont typeface="Arial" charset="0"/>
              <a:buChar char="•"/>
            </a:pPr>
            <a:r>
              <a:rPr lang="en-US" sz="2000"/>
              <a:t>􀂃</a:t>
            </a:r>
            <a:r>
              <a:rPr lang="en-US" sz="2000">
                <a:solidFill>
                  <a:srgbClr val="000099"/>
                </a:solidFill>
              </a:rPr>
              <a:t>January 1975: Second Annual Symposium on Computer</a:t>
            </a:r>
          </a:p>
          <a:p>
            <a:r>
              <a:rPr lang="en-US" sz="2000">
                <a:solidFill>
                  <a:srgbClr val="000099"/>
                </a:solidFill>
              </a:rPr>
              <a:t>	Architecture, Houston. Dennis and Misunas:</a:t>
            </a:r>
            <a:r>
              <a:rPr lang="en-US" sz="2000"/>
              <a:t> “</a:t>
            </a:r>
            <a:r>
              <a:rPr lang="en-US" sz="2000" i="1">
                <a:solidFill>
                  <a:srgbClr val="0070C0"/>
                </a:solidFill>
              </a:rPr>
              <a:t>A Preliminary</a:t>
            </a:r>
          </a:p>
          <a:p>
            <a:r>
              <a:rPr lang="en-US" sz="2000" i="1">
                <a:solidFill>
                  <a:srgbClr val="0070C0"/>
                </a:solidFill>
              </a:rPr>
              <a:t>	Architecture for a Basic Data-Flow Processo</a:t>
            </a:r>
            <a:r>
              <a:rPr lang="en-US" sz="2000"/>
              <a:t>r”.</a:t>
            </a:r>
          </a:p>
          <a:p>
            <a:pPr>
              <a:buFont typeface="Arial" charset="0"/>
              <a:buChar char="•"/>
            </a:pPr>
            <a:r>
              <a:rPr lang="en-US" sz="2000"/>
              <a:t>􀂃</a:t>
            </a:r>
            <a:r>
              <a:rPr lang="en-US" sz="2000">
                <a:solidFill>
                  <a:srgbClr val="000099"/>
                </a:solidFill>
              </a:rPr>
              <a:t>August 1975: 1975 Sagamore Computer Conference on</a:t>
            </a:r>
          </a:p>
          <a:p>
            <a:r>
              <a:rPr lang="en-US" sz="2000">
                <a:solidFill>
                  <a:srgbClr val="000099"/>
                </a:solidFill>
              </a:rPr>
              <a:t>	Parallel Processing: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􀀹</a:t>
            </a:r>
            <a:r>
              <a:rPr lang="en-US" sz="2000">
                <a:solidFill>
                  <a:srgbClr val="000099"/>
                </a:solidFill>
              </a:rPr>
              <a:t>Rumbaugh:</a:t>
            </a:r>
            <a:r>
              <a:rPr lang="en-US" sz="2000"/>
              <a:t> “</a:t>
            </a:r>
            <a:r>
              <a:rPr lang="en-US" sz="2000" i="1">
                <a:solidFill>
                  <a:srgbClr val="0070C0"/>
                </a:solidFill>
              </a:rPr>
              <a:t>Data Flow Languages</a:t>
            </a:r>
            <a:r>
              <a:rPr lang="en-US" sz="2000"/>
              <a:t>”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􀀹</a:t>
            </a:r>
            <a:r>
              <a:rPr lang="en-US" sz="2000">
                <a:solidFill>
                  <a:srgbClr val="000099"/>
                </a:solidFill>
              </a:rPr>
              <a:t>Rumbaugh:</a:t>
            </a:r>
            <a:r>
              <a:rPr lang="en-US" sz="2000"/>
              <a:t> “</a:t>
            </a:r>
            <a:r>
              <a:rPr lang="en-US" sz="2000" i="1">
                <a:solidFill>
                  <a:srgbClr val="0070C0"/>
                </a:solidFill>
              </a:rPr>
              <a:t>A Data Flow Multiprocessor</a:t>
            </a:r>
            <a:r>
              <a:rPr lang="en-US" sz="2000"/>
              <a:t>”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􀀹</a:t>
            </a:r>
            <a:r>
              <a:rPr lang="en-US" sz="2000">
                <a:solidFill>
                  <a:srgbClr val="000099"/>
                </a:solidFill>
              </a:rPr>
              <a:t>Dennis:</a:t>
            </a:r>
            <a:r>
              <a:rPr lang="en-US" sz="2000"/>
              <a:t> “</a:t>
            </a:r>
            <a:r>
              <a:rPr lang="en-US" sz="2000" i="1">
                <a:solidFill>
                  <a:srgbClr val="0070C0"/>
                </a:solidFill>
              </a:rPr>
              <a:t>Packet Commincation Architecture</a:t>
            </a:r>
            <a:r>
              <a:rPr lang="en-US" sz="2000"/>
              <a:t>”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􀀹</a:t>
            </a:r>
            <a:r>
              <a:rPr lang="en-US" sz="2000">
                <a:solidFill>
                  <a:srgbClr val="000099"/>
                </a:solidFill>
              </a:rPr>
              <a:t>Misunas:</a:t>
            </a:r>
            <a:r>
              <a:rPr lang="en-US" sz="2000"/>
              <a:t> </a:t>
            </a:r>
            <a:r>
              <a:rPr lang="en-US" sz="2000" i="1">
                <a:solidFill>
                  <a:srgbClr val="0070C0"/>
                </a:solidFill>
              </a:rPr>
              <a:t>“Structure Processing in a Data-Flow Computer</a:t>
            </a:r>
            <a:r>
              <a:rPr lang="en-US" sz="2000"/>
              <a:t>”</a:t>
            </a:r>
          </a:p>
          <a:p>
            <a:r>
              <a:rPr lang="en-US" sz="2000"/>
              <a:t>.</a:t>
            </a:r>
          </a:p>
        </p:txBody>
      </p:sp>
      <p:sp>
        <p:nvSpPr>
          <p:cNvPr id="2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241A5C5-1C33-438C-AC54-C944FDB9CEDD}" type="datetime1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11/9/2010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3810A-C34A-48BE-9690-A6192B598E8E}" type="slidenum">
              <a:rPr lang="zh-TW" altLang="en-US" smtClean="0">
                <a:solidFill>
                  <a:srgbClr val="0000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 smtClean="0">
              <a:solidFill>
                <a:srgbClr val="000099"/>
              </a:solidFill>
            </a:endParaRPr>
          </a:p>
        </p:txBody>
      </p:sp>
      <p:sp>
        <p:nvSpPr>
          <p:cNvPr id="49155" name="Freeform 2"/>
          <p:cNvSpPr>
            <a:spLocks/>
          </p:cNvSpPr>
          <p:nvPr/>
        </p:nvSpPr>
        <p:spPr bwMode="auto">
          <a:xfrm>
            <a:off x="1317625" y="381000"/>
            <a:ext cx="307975" cy="2411413"/>
          </a:xfrm>
          <a:custGeom>
            <a:avLst/>
            <a:gdLst>
              <a:gd name="T0" fmla="*/ 0 w 257"/>
              <a:gd name="T1" fmla="*/ 0 h 1405"/>
              <a:gd name="T2" fmla="*/ 257 w 257"/>
              <a:gd name="T3" fmla="*/ 0 h 1405"/>
              <a:gd name="T4" fmla="*/ 257 w 257"/>
              <a:gd name="T5" fmla="*/ 1405 h 1405"/>
              <a:gd name="T6" fmla="*/ 0 w 257"/>
              <a:gd name="T7" fmla="*/ 1405 h 1405"/>
              <a:gd name="T8" fmla="*/ 0 60000 65536"/>
              <a:gd name="T9" fmla="*/ 0 60000 65536"/>
              <a:gd name="T10" fmla="*/ 0 60000 65536"/>
              <a:gd name="T11" fmla="*/ 0 60000 65536"/>
              <a:gd name="T12" fmla="*/ 0 w 257"/>
              <a:gd name="T13" fmla="*/ 0 h 1405"/>
              <a:gd name="T14" fmla="*/ 257 w 257"/>
              <a:gd name="T15" fmla="*/ 1405 h 14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7" h="1405">
                <a:moveTo>
                  <a:pt x="0" y="0"/>
                </a:moveTo>
                <a:lnTo>
                  <a:pt x="257" y="0"/>
                </a:lnTo>
                <a:lnTo>
                  <a:pt x="257" y="1405"/>
                </a:lnTo>
                <a:lnTo>
                  <a:pt x="0" y="1405"/>
                </a:lnTo>
              </a:path>
            </a:pathLst>
          </a:custGeom>
          <a:noFill/>
          <a:ln w="1270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14538" y="442913"/>
            <a:ext cx="307975" cy="304800"/>
            <a:chOff x="2516" y="2263"/>
            <a:chExt cx="257" cy="257"/>
          </a:xfrm>
        </p:grpSpPr>
        <p:sp>
          <p:nvSpPr>
            <p:cNvPr id="49217" name="Oval 4"/>
            <p:cNvSpPr>
              <a:spLocks noChangeArrowheads="1"/>
            </p:cNvSpPr>
            <p:nvPr/>
          </p:nvSpPr>
          <p:spPr bwMode="auto">
            <a:xfrm>
              <a:off x="2516" y="2263"/>
              <a:ext cx="257" cy="257"/>
            </a:xfrm>
            <a:prstGeom prst="ellipse">
              <a:avLst/>
            </a:prstGeom>
            <a:noFill/>
            <a:ln w="127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49218" name="Oval 5"/>
            <p:cNvSpPr>
              <a:spLocks noChangeArrowheads="1"/>
            </p:cNvSpPr>
            <p:nvPr/>
          </p:nvSpPr>
          <p:spPr bwMode="auto">
            <a:xfrm>
              <a:off x="2597" y="2345"/>
              <a:ext cx="94" cy="9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</p:grpSp>
      <p:sp>
        <p:nvSpPr>
          <p:cNvPr id="49157" name="Line 6"/>
          <p:cNvSpPr>
            <a:spLocks noChangeShapeType="1"/>
          </p:cNvSpPr>
          <p:nvPr/>
        </p:nvSpPr>
        <p:spPr bwMode="auto">
          <a:xfrm flipH="1">
            <a:off x="1628775" y="608013"/>
            <a:ext cx="392113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15" name="Rectangle 8"/>
          <p:cNvSpPr>
            <a:spLocks noChangeArrowheads="1"/>
          </p:cNvSpPr>
          <p:nvPr/>
        </p:nvSpPr>
        <p:spPr bwMode="auto">
          <a:xfrm>
            <a:off x="2020888" y="2143125"/>
            <a:ext cx="1046162" cy="5461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49216" name="Text Box 9"/>
          <p:cNvSpPr txBox="1">
            <a:spLocks noChangeArrowheads="1"/>
          </p:cNvSpPr>
          <p:nvPr/>
        </p:nvSpPr>
        <p:spPr bwMode="auto">
          <a:xfrm>
            <a:off x="2043113" y="2146300"/>
            <a:ext cx="10033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2000">
                <a:solidFill>
                  <a:srgbClr val="000099"/>
                </a:solidFill>
                <a:ea typeface="新細明體" pitchFamily="18" charset="-120"/>
              </a:rPr>
              <a:t>Update</a:t>
            </a:r>
          </a:p>
          <a:p>
            <a:pPr algn="ctr">
              <a:lnSpc>
                <a:spcPct val="80000"/>
              </a:lnSpc>
            </a:pPr>
            <a:r>
              <a:rPr lang="en-US" altLang="zh-TW" sz="2000">
                <a:solidFill>
                  <a:srgbClr val="000099"/>
                </a:solidFill>
                <a:ea typeface="新細明體" pitchFamily="18" charset="-120"/>
              </a:rPr>
              <a:t>unit</a:t>
            </a:r>
          </a:p>
        </p:txBody>
      </p:sp>
      <p:sp>
        <p:nvSpPr>
          <p:cNvPr id="49213" name="Rectangle 11"/>
          <p:cNvSpPr>
            <a:spLocks noChangeArrowheads="1"/>
          </p:cNvSpPr>
          <p:nvPr/>
        </p:nvSpPr>
        <p:spPr bwMode="auto">
          <a:xfrm>
            <a:off x="5064125" y="2159000"/>
            <a:ext cx="1046163" cy="5461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49214" name="Text Box 12"/>
          <p:cNvSpPr txBox="1">
            <a:spLocks noChangeArrowheads="1"/>
          </p:cNvSpPr>
          <p:nvPr/>
        </p:nvSpPr>
        <p:spPr bwMode="auto">
          <a:xfrm>
            <a:off x="5178425" y="2163763"/>
            <a:ext cx="81915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2000">
                <a:solidFill>
                  <a:srgbClr val="000099"/>
                </a:solidFill>
                <a:ea typeface="新細明體" pitchFamily="18" charset="-120"/>
              </a:rPr>
              <a:t>Fetch</a:t>
            </a:r>
          </a:p>
          <a:p>
            <a:pPr algn="ctr">
              <a:lnSpc>
                <a:spcPct val="80000"/>
              </a:lnSpc>
            </a:pPr>
            <a:r>
              <a:rPr lang="en-US" altLang="zh-TW" sz="2000">
                <a:solidFill>
                  <a:srgbClr val="000099"/>
                </a:solidFill>
                <a:ea typeface="新細明體" pitchFamily="18" charset="-120"/>
              </a:rPr>
              <a:t>unit</a:t>
            </a:r>
          </a:p>
        </p:txBody>
      </p:sp>
      <p:sp>
        <p:nvSpPr>
          <p:cNvPr id="49211" name="Rectangle 14"/>
          <p:cNvSpPr>
            <a:spLocks noChangeArrowheads="1"/>
          </p:cNvSpPr>
          <p:nvPr/>
        </p:nvSpPr>
        <p:spPr bwMode="auto">
          <a:xfrm>
            <a:off x="3532188" y="2195513"/>
            <a:ext cx="1046162" cy="331787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49212" name="Text Box 15"/>
          <p:cNvSpPr txBox="1">
            <a:spLocks noChangeArrowheads="1"/>
          </p:cNvSpPr>
          <p:nvPr/>
        </p:nvSpPr>
        <p:spPr bwMode="auto">
          <a:xfrm>
            <a:off x="3613150" y="2197100"/>
            <a:ext cx="8905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2000">
                <a:solidFill>
                  <a:srgbClr val="000099"/>
                </a:solidFill>
                <a:ea typeface="新細明體" pitchFamily="18" charset="-120"/>
              </a:rPr>
              <a:t>queue</a:t>
            </a:r>
          </a:p>
        </p:txBody>
      </p:sp>
      <p:sp>
        <p:nvSpPr>
          <p:cNvPr id="49209" name="Rectangle 17"/>
          <p:cNvSpPr>
            <a:spLocks noChangeArrowheads="1"/>
          </p:cNvSpPr>
          <p:nvPr/>
        </p:nvSpPr>
        <p:spPr bwMode="auto">
          <a:xfrm>
            <a:off x="3567113" y="2909888"/>
            <a:ext cx="1046162" cy="5461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49210" name="Text Box 18"/>
          <p:cNvSpPr txBox="1">
            <a:spLocks noChangeArrowheads="1"/>
          </p:cNvSpPr>
          <p:nvPr/>
        </p:nvSpPr>
        <p:spPr bwMode="auto">
          <a:xfrm>
            <a:off x="3597275" y="2913063"/>
            <a:ext cx="989013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2000">
                <a:solidFill>
                  <a:srgbClr val="000099"/>
                </a:solidFill>
                <a:ea typeface="新細明體" pitchFamily="18" charset="-120"/>
              </a:rPr>
              <a:t>Activity</a:t>
            </a:r>
          </a:p>
          <a:p>
            <a:pPr algn="ctr">
              <a:lnSpc>
                <a:spcPct val="80000"/>
              </a:lnSpc>
            </a:pPr>
            <a:r>
              <a:rPr lang="en-US" altLang="zh-TW" sz="2000">
                <a:solidFill>
                  <a:srgbClr val="000099"/>
                </a:solidFill>
                <a:ea typeface="新細明體" pitchFamily="18" charset="-120"/>
              </a:rPr>
              <a:t>store</a:t>
            </a:r>
          </a:p>
        </p:txBody>
      </p:sp>
      <p:sp>
        <p:nvSpPr>
          <p:cNvPr id="49162" name="Rectangle 19"/>
          <p:cNvSpPr>
            <a:spLocks noChangeArrowheads="1"/>
          </p:cNvSpPr>
          <p:nvPr/>
        </p:nvSpPr>
        <p:spPr bwMode="auto">
          <a:xfrm>
            <a:off x="3281363" y="798513"/>
            <a:ext cx="1900237" cy="407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49163" name="Text Box 20"/>
          <p:cNvSpPr txBox="1">
            <a:spLocks noChangeArrowheads="1"/>
          </p:cNvSpPr>
          <p:nvPr/>
        </p:nvSpPr>
        <p:spPr bwMode="auto">
          <a:xfrm>
            <a:off x="3327400" y="806450"/>
            <a:ext cx="19050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2000">
                <a:solidFill>
                  <a:srgbClr val="000099"/>
                </a:solidFill>
                <a:ea typeface="新細明體" pitchFamily="18" charset="-120"/>
              </a:rPr>
              <a:t>Operation units</a:t>
            </a:r>
          </a:p>
        </p:txBody>
      </p:sp>
      <p:sp>
        <p:nvSpPr>
          <p:cNvPr id="49164" name="Oval 21"/>
          <p:cNvSpPr>
            <a:spLocks noChangeArrowheads="1"/>
          </p:cNvSpPr>
          <p:nvPr/>
        </p:nvSpPr>
        <p:spPr bwMode="auto">
          <a:xfrm>
            <a:off x="2706688" y="839788"/>
            <a:ext cx="296862" cy="303212"/>
          </a:xfrm>
          <a:prstGeom prst="ellips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49165" name="Line 22"/>
          <p:cNvSpPr>
            <a:spLocks noChangeShapeType="1"/>
          </p:cNvSpPr>
          <p:nvPr/>
        </p:nvSpPr>
        <p:spPr bwMode="auto">
          <a:xfrm flipH="1">
            <a:off x="2198688" y="989013"/>
            <a:ext cx="6413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23"/>
          <p:cNvSpPr>
            <a:spLocks noChangeShapeType="1"/>
          </p:cNvSpPr>
          <p:nvPr/>
        </p:nvSpPr>
        <p:spPr bwMode="auto">
          <a:xfrm>
            <a:off x="3017838" y="989013"/>
            <a:ext cx="225425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028825" y="1220788"/>
            <a:ext cx="307975" cy="303212"/>
            <a:chOff x="2516" y="2263"/>
            <a:chExt cx="257" cy="257"/>
          </a:xfrm>
        </p:grpSpPr>
        <p:sp>
          <p:nvSpPr>
            <p:cNvPr id="49207" name="Oval 25"/>
            <p:cNvSpPr>
              <a:spLocks noChangeArrowheads="1"/>
            </p:cNvSpPr>
            <p:nvPr/>
          </p:nvSpPr>
          <p:spPr bwMode="auto">
            <a:xfrm>
              <a:off x="2516" y="2263"/>
              <a:ext cx="257" cy="257"/>
            </a:xfrm>
            <a:prstGeom prst="ellipse">
              <a:avLst/>
            </a:prstGeom>
            <a:noFill/>
            <a:ln w="127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49208" name="Oval 26"/>
            <p:cNvSpPr>
              <a:spLocks noChangeArrowheads="1"/>
            </p:cNvSpPr>
            <p:nvPr/>
          </p:nvSpPr>
          <p:spPr bwMode="auto">
            <a:xfrm>
              <a:off x="2597" y="2345"/>
              <a:ext cx="94" cy="9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</p:grpSp>
      <p:sp>
        <p:nvSpPr>
          <p:cNvPr id="49168" name="Line 27"/>
          <p:cNvSpPr>
            <a:spLocks noChangeShapeType="1"/>
          </p:cNvSpPr>
          <p:nvPr/>
        </p:nvSpPr>
        <p:spPr bwMode="auto">
          <a:xfrm>
            <a:off x="1628775" y="2540000"/>
            <a:ext cx="390525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Freeform 28"/>
          <p:cNvSpPr>
            <a:spLocks/>
          </p:cNvSpPr>
          <p:nvPr/>
        </p:nvSpPr>
        <p:spPr bwMode="auto">
          <a:xfrm>
            <a:off x="1793875" y="1370013"/>
            <a:ext cx="250825" cy="877887"/>
          </a:xfrm>
          <a:custGeom>
            <a:avLst/>
            <a:gdLst>
              <a:gd name="T0" fmla="*/ 129 w 138"/>
              <a:gd name="T1" fmla="*/ 0 h 592"/>
              <a:gd name="T2" fmla="*/ 0 w 138"/>
              <a:gd name="T3" fmla="*/ 0 h 592"/>
              <a:gd name="T4" fmla="*/ 0 w 138"/>
              <a:gd name="T5" fmla="*/ 592 h 592"/>
              <a:gd name="T6" fmla="*/ 138 w 138"/>
              <a:gd name="T7" fmla="*/ 592 h 592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592"/>
              <a:gd name="T14" fmla="*/ 138 w 138"/>
              <a:gd name="T15" fmla="*/ 592 h 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592">
                <a:moveTo>
                  <a:pt x="129" y="0"/>
                </a:moveTo>
                <a:lnTo>
                  <a:pt x="0" y="0"/>
                </a:lnTo>
                <a:lnTo>
                  <a:pt x="0" y="592"/>
                </a:lnTo>
                <a:lnTo>
                  <a:pt x="138" y="592"/>
                </a:lnTo>
              </a:path>
            </a:pathLst>
          </a:custGeom>
          <a:noFill/>
          <a:ln w="12700" cap="flat" cmpd="sng">
            <a:solidFill>
              <a:srgbClr val="000099"/>
            </a:solidFill>
            <a:prstDash val="solid"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Line 29"/>
          <p:cNvSpPr>
            <a:spLocks noChangeShapeType="1"/>
          </p:cNvSpPr>
          <p:nvPr/>
        </p:nvSpPr>
        <p:spPr bwMode="auto">
          <a:xfrm>
            <a:off x="3067050" y="2297113"/>
            <a:ext cx="474663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30"/>
          <p:cNvSpPr>
            <a:spLocks noChangeShapeType="1"/>
          </p:cNvSpPr>
          <p:nvPr/>
        </p:nvSpPr>
        <p:spPr bwMode="auto">
          <a:xfrm>
            <a:off x="4591050" y="2287588"/>
            <a:ext cx="474663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31"/>
          <p:cNvSpPr>
            <a:spLocks noChangeShapeType="1"/>
          </p:cNvSpPr>
          <p:nvPr/>
        </p:nvSpPr>
        <p:spPr bwMode="auto">
          <a:xfrm>
            <a:off x="3054350" y="2667000"/>
            <a:ext cx="485775" cy="41910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32"/>
          <p:cNvSpPr>
            <a:spLocks noChangeShapeType="1"/>
          </p:cNvSpPr>
          <p:nvPr/>
        </p:nvSpPr>
        <p:spPr bwMode="auto">
          <a:xfrm flipH="1">
            <a:off x="4602163" y="2720975"/>
            <a:ext cx="485775" cy="41910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Freeform 33"/>
          <p:cNvSpPr>
            <a:spLocks/>
          </p:cNvSpPr>
          <p:nvPr/>
        </p:nvSpPr>
        <p:spPr bwMode="auto">
          <a:xfrm>
            <a:off x="5183188" y="976313"/>
            <a:ext cx="414337" cy="1168400"/>
          </a:xfrm>
          <a:custGeom>
            <a:avLst/>
            <a:gdLst>
              <a:gd name="T0" fmla="*/ 282 w 282"/>
              <a:gd name="T1" fmla="*/ 788 h 788"/>
              <a:gd name="T2" fmla="*/ 282 w 282"/>
              <a:gd name="T3" fmla="*/ 0 h 788"/>
              <a:gd name="T4" fmla="*/ 0 w 282"/>
              <a:gd name="T5" fmla="*/ 0 h 788"/>
              <a:gd name="T6" fmla="*/ 0 60000 65536"/>
              <a:gd name="T7" fmla="*/ 0 60000 65536"/>
              <a:gd name="T8" fmla="*/ 0 60000 65536"/>
              <a:gd name="T9" fmla="*/ 0 w 282"/>
              <a:gd name="T10" fmla="*/ 0 h 788"/>
              <a:gd name="T11" fmla="*/ 282 w 282"/>
              <a:gd name="T12" fmla="*/ 788 h 7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2" h="788">
                <a:moveTo>
                  <a:pt x="282" y="788"/>
                </a:moveTo>
                <a:lnTo>
                  <a:pt x="282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0099"/>
            </a:solidFill>
            <a:prstDash val="solid"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918325" y="3835400"/>
            <a:ext cx="898525" cy="787400"/>
            <a:chOff x="3283" y="2486"/>
            <a:chExt cx="626" cy="565"/>
          </a:xfrm>
        </p:grpSpPr>
        <p:sp>
          <p:nvSpPr>
            <p:cNvPr id="49203" name="Rectangle 35"/>
            <p:cNvSpPr>
              <a:spLocks noChangeArrowheads="1"/>
            </p:cNvSpPr>
            <p:nvPr/>
          </p:nvSpPr>
          <p:spPr bwMode="auto">
            <a:xfrm>
              <a:off x="3283" y="2486"/>
              <a:ext cx="626" cy="565"/>
            </a:xfrm>
            <a:prstGeom prst="rect">
              <a:avLst/>
            </a:prstGeom>
            <a:noFill/>
            <a:ln w="12700">
              <a:solidFill>
                <a:srgbClr val="0000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49204" name="Line 36"/>
            <p:cNvSpPr>
              <a:spLocks noChangeShapeType="1"/>
            </p:cNvSpPr>
            <p:nvPr/>
          </p:nvSpPr>
          <p:spPr bwMode="auto">
            <a:xfrm>
              <a:off x="3703" y="2486"/>
              <a:ext cx="0" cy="565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5" name="Line 37"/>
            <p:cNvSpPr>
              <a:spLocks noChangeShapeType="1"/>
            </p:cNvSpPr>
            <p:nvPr/>
          </p:nvSpPr>
          <p:spPr bwMode="auto">
            <a:xfrm>
              <a:off x="3283" y="2683"/>
              <a:ext cx="420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6" name="Line 38"/>
            <p:cNvSpPr>
              <a:spLocks noChangeShapeType="1"/>
            </p:cNvSpPr>
            <p:nvPr/>
          </p:nvSpPr>
          <p:spPr bwMode="auto">
            <a:xfrm>
              <a:off x="3285" y="2873"/>
              <a:ext cx="420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246688" y="4408488"/>
            <a:ext cx="898525" cy="787400"/>
            <a:chOff x="3283" y="2486"/>
            <a:chExt cx="626" cy="565"/>
          </a:xfrm>
        </p:grpSpPr>
        <p:sp>
          <p:nvSpPr>
            <p:cNvPr id="49199" name="Rectangle 40"/>
            <p:cNvSpPr>
              <a:spLocks noChangeArrowheads="1"/>
            </p:cNvSpPr>
            <p:nvPr/>
          </p:nvSpPr>
          <p:spPr bwMode="auto">
            <a:xfrm>
              <a:off x="3283" y="2486"/>
              <a:ext cx="626" cy="565"/>
            </a:xfrm>
            <a:prstGeom prst="rect">
              <a:avLst/>
            </a:prstGeom>
            <a:noFill/>
            <a:ln w="12700">
              <a:solidFill>
                <a:srgbClr val="0000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49200" name="Line 41"/>
            <p:cNvSpPr>
              <a:spLocks noChangeShapeType="1"/>
            </p:cNvSpPr>
            <p:nvPr/>
          </p:nvSpPr>
          <p:spPr bwMode="auto">
            <a:xfrm>
              <a:off x="3703" y="2486"/>
              <a:ext cx="0" cy="565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1" name="Line 42"/>
            <p:cNvSpPr>
              <a:spLocks noChangeShapeType="1"/>
            </p:cNvSpPr>
            <p:nvPr/>
          </p:nvSpPr>
          <p:spPr bwMode="auto">
            <a:xfrm>
              <a:off x="3283" y="2683"/>
              <a:ext cx="420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2" name="Line 43"/>
            <p:cNvSpPr>
              <a:spLocks noChangeShapeType="1"/>
            </p:cNvSpPr>
            <p:nvPr/>
          </p:nvSpPr>
          <p:spPr bwMode="auto">
            <a:xfrm>
              <a:off x="3285" y="2873"/>
              <a:ext cx="420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5224463" y="3222625"/>
            <a:ext cx="898525" cy="787400"/>
            <a:chOff x="3283" y="2486"/>
            <a:chExt cx="626" cy="565"/>
          </a:xfrm>
        </p:grpSpPr>
        <p:sp>
          <p:nvSpPr>
            <p:cNvPr id="49195" name="Rectangle 45"/>
            <p:cNvSpPr>
              <a:spLocks noChangeArrowheads="1"/>
            </p:cNvSpPr>
            <p:nvPr/>
          </p:nvSpPr>
          <p:spPr bwMode="auto">
            <a:xfrm>
              <a:off x="3283" y="2486"/>
              <a:ext cx="626" cy="565"/>
            </a:xfrm>
            <a:prstGeom prst="rect">
              <a:avLst/>
            </a:prstGeom>
            <a:noFill/>
            <a:ln w="12700">
              <a:solidFill>
                <a:srgbClr val="0000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49196" name="Line 46"/>
            <p:cNvSpPr>
              <a:spLocks noChangeShapeType="1"/>
            </p:cNvSpPr>
            <p:nvPr/>
          </p:nvSpPr>
          <p:spPr bwMode="auto">
            <a:xfrm>
              <a:off x="3703" y="2486"/>
              <a:ext cx="0" cy="565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7" name="Line 47"/>
            <p:cNvSpPr>
              <a:spLocks noChangeShapeType="1"/>
            </p:cNvSpPr>
            <p:nvPr/>
          </p:nvSpPr>
          <p:spPr bwMode="auto">
            <a:xfrm>
              <a:off x="3283" y="2683"/>
              <a:ext cx="420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8" name="Line 48"/>
            <p:cNvSpPr>
              <a:spLocks noChangeShapeType="1"/>
            </p:cNvSpPr>
            <p:nvPr/>
          </p:nvSpPr>
          <p:spPr bwMode="auto">
            <a:xfrm>
              <a:off x="3285" y="2873"/>
              <a:ext cx="420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78" name="Line 49"/>
          <p:cNvSpPr>
            <a:spLocks noChangeShapeType="1"/>
          </p:cNvSpPr>
          <p:nvPr/>
        </p:nvSpPr>
        <p:spPr bwMode="auto">
          <a:xfrm>
            <a:off x="4757738" y="3578225"/>
            <a:ext cx="474662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Line 50"/>
          <p:cNvSpPr>
            <a:spLocks noChangeShapeType="1"/>
          </p:cNvSpPr>
          <p:nvPr/>
        </p:nvSpPr>
        <p:spPr bwMode="auto">
          <a:xfrm>
            <a:off x="4757738" y="3849688"/>
            <a:ext cx="474662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Line 51"/>
          <p:cNvSpPr>
            <a:spLocks noChangeShapeType="1"/>
          </p:cNvSpPr>
          <p:nvPr/>
        </p:nvSpPr>
        <p:spPr bwMode="auto">
          <a:xfrm>
            <a:off x="4759325" y="5046663"/>
            <a:ext cx="474663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Line 52"/>
          <p:cNvSpPr>
            <a:spLocks noChangeShapeType="1"/>
          </p:cNvSpPr>
          <p:nvPr/>
        </p:nvSpPr>
        <p:spPr bwMode="auto">
          <a:xfrm>
            <a:off x="4759325" y="4764088"/>
            <a:ext cx="474663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Freeform 53"/>
          <p:cNvSpPr>
            <a:spLocks/>
          </p:cNvSpPr>
          <p:nvPr/>
        </p:nvSpPr>
        <p:spPr bwMode="auto">
          <a:xfrm>
            <a:off x="6122988" y="3630613"/>
            <a:ext cx="793750" cy="585787"/>
          </a:xfrm>
          <a:custGeom>
            <a:avLst/>
            <a:gdLst>
              <a:gd name="T0" fmla="*/ 0 w 514"/>
              <a:gd name="T1" fmla="*/ 0 h 326"/>
              <a:gd name="T2" fmla="*/ 154 w 514"/>
              <a:gd name="T3" fmla="*/ 0 h 326"/>
              <a:gd name="T4" fmla="*/ 154 w 514"/>
              <a:gd name="T5" fmla="*/ 326 h 326"/>
              <a:gd name="T6" fmla="*/ 514 w 514"/>
              <a:gd name="T7" fmla="*/ 326 h 326"/>
              <a:gd name="T8" fmla="*/ 0 60000 65536"/>
              <a:gd name="T9" fmla="*/ 0 60000 65536"/>
              <a:gd name="T10" fmla="*/ 0 60000 65536"/>
              <a:gd name="T11" fmla="*/ 0 60000 65536"/>
              <a:gd name="T12" fmla="*/ 0 w 514"/>
              <a:gd name="T13" fmla="*/ 0 h 326"/>
              <a:gd name="T14" fmla="*/ 514 w 514"/>
              <a:gd name="T15" fmla="*/ 326 h 3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4" h="326">
                <a:moveTo>
                  <a:pt x="0" y="0"/>
                </a:moveTo>
                <a:lnTo>
                  <a:pt x="154" y="0"/>
                </a:lnTo>
                <a:lnTo>
                  <a:pt x="154" y="326"/>
                </a:lnTo>
                <a:lnTo>
                  <a:pt x="514" y="326"/>
                </a:lnTo>
              </a:path>
            </a:pathLst>
          </a:custGeom>
          <a:noFill/>
          <a:ln w="1270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Freeform 54"/>
          <p:cNvSpPr>
            <a:spLocks/>
          </p:cNvSpPr>
          <p:nvPr/>
        </p:nvSpPr>
        <p:spPr bwMode="auto">
          <a:xfrm flipV="1">
            <a:off x="6151563" y="4491038"/>
            <a:ext cx="768350" cy="381000"/>
          </a:xfrm>
          <a:custGeom>
            <a:avLst/>
            <a:gdLst>
              <a:gd name="T0" fmla="*/ 0 w 514"/>
              <a:gd name="T1" fmla="*/ 0 h 326"/>
              <a:gd name="T2" fmla="*/ 154 w 514"/>
              <a:gd name="T3" fmla="*/ 0 h 326"/>
              <a:gd name="T4" fmla="*/ 154 w 514"/>
              <a:gd name="T5" fmla="*/ 326 h 326"/>
              <a:gd name="T6" fmla="*/ 514 w 514"/>
              <a:gd name="T7" fmla="*/ 326 h 326"/>
              <a:gd name="T8" fmla="*/ 0 60000 65536"/>
              <a:gd name="T9" fmla="*/ 0 60000 65536"/>
              <a:gd name="T10" fmla="*/ 0 60000 65536"/>
              <a:gd name="T11" fmla="*/ 0 60000 65536"/>
              <a:gd name="T12" fmla="*/ 0 w 514"/>
              <a:gd name="T13" fmla="*/ 0 h 326"/>
              <a:gd name="T14" fmla="*/ 514 w 514"/>
              <a:gd name="T15" fmla="*/ 326 h 3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4" h="326">
                <a:moveTo>
                  <a:pt x="0" y="0"/>
                </a:moveTo>
                <a:lnTo>
                  <a:pt x="154" y="0"/>
                </a:lnTo>
                <a:lnTo>
                  <a:pt x="154" y="326"/>
                </a:lnTo>
                <a:lnTo>
                  <a:pt x="514" y="326"/>
                </a:lnTo>
              </a:path>
            </a:pathLst>
          </a:custGeom>
          <a:noFill/>
          <a:ln w="1270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Line 55"/>
          <p:cNvSpPr>
            <a:spLocks noChangeShapeType="1"/>
          </p:cNvSpPr>
          <p:nvPr/>
        </p:nvSpPr>
        <p:spPr bwMode="auto">
          <a:xfrm>
            <a:off x="7824788" y="4243388"/>
            <a:ext cx="474662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Text Box 56"/>
          <p:cNvSpPr txBox="1">
            <a:spLocks noChangeArrowheads="1"/>
          </p:cNvSpPr>
          <p:nvPr/>
        </p:nvSpPr>
        <p:spPr bwMode="auto">
          <a:xfrm>
            <a:off x="5364163" y="3186113"/>
            <a:ext cx="3175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000099"/>
                </a:solidFill>
                <a:ea typeface="新細明體" pitchFamily="18" charset="-120"/>
              </a:rPr>
              <a:t>+</a:t>
            </a:r>
          </a:p>
        </p:txBody>
      </p:sp>
      <p:sp>
        <p:nvSpPr>
          <p:cNvPr id="49186" name="Text Box 57"/>
          <p:cNvSpPr txBox="1">
            <a:spLocks noChangeArrowheads="1"/>
          </p:cNvSpPr>
          <p:nvPr/>
        </p:nvSpPr>
        <p:spPr bwMode="auto">
          <a:xfrm>
            <a:off x="5407025" y="4359275"/>
            <a:ext cx="2603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000099"/>
                </a:solidFill>
                <a:ea typeface="新細明體" pitchFamily="18" charset="-120"/>
              </a:rPr>
              <a:t>-</a:t>
            </a:r>
          </a:p>
        </p:txBody>
      </p:sp>
      <p:sp>
        <p:nvSpPr>
          <p:cNvPr id="49187" name="Text Box 58"/>
          <p:cNvSpPr txBox="1">
            <a:spLocks noChangeArrowheads="1"/>
          </p:cNvSpPr>
          <p:nvPr/>
        </p:nvSpPr>
        <p:spPr bwMode="auto">
          <a:xfrm>
            <a:off x="7081838" y="3800475"/>
            <a:ext cx="2730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rgbClr val="000099"/>
                </a:solidFill>
                <a:ea typeface="新細明體" pitchFamily="18" charset="-120"/>
              </a:rPr>
              <a:t>*</a:t>
            </a:r>
          </a:p>
        </p:txBody>
      </p:sp>
      <p:sp>
        <p:nvSpPr>
          <p:cNvPr id="49188" name="Text Box 59"/>
          <p:cNvSpPr txBox="1">
            <a:spLocks noChangeArrowheads="1"/>
          </p:cNvSpPr>
          <p:nvPr/>
        </p:nvSpPr>
        <p:spPr bwMode="auto">
          <a:xfrm>
            <a:off x="8235950" y="4233863"/>
            <a:ext cx="298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000099"/>
                </a:solidFill>
                <a:ea typeface="新細明體" pitchFamily="18" charset="-120"/>
              </a:rPr>
              <a:t>z</a:t>
            </a:r>
          </a:p>
        </p:txBody>
      </p:sp>
      <p:sp>
        <p:nvSpPr>
          <p:cNvPr id="49189" name="Text Box 60"/>
          <p:cNvSpPr txBox="1">
            <a:spLocks noChangeArrowheads="1"/>
          </p:cNvSpPr>
          <p:nvPr/>
        </p:nvSpPr>
        <p:spPr bwMode="auto">
          <a:xfrm>
            <a:off x="1811338" y="4116388"/>
            <a:ext cx="23066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2000" b="1" i="1">
                <a:solidFill>
                  <a:srgbClr val="000099"/>
                </a:solidFill>
                <a:ea typeface="新細明體" pitchFamily="18" charset="-120"/>
              </a:rPr>
              <a:t>Z = (a + b) * (c - d)</a:t>
            </a:r>
          </a:p>
        </p:txBody>
      </p:sp>
      <p:sp>
        <p:nvSpPr>
          <p:cNvPr id="49190" name="Text Box 61"/>
          <p:cNvSpPr txBox="1">
            <a:spLocks noChangeArrowheads="1"/>
          </p:cNvSpPr>
          <p:nvPr/>
        </p:nvSpPr>
        <p:spPr bwMode="auto">
          <a:xfrm>
            <a:off x="1409700" y="5538788"/>
            <a:ext cx="64341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0099"/>
                </a:solidFill>
                <a:ea typeface="新細明體" pitchFamily="18" charset="-120"/>
              </a:rPr>
              <a:t>MIT Static Dataflow Processor Architecture</a:t>
            </a:r>
          </a:p>
        </p:txBody>
      </p:sp>
      <p:sp>
        <p:nvSpPr>
          <p:cNvPr id="49191" name="Text Box 62"/>
          <p:cNvSpPr txBox="1">
            <a:spLocks noChangeArrowheads="1"/>
          </p:cNvSpPr>
          <p:nvPr/>
        </p:nvSpPr>
        <p:spPr bwMode="auto">
          <a:xfrm>
            <a:off x="4468813" y="33909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600">
                <a:solidFill>
                  <a:srgbClr val="000099"/>
                </a:solidFill>
                <a:ea typeface="新細明體" pitchFamily="18" charset="-120"/>
              </a:rPr>
              <a:t>a</a:t>
            </a:r>
          </a:p>
        </p:txBody>
      </p:sp>
      <p:sp>
        <p:nvSpPr>
          <p:cNvPr id="49192" name="Text Box 63"/>
          <p:cNvSpPr txBox="1">
            <a:spLocks noChangeArrowheads="1"/>
          </p:cNvSpPr>
          <p:nvPr/>
        </p:nvSpPr>
        <p:spPr bwMode="auto">
          <a:xfrm>
            <a:off x="4470400" y="367030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600">
                <a:solidFill>
                  <a:srgbClr val="000099"/>
                </a:solidFill>
                <a:ea typeface="新細明體" pitchFamily="18" charset="-120"/>
              </a:rPr>
              <a:t>b</a:t>
            </a:r>
          </a:p>
        </p:txBody>
      </p:sp>
      <p:sp>
        <p:nvSpPr>
          <p:cNvPr id="49193" name="Text Box 64"/>
          <p:cNvSpPr txBox="1">
            <a:spLocks noChangeArrowheads="1"/>
          </p:cNvSpPr>
          <p:nvPr/>
        </p:nvSpPr>
        <p:spPr bwMode="auto">
          <a:xfrm>
            <a:off x="4470400" y="486410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600">
                <a:solidFill>
                  <a:srgbClr val="000099"/>
                </a:solidFill>
                <a:ea typeface="新細明體" pitchFamily="18" charset="-120"/>
              </a:rPr>
              <a:t>d</a:t>
            </a:r>
          </a:p>
        </p:txBody>
      </p:sp>
      <p:sp>
        <p:nvSpPr>
          <p:cNvPr id="49194" name="Text Box 65"/>
          <p:cNvSpPr txBox="1">
            <a:spLocks noChangeArrowheads="1"/>
          </p:cNvSpPr>
          <p:nvPr/>
        </p:nvSpPr>
        <p:spPr bwMode="auto">
          <a:xfrm>
            <a:off x="4475163" y="4572000"/>
            <a:ext cx="2857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600">
                <a:solidFill>
                  <a:srgbClr val="000099"/>
                </a:solidFill>
                <a:ea typeface="新細明體" pitchFamily="18" charset="-120"/>
              </a:rPr>
              <a:t>c</a:t>
            </a:r>
          </a:p>
        </p:txBody>
      </p:sp>
      <p:sp>
        <p:nvSpPr>
          <p:cNvPr id="38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A7B1BA-7223-4EB9-A3F5-567C928C61B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" name="Date Placeholder 34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D1CD10E-703D-4596-A1DE-5379423639CD}" type="datetime1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11/9/2010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keynote-Italy-HPC-2010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4648200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3300"/>
                </a:solidFill>
              </a:rPr>
              <a:t>Gao</a:t>
            </a:r>
            <a:r>
              <a:rPr lang="en-US" b="1" dirty="0" smtClean="0">
                <a:solidFill>
                  <a:srgbClr val="FF3300"/>
                </a:solidFill>
              </a:rPr>
              <a:t> and </a:t>
            </a:r>
            <a:r>
              <a:rPr lang="en-US" b="1" dirty="0" err="1" smtClean="0">
                <a:solidFill>
                  <a:srgbClr val="FF3300"/>
                </a:solidFill>
              </a:rPr>
              <a:t>Theobald</a:t>
            </a:r>
            <a:r>
              <a:rPr lang="en-US" b="1" dirty="0" smtClean="0">
                <a:solidFill>
                  <a:srgbClr val="FF3300"/>
                </a:solidFill>
              </a:rPr>
              <a:t>:   The Static</a:t>
            </a:r>
          </a:p>
          <a:p>
            <a:r>
              <a:rPr lang="en-US" b="1" dirty="0" smtClean="0">
                <a:solidFill>
                  <a:srgbClr val="FF3300"/>
                </a:solidFill>
              </a:rPr>
              <a:t> Dataflow Enable Memory Chip</a:t>
            </a:r>
          </a:p>
          <a:p>
            <a:r>
              <a:rPr lang="en-US" b="1" dirty="0" smtClean="0">
                <a:solidFill>
                  <a:srgbClr val="FF3300"/>
                </a:solidFill>
              </a:rPr>
              <a:t>(fall, 1984)</a:t>
            </a:r>
            <a:endParaRPr lang="en-US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keynote-Italy-HPC-2010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9B6A3D3-32E1-4916-A2F4-4ACA4F7015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711200" y="1447800"/>
            <a:ext cx="8432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/>
          </a:p>
          <a:p>
            <a:pPr>
              <a:buFont typeface="Arial" charset="0"/>
              <a:buChar char="•"/>
            </a:pPr>
            <a:r>
              <a:rPr lang="en-US" sz="2800"/>
              <a:t>􀂃 </a:t>
            </a:r>
            <a:r>
              <a:rPr lang="en-US" sz="2800">
                <a:solidFill>
                  <a:srgbClr val="000099"/>
                </a:solidFill>
              </a:rPr>
              <a:t>Asynchronous Digital Logic [Muller, Bartky]</a:t>
            </a: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000099"/>
                </a:solidFill>
              </a:rPr>
              <a:t>􀂃 Control Structures for Parallel Programming:</a:t>
            </a:r>
          </a:p>
          <a:p>
            <a:r>
              <a:rPr lang="en-US" sz="2800"/>
              <a:t>	</a:t>
            </a:r>
            <a:r>
              <a:rPr lang="en-US" sz="2400">
                <a:solidFill>
                  <a:srgbClr val="0070C0"/>
                </a:solidFill>
              </a:rPr>
              <a:t>[Conway, McIlroy, Dijkstra]</a:t>
            </a:r>
            <a:endParaRPr lang="en-US" sz="280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/>
              <a:t>􀂃 </a:t>
            </a:r>
            <a:r>
              <a:rPr lang="en-US" sz="2800">
                <a:solidFill>
                  <a:srgbClr val="000099"/>
                </a:solidFill>
              </a:rPr>
              <a:t>Abstract Models for Concurrent Systems:</a:t>
            </a:r>
          </a:p>
          <a:p>
            <a:r>
              <a:rPr lang="en-US" sz="2800"/>
              <a:t>	</a:t>
            </a:r>
            <a:r>
              <a:rPr lang="en-US" sz="2400">
                <a:solidFill>
                  <a:srgbClr val="0070C0"/>
                </a:solidFill>
              </a:rPr>
              <a:t>[Petri, Holt]</a:t>
            </a:r>
            <a:endParaRPr lang="en-US" sz="280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/>
              <a:t>􀂃 </a:t>
            </a:r>
            <a:r>
              <a:rPr lang="en-US" sz="2800">
                <a:solidFill>
                  <a:srgbClr val="000099"/>
                </a:solidFill>
              </a:rPr>
              <a:t>Theory of Program Schemes</a:t>
            </a:r>
            <a:r>
              <a:rPr lang="en-US" sz="2800"/>
              <a:t> </a:t>
            </a:r>
            <a:r>
              <a:rPr lang="en-US" sz="2400">
                <a:solidFill>
                  <a:srgbClr val="0070C0"/>
                </a:solidFill>
              </a:rPr>
              <a:t>[Ianov, Paterson]</a:t>
            </a:r>
            <a:endParaRPr lang="en-US" sz="280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/>
              <a:t>􀂃 </a:t>
            </a:r>
            <a:r>
              <a:rPr lang="en-US" sz="2800">
                <a:solidFill>
                  <a:srgbClr val="000099"/>
                </a:solidFill>
              </a:rPr>
              <a:t>Structured Programming</a:t>
            </a:r>
            <a:r>
              <a:rPr lang="en-US" sz="2800"/>
              <a:t> 	</a:t>
            </a:r>
            <a:r>
              <a:rPr lang="en-US" sz="2400">
                <a:solidFill>
                  <a:srgbClr val="0070C0"/>
                </a:solidFill>
              </a:rPr>
              <a:t>[Dijkstra, Hoare]</a:t>
            </a:r>
            <a:endParaRPr lang="en-US" sz="280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/>
              <a:t>􀂃 </a:t>
            </a:r>
            <a:r>
              <a:rPr lang="en-US" sz="2800">
                <a:solidFill>
                  <a:srgbClr val="000099"/>
                </a:solidFill>
              </a:rPr>
              <a:t>Functional Programming</a:t>
            </a:r>
            <a:r>
              <a:rPr lang="en-US" sz="2800"/>
              <a:t>	</a:t>
            </a:r>
            <a:r>
              <a:rPr lang="en-US" sz="2400">
                <a:solidFill>
                  <a:srgbClr val="0070C0"/>
                </a:solidFill>
              </a:rPr>
              <a:t>[McCarthy, Landin]</a:t>
            </a:r>
            <a:endParaRPr lang="en-US" sz="2800">
              <a:solidFill>
                <a:srgbClr val="0070C0"/>
              </a:solidFill>
            </a:endParaRPr>
          </a:p>
          <a:p>
            <a:r>
              <a:rPr lang="en-US" sz="2800"/>
              <a:t>	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33425" y="365125"/>
            <a:ext cx="7578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0099"/>
                </a:solidFill>
              </a:rPr>
              <a:t>Early Roots on Dataflow Work </a:t>
            </a:r>
          </a:p>
          <a:p>
            <a:pPr algn="ctr"/>
            <a:r>
              <a:rPr lang="en-US" sz="4000" b="1">
                <a:solidFill>
                  <a:srgbClr val="000099"/>
                </a:solidFill>
              </a:rPr>
              <a:t>at MIT in 70s</a:t>
            </a:r>
          </a:p>
        </p:txBody>
      </p:sp>
      <p:sp>
        <p:nvSpPr>
          <p:cNvPr id="2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241A5C5-1C33-438C-AC54-C944FDB9CEDD}" type="datetime1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11/9/2010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328" cy="4888"/>
          </a:xfrm>
        </p:grpSpPr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328" cy="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295" y="303"/>
              <a:ext cx="5750" cy="4312"/>
            </a:xfrm>
            <a:prstGeom prst="rect">
              <a:avLst/>
            </a:prstGeom>
            <a:solidFill>
              <a:srgbClr val="CCEBFF"/>
            </a:solidFill>
            <a:ln w="12700">
              <a:solidFill>
                <a:srgbClr val="CCEB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6" name="Freeform 6"/>
            <p:cNvSpPr>
              <a:spLocks noChangeArrowheads="1"/>
            </p:cNvSpPr>
            <p:nvPr/>
          </p:nvSpPr>
          <p:spPr bwMode="auto">
            <a:xfrm>
              <a:off x="3595" y="1220"/>
              <a:ext cx="141" cy="18"/>
            </a:xfrm>
            <a:custGeom>
              <a:avLst/>
              <a:gdLst>
                <a:gd name="T0" fmla="*/ 0 w 352"/>
                <a:gd name="T1" fmla="*/ 18 h 45"/>
                <a:gd name="T2" fmla="*/ 0 w 352"/>
                <a:gd name="T3" fmla="*/ 0 h 45"/>
                <a:gd name="T4" fmla="*/ 0 w 352"/>
                <a:gd name="T5" fmla="*/ 18 h 45"/>
                <a:gd name="T6" fmla="*/ 0 w 352"/>
                <a:gd name="T7" fmla="*/ 0 h 45"/>
                <a:gd name="T8" fmla="*/ 141 w 352"/>
                <a:gd name="T9" fmla="*/ 0 h 45"/>
                <a:gd name="T10" fmla="*/ 141 w 352"/>
                <a:gd name="T11" fmla="*/ 18 h 45"/>
                <a:gd name="T12" fmla="*/ 0 w 352"/>
                <a:gd name="T13" fmla="*/ 18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2"/>
                <a:gd name="T22" fmla="*/ 0 h 45"/>
                <a:gd name="T23" fmla="*/ 352 w 352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2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0" y="0"/>
                  </a:lnTo>
                  <a:lnTo>
                    <a:pt x="352" y="0"/>
                  </a:lnTo>
                  <a:lnTo>
                    <a:pt x="352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Freeform 7"/>
            <p:cNvSpPr>
              <a:spLocks noChangeArrowheads="1"/>
            </p:cNvSpPr>
            <p:nvPr/>
          </p:nvSpPr>
          <p:spPr bwMode="auto">
            <a:xfrm>
              <a:off x="478" y="486"/>
              <a:ext cx="5433" cy="3995"/>
            </a:xfrm>
            <a:custGeom>
              <a:avLst/>
              <a:gdLst>
                <a:gd name="T0" fmla="*/ 10 w 13580"/>
                <a:gd name="T1" fmla="*/ 18 h 9987"/>
                <a:gd name="T2" fmla="*/ 16 w 13580"/>
                <a:gd name="T3" fmla="*/ 15 h 9987"/>
                <a:gd name="T4" fmla="*/ 10 w 13580"/>
                <a:gd name="T5" fmla="*/ 10 h 9987"/>
                <a:gd name="T6" fmla="*/ 10 w 13580"/>
                <a:gd name="T7" fmla="*/ 10 h 9987"/>
                <a:gd name="T8" fmla="*/ 16 w 13580"/>
                <a:gd name="T9" fmla="*/ 15 h 9987"/>
                <a:gd name="T10" fmla="*/ 18 w 13580"/>
                <a:gd name="T11" fmla="*/ 10 h 9987"/>
                <a:gd name="T12" fmla="*/ 10 w 13580"/>
                <a:gd name="T13" fmla="*/ 3985 h 9987"/>
                <a:gd name="T14" fmla="*/ 18 w 13580"/>
                <a:gd name="T15" fmla="*/ 3985 h 9987"/>
                <a:gd name="T16" fmla="*/ 16 w 13580"/>
                <a:gd name="T17" fmla="*/ 3980 h 9987"/>
                <a:gd name="T18" fmla="*/ 10 w 13580"/>
                <a:gd name="T19" fmla="*/ 3977 h 9987"/>
                <a:gd name="T20" fmla="*/ 10 w 13580"/>
                <a:gd name="T21" fmla="*/ 3985 h 9987"/>
                <a:gd name="T22" fmla="*/ 10 w 13580"/>
                <a:gd name="T23" fmla="*/ 3977 h 9987"/>
                <a:gd name="T24" fmla="*/ 5423 w 13580"/>
                <a:gd name="T25" fmla="*/ 3985 h 9987"/>
                <a:gd name="T26" fmla="*/ 5423 w 13580"/>
                <a:gd name="T27" fmla="*/ 3977 h 9987"/>
                <a:gd name="T28" fmla="*/ 5417 w 13580"/>
                <a:gd name="T29" fmla="*/ 3980 h 9987"/>
                <a:gd name="T30" fmla="*/ 5415 w 13580"/>
                <a:gd name="T31" fmla="*/ 3985 h 9987"/>
                <a:gd name="T32" fmla="*/ 5423 w 13580"/>
                <a:gd name="T33" fmla="*/ 3985 h 9987"/>
                <a:gd name="T34" fmla="*/ 5415 w 13580"/>
                <a:gd name="T35" fmla="*/ 10 h 9987"/>
                <a:gd name="T36" fmla="*/ 5423 w 13580"/>
                <a:gd name="T37" fmla="*/ 10 h 9987"/>
                <a:gd name="T38" fmla="*/ 5415 w 13580"/>
                <a:gd name="T39" fmla="*/ 10 h 9987"/>
                <a:gd name="T40" fmla="*/ 5417 w 13580"/>
                <a:gd name="T41" fmla="*/ 15 h 9987"/>
                <a:gd name="T42" fmla="*/ 5423 w 13580"/>
                <a:gd name="T43" fmla="*/ 18 h 9987"/>
                <a:gd name="T44" fmla="*/ 5423 w 13580"/>
                <a:gd name="T45" fmla="*/ 10 h 9987"/>
                <a:gd name="T46" fmla="*/ 10 w 13580"/>
                <a:gd name="T47" fmla="*/ 18 h 9987"/>
                <a:gd name="T48" fmla="*/ 10 w 13580"/>
                <a:gd name="T49" fmla="*/ 0 h 9987"/>
                <a:gd name="T50" fmla="*/ 5430 w 13580"/>
                <a:gd name="T51" fmla="*/ 3 h 9987"/>
                <a:gd name="T52" fmla="*/ 5433 w 13580"/>
                <a:gd name="T53" fmla="*/ 3985 h 9987"/>
                <a:gd name="T54" fmla="*/ 5423 w 13580"/>
                <a:gd name="T55" fmla="*/ 3995 h 9987"/>
                <a:gd name="T56" fmla="*/ 3 w 13580"/>
                <a:gd name="T57" fmla="*/ 3992 h 9987"/>
                <a:gd name="T58" fmla="*/ 0 w 13580"/>
                <a:gd name="T59" fmla="*/ 10 h 9987"/>
                <a:gd name="T60" fmla="*/ 3 w 13580"/>
                <a:gd name="T61" fmla="*/ 3 h 9987"/>
                <a:gd name="T62" fmla="*/ 10 w 13580"/>
                <a:gd name="T63" fmla="*/ 0 h 99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80"/>
                <a:gd name="T97" fmla="*/ 0 h 9987"/>
                <a:gd name="T98" fmla="*/ 13580 w 13580"/>
                <a:gd name="T99" fmla="*/ 9987 h 99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80" h="9987">
                  <a:moveTo>
                    <a:pt x="25" y="21"/>
                  </a:moveTo>
                  <a:lnTo>
                    <a:pt x="25" y="44"/>
                  </a:lnTo>
                  <a:lnTo>
                    <a:pt x="25" y="24"/>
                  </a:lnTo>
                  <a:lnTo>
                    <a:pt x="39" y="38"/>
                  </a:lnTo>
                  <a:cubicBezTo>
                    <a:pt x="35" y="42"/>
                    <a:pt x="32" y="44"/>
                    <a:pt x="25" y="44"/>
                  </a:cubicBezTo>
                  <a:lnTo>
                    <a:pt x="25" y="24"/>
                  </a:lnTo>
                  <a:lnTo>
                    <a:pt x="39" y="38"/>
                  </a:lnTo>
                  <a:lnTo>
                    <a:pt x="25" y="24"/>
                  </a:lnTo>
                  <a:lnTo>
                    <a:pt x="44" y="24"/>
                  </a:lnTo>
                  <a:cubicBezTo>
                    <a:pt x="44" y="31"/>
                    <a:pt x="41" y="36"/>
                    <a:pt x="39" y="38"/>
                  </a:cubicBezTo>
                  <a:lnTo>
                    <a:pt x="25" y="24"/>
                  </a:lnTo>
                  <a:lnTo>
                    <a:pt x="44" y="24"/>
                  </a:lnTo>
                  <a:lnTo>
                    <a:pt x="44" y="9963"/>
                  </a:lnTo>
                  <a:lnTo>
                    <a:pt x="25" y="9963"/>
                  </a:lnTo>
                  <a:lnTo>
                    <a:pt x="39" y="9949"/>
                  </a:lnTo>
                  <a:cubicBezTo>
                    <a:pt x="41" y="9951"/>
                    <a:pt x="44" y="9956"/>
                    <a:pt x="44" y="9963"/>
                  </a:cubicBezTo>
                  <a:lnTo>
                    <a:pt x="25" y="9963"/>
                  </a:lnTo>
                  <a:lnTo>
                    <a:pt x="39" y="9949"/>
                  </a:lnTo>
                  <a:lnTo>
                    <a:pt x="25" y="9963"/>
                  </a:lnTo>
                  <a:lnTo>
                    <a:pt x="25" y="9943"/>
                  </a:lnTo>
                  <a:cubicBezTo>
                    <a:pt x="32" y="9943"/>
                    <a:pt x="35" y="9945"/>
                    <a:pt x="39" y="9949"/>
                  </a:cubicBezTo>
                  <a:lnTo>
                    <a:pt x="25" y="9963"/>
                  </a:lnTo>
                  <a:lnTo>
                    <a:pt x="25" y="9943"/>
                  </a:lnTo>
                  <a:lnTo>
                    <a:pt x="13555" y="9943"/>
                  </a:lnTo>
                  <a:lnTo>
                    <a:pt x="13555" y="9963"/>
                  </a:lnTo>
                  <a:lnTo>
                    <a:pt x="13540" y="9949"/>
                  </a:lnTo>
                  <a:cubicBezTo>
                    <a:pt x="13544" y="9945"/>
                    <a:pt x="13548" y="9943"/>
                    <a:pt x="13555" y="9943"/>
                  </a:cubicBezTo>
                  <a:lnTo>
                    <a:pt x="13555" y="9963"/>
                  </a:lnTo>
                  <a:lnTo>
                    <a:pt x="13540" y="9949"/>
                  </a:lnTo>
                  <a:lnTo>
                    <a:pt x="13555" y="9963"/>
                  </a:lnTo>
                  <a:lnTo>
                    <a:pt x="13534" y="9963"/>
                  </a:lnTo>
                  <a:cubicBezTo>
                    <a:pt x="13536" y="9956"/>
                    <a:pt x="13538" y="9951"/>
                    <a:pt x="13540" y="9949"/>
                  </a:cubicBezTo>
                  <a:lnTo>
                    <a:pt x="13555" y="9963"/>
                  </a:lnTo>
                  <a:lnTo>
                    <a:pt x="13534" y="9963"/>
                  </a:lnTo>
                  <a:lnTo>
                    <a:pt x="13534" y="24"/>
                  </a:lnTo>
                  <a:lnTo>
                    <a:pt x="13555" y="24"/>
                  </a:lnTo>
                  <a:lnTo>
                    <a:pt x="13540" y="38"/>
                  </a:lnTo>
                  <a:cubicBezTo>
                    <a:pt x="13538" y="36"/>
                    <a:pt x="13536" y="31"/>
                    <a:pt x="13534" y="24"/>
                  </a:cubicBezTo>
                  <a:lnTo>
                    <a:pt x="13555" y="24"/>
                  </a:lnTo>
                  <a:lnTo>
                    <a:pt x="13540" y="38"/>
                  </a:lnTo>
                  <a:lnTo>
                    <a:pt x="13555" y="24"/>
                  </a:lnTo>
                  <a:lnTo>
                    <a:pt x="13555" y="44"/>
                  </a:lnTo>
                  <a:cubicBezTo>
                    <a:pt x="13548" y="44"/>
                    <a:pt x="13544" y="42"/>
                    <a:pt x="13540" y="38"/>
                  </a:cubicBezTo>
                  <a:lnTo>
                    <a:pt x="13555" y="24"/>
                  </a:lnTo>
                  <a:lnTo>
                    <a:pt x="13555" y="44"/>
                  </a:lnTo>
                  <a:lnTo>
                    <a:pt x="25" y="44"/>
                  </a:lnTo>
                  <a:lnTo>
                    <a:pt x="25" y="21"/>
                  </a:lnTo>
                  <a:lnTo>
                    <a:pt x="25" y="0"/>
                  </a:lnTo>
                  <a:lnTo>
                    <a:pt x="13555" y="0"/>
                  </a:lnTo>
                  <a:cubicBezTo>
                    <a:pt x="13563" y="0"/>
                    <a:pt x="13568" y="3"/>
                    <a:pt x="13573" y="7"/>
                  </a:cubicBezTo>
                  <a:cubicBezTo>
                    <a:pt x="13576" y="10"/>
                    <a:pt x="13579" y="16"/>
                    <a:pt x="13580" y="24"/>
                  </a:cubicBezTo>
                  <a:lnTo>
                    <a:pt x="13580" y="9963"/>
                  </a:lnTo>
                  <a:cubicBezTo>
                    <a:pt x="13579" y="9970"/>
                    <a:pt x="13576" y="9976"/>
                    <a:pt x="13573" y="9980"/>
                  </a:cubicBezTo>
                  <a:cubicBezTo>
                    <a:pt x="13568" y="9984"/>
                    <a:pt x="13563" y="9987"/>
                    <a:pt x="13555" y="9987"/>
                  </a:cubicBezTo>
                  <a:lnTo>
                    <a:pt x="25" y="9987"/>
                  </a:lnTo>
                  <a:cubicBezTo>
                    <a:pt x="16" y="9987"/>
                    <a:pt x="11" y="9984"/>
                    <a:pt x="7" y="9980"/>
                  </a:cubicBezTo>
                  <a:cubicBezTo>
                    <a:pt x="3" y="9976"/>
                    <a:pt x="0" y="9970"/>
                    <a:pt x="0" y="9963"/>
                  </a:cubicBezTo>
                  <a:lnTo>
                    <a:pt x="0" y="24"/>
                  </a:lnTo>
                  <a:cubicBezTo>
                    <a:pt x="0" y="16"/>
                    <a:pt x="3" y="10"/>
                    <a:pt x="7" y="7"/>
                  </a:cubicBezTo>
                  <a:cubicBezTo>
                    <a:pt x="11" y="3"/>
                    <a:pt x="16" y="0"/>
                    <a:pt x="25" y="0"/>
                  </a:cubicBez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20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" y="1641"/>
              <a:ext cx="541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" y="1872"/>
              <a:ext cx="5417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0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6" y="2102"/>
              <a:ext cx="541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1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6" y="2225"/>
              <a:ext cx="541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2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6" y="2456"/>
              <a:ext cx="5417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3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6" y="2686"/>
              <a:ext cx="5417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4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6" y="2805"/>
              <a:ext cx="541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5" name="Picture 1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6" y="3036"/>
              <a:ext cx="5417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6" name="Picture 1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6" y="3266"/>
              <a:ext cx="5417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7" name="Picture 1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4" y="3389"/>
              <a:ext cx="541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8" name="Picture 1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4" y="3622"/>
              <a:ext cx="541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9" name="Picture 1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4" y="3854"/>
              <a:ext cx="541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20" name="Text Box 20"/>
            <p:cNvSpPr txBox="1">
              <a:spLocks noChangeArrowheads="1"/>
            </p:cNvSpPr>
            <p:nvPr/>
          </p:nvSpPr>
          <p:spPr bwMode="auto">
            <a:xfrm>
              <a:off x="978" y="755"/>
              <a:ext cx="4801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ja-JP" sz="2900">
                  <a:solidFill>
                    <a:srgbClr val="000099"/>
                  </a:solidFill>
                  <a:latin typeface="Helvetica" pitchFamily="34" charset="0"/>
                </a:rPr>
                <a:t>Symposium on Theoretical Programming</a:t>
              </a:r>
              <a:r>
                <a:rPr lang="en-US" altLang="ja-JP" sz="2900">
                  <a:latin typeface="Helvetica" pitchFamily="34" charset="0"/>
                </a:rPr>
                <a:t>  </a:t>
              </a:r>
            </a:p>
            <a:p>
              <a:endParaRPr lang="en-US" altLang="ja-JP" sz="2900">
                <a:latin typeface="Helvetica" pitchFamily="34" charset="0"/>
              </a:endParaRPr>
            </a:p>
          </p:txBody>
        </p:sp>
      </p:grpSp>
      <p:sp>
        <p:nvSpPr>
          <p:cNvPr id="51203" name="Text Box 21"/>
          <p:cNvSpPr txBox="1">
            <a:spLocks noChangeArrowheads="1"/>
          </p:cNvSpPr>
          <p:nvPr/>
        </p:nvSpPr>
        <p:spPr bwMode="auto">
          <a:xfrm>
            <a:off x="3186113" y="1458913"/>
            <a:ext cx="339248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5124450" algn="l"/>
              </a:tabLst>
            </a:pPr>
            <a:r>
              <a:rPr lang="en-US" altLang="ja-JP" sz="2900">
                <a:solidFill>
                  <a:srgbClr val="000099"/>
                </a:solidFill>
              </a:rPr>
              <a:t>Novosibirsk    1972  </a:t>
            </a:r>
          </a:p>
          <a:p>
            <a:pPr>
              <a:tabLst>
                <a:tab pos="5124450" algn="l"/>
              </a:tabLst>
            </a:pPr>
            <a:endParaRPr lang="en-US" altLang="ja-JP" sz="2900">
              <a:solidFill>
                <a:srgbClr val="000099"/>
              </a:solidFill>
            </a:endParaRPr>
          </a:p>
        </p:txBody>
      </p:sp>
      <p:sp>
        <p:nvSpPr>
          <p:cNvPr id="38" name="Slide Number Placeholder 3"/>
          <p:cNvSpPr txBox="1">
            <a:spLocks noGrp="1"/>
          </p:cNvSpPr>
          <p:nvPr/>
        </p:nvSpPr>
        <p:spPr>
          <a:xfrm>
            <a:off x="6553200" y="64166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AB207CD-9D84-4C0E-9658-80A860147EB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" name="Date Placeholder 34"/>
          <p:cNvSpPr txBox="1">
            <a:spLocks noGrp="1"/>
          </p:cNvSpPr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D1CD10E-703D-4596-A1DE-5379423639CD}" type="datetime1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11/9/2010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keynote-Italy-HPC-2010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943</Words>
  <Application>Microsoft Office PowerPoint</Application>
  <PresentationFormat>On-screen Show (4:3)</PresentationFormat>
  <Paragraphs>375</Paragraphs>
  <Slides>24</Slides>
  <Notes>19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Dataflow Models</vt:lpstr>
      <vt:lpstr>A Base-Language</vt:lpstr>
      <vt:lpstr>Operational Semantics (Firing Rule)</vt:lpstr>
      <vt:lpstr>Slide 4</vt:lpstr>
      <vt:lpstr>Slide 5</vt:lpstr>
      <vt:lpstr>Slide 6</vt:lpstr>
      <vt:lpstr>Slide 7</vt:lpstr>
      <vt:lpstr>Slide 8</vt:lpstr>
      <vt:lpstr>Slide 9</vt:lpstr>
      <vt:lpstr>Slide 10</vt:lpstr>
      <vt:lpstr>Dataflow  Work at MIT in 1980s  led by Arvind and his group (Nikhil, etc.)</vt:lpstr>
      <vt:lpstr>The Monsoon Project Motorola Cambridge Research Center + MIT</vt:lpstr>
      <vt:lpstr>Dataflow Graphs</vt:lpstr>
      <vt:lpstr>Dataflow Operators</vt:lpstr>
      <vt:lpstr>Well-behaved Data Flow Graphs</vt:lpstr>
      <vt:lpstr>Properties of Well-Behaved Dataflow Schemata</vt:lpstr>
      <vt:lpstr>Well Behaved Schemas</vt:lpstr>
      <vt:lpstr>Well-formed Dataflow Schema (Dennis &amp; Fossen 1973)</vt:lpstr>
      <vt:lpstr>Theorem</vt:lpstr>
      <vt:lpstr>Slide 20</vt:lpstr>
      <vt:lpstr>The Monsoon Processor  Arvind, Nikhil, Papadouplous, Culler, etc </vt:lpstr>
      <vt:lpstr>Example of “Sick” Dataflow Graphs</vt:lpstr>
      <vt:lpstr>Well-behaved Program</vt:lpstr>
      <vt:lpstr>Remarks on Dataflow Models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Dataflow Models</dc:title>
  <dc:creator>Guan R. Gao</dc:creator>
  <cp:lastModifiedBy>Guan R. Gao</cp:lastModifiedBy>
  <cp:revision>2</cp:revision>
  <dcterms:created xsi:type="dcterms:W3CDTF">2010-11-09T16:50:33Z</dcterms:created>
  <dcterms:modified xsi:type="dcterms:W3CDTF">2010-11-09T16:59:12Z</dcterms:modified>
</cp:coreProperties>
</file>