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5"/>
  </p:notesMasterIdLst>
  <p:handoutMasterIdLst>
    <p:handoutMasterId r:id="rId56"/>
  </p:handoutMasterIdLst>
  <p:sldIdLst>
    <p:sldId id="283" r:id="rId2"/>
    <p:sldId id="304" r:id="rId3"/>
    <p:sldId id="313" r:id="rId4"/>
    <p:sldId id="305" r:id="rId5"/>
    <p:sldId id="306" r:id="rId6"/>
    <p:sldId id="307" r:id="rId7"/>
    <p:sldId id="308" r:id="rId8"/>
    <p:sldId id="309" r:id="rId9"/>
    <p:sldId id="310" r:id="rId10"/>
    <p:sldId id="311" r:id="rId11"/>
    <p:sldId id="312" r:id="rId12"/>
    <p:sldId id="314" r:id="rId13"/>
    <p:sldId id="315" r:id="rId14"/>
    <p:sldId id="316" r:id="rId15"/>
    <p:sldId id="317" r:id="rId16"/>
    <p:sldId id="256" r:id="rId17"/>
    <p:sldId id="257" r:id="rId18"/>
    <p:sldId id="258" r:id="rId19"/>
    <p:sldId id="259" r:id="rId20"/>
    <p:sldId id="260" r:id="rId21"/>
    <p:sldId id="261" r:id="rId22"/>
    <p:sldId id="296" r:id="rId23"/>
    <p:sldId id="297" r:id="rId24"/>
    <p:sldId id="298" r:id="rId25"/>
    <p:sldId id="300" r:id="rId26"/>
    <p:sldId id="334" r:id="rId27"/>
    <p:sldId id="301" r:id="rId28"/>
    <p:sldId id="302" r:id="rId29"/>
    <p:sldId id="318" r:id="rId30"/>
    <p:sldId id="264" r:id="rId31"/>
    <p:sldId id="263" r:id="rId32"/>
    <p:sldId id="262" r:id="rId33"/>
    <p:sldId id="320" r:id="rId34"/>
    <p:sldId id="321" r:id="rId35"/>
    <p:sldId id="323" r:id="rId36"/>
    <p:sldId id="324" r:id="rId37"/>
    <p:sldId id="325" r:id="rId38"/>
    <p:sldId id="326" r:id="rId39"/>
    <p:sldId id="327" r:id="rId40"/>
    <p:sldId id="265" r:id="rId41"/>
    <p:sldId id="267" r:id="rId42"/>
    <p:sldId id="268" r:id="rId43"/>
    <p:sldId id="269" r:id="rId44"/>
    <p:sldId id="272" r:id="rId45"/>
    <p:sldId id="273" r:id="rId46"/>
    <p:sldId id="274" r:id="rId47"/>
    <p:sldId id="275" r:id="rId48"/>
    <p:sldId id="276" r:id="rId49"/>
    <p:sldId id="333" r:id="rId50"/>
    <p:sldId id="332" r:id="rId51"/>
    <p:sldId id="331" r:id="rId52"/>
    <p:sldId id="329" r:id="rId53"/>
    <p:sldId id="330"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6" y="-222"/>
      </p:cViewPr>
      <p:guideLst>
        <p:guide orient="horz" pos="2160"/>
        <p:guide pos="2880"/>
      </p:guideLst>
    </p:cSldViewPr>
  </p:slideViewPr>
  <p:notesTextViewPr>
    <p:cViewPr>
      <p:scale>
        <a:sx n="1" d="1"/>
        <a:sy n="1" d="1"/>
      </p:scale>
      <p:origin x="0" y="0"/>
    </p:cViewPr>
  </p:notesTextViewPr>
  <p:sorterViewPr>
    <p:cViewPr>
      <p:scale>
        <a:sx n="100" d="100"/>
        <a:sy n="100" d="100"/>
      </p:scale>
      <p:origin x="0" y="660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25BE1B-97A6-4B9B-850D-469C5ED220FB}" type="datetimeFigureOut">
              <a:rPr lang="en-US" smtClean="0"/>
              <a:t>10/21/2014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C1EB1A-DD70-47F3-8648-8279725CBE46}" type="slidenum">
              <a:rPr lang="en-US" smtClean="0"/>
              <a:t>‹#›</a:t>
            </a:fld>
            <a:endParaRPr lang="en-US"/>
          </a:p>
        </p:txBody>
      </p:sp>
    </p:spTree>
    <p:extLst>
      <p:ext uri="{BB962C8B-B14F-4D97-AF65-F5344CB8AC3E}">
        <p14:creationId xmlns:p14="http://schemas.microsoft.com/office/powerpoint/2010/main" val="600462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0D4AA-2CA9-4609-A102-F23BE4BEC490}" type="datetimeFigureOut">
              <a:rPr lang="en-US" smtClean="0"/>
              <a:t>10/21/2014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F97A04-2C24-4A83-96F1-3FFE3C15FFF8}" type="slidenum">
              <a:rPr lang="en-US" smtClean="0"/>
              <a:t>‹#›</a:t>
            </a:fld>
            <a:endParaRPr lang="en-US"/>
          </a:p>
        </p:txBody>
      </p:sp>
    </p:spTree>
    <p:extLst>
      <p:ext uri="{BB962C8B-B14F-4D97-AF65-F5344CB8AC3E}">
        <p14:creationId xmlns:p14="http://schemas.microsoft.com/office/powerpoint/2010/main" val="2254895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B2E7F8-D33A-4925-B966-D70A48427664}" type="slidenum">
              <a:rPr lang="en-US" smtClean="0"/>
              <a:pPr/>
              <a:t>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7"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89A77E-919C-40C8-AA6B-1FC134E6267D}"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58FE0F-4025-4235-B3D1-1800084BF905}"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A826A3-6BB0-421F-963E-D85832F5A36A}"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82EE32-914A-4A51-B05B-DE0B60393B00}" type="slidenum">
              <a:rPr lang="en-US" smtClean="0"/>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10244" name="Slide Number Placeholder 3"/>
          <p:cNvSpPr>
            <a:spLocks noGrp="1"/>
          </p:cNvSpPr>
          <p:nvPr>
            <p:ph type="sldNum" sz="quarter" idx="5"/>
          </p:nvPr>
        </p:nvSpPr>
        <p:spPr bwMode="auto">
          <a:ln>
            <a:miter lim="800000"/>
            <a:headEnd/>
            <a:tailEnd/>
          </a:ln>
        </p:spPr>
        <p:txBody>
          <a:bodyPr/>
          <a:lstStyle/>
          <a:p>
            <a:pPr>
              <a:defRPr/>
            </a:pPr>
            <a:fld id="{85057614-22A4-4148-8176-F2D82934019C}" type="slidenum">
              <a:rPr lang="en-US"/>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7172" name="Slide Number Placeholder 3"/>
          <p:cNvSpPr>
            <a:spLocks noGrp="1"/>
          </p:cNvSpPr>
          <p:nvPr>
            <p:ph type="sldNum" sz="quarter" idx="5"/>
          </p:nvPr>
        </p:nvSpPr>
        <p:spPr bwMode="auto">
          <a:ln>
            <a:miter lim="800000"/>
            <a:headEnd/>
            <a:tailEnd/>
          </a:ln>
        </p:spPr>
        <p:txBody>
          <a:bodyPr/>
          <a:lstStyle/>
          <a:p>
            <a:pPr>
              <a:defRPr/>
            </a:pPr>
            <a:fld id="{257B9A34-0854-4937-8385-EAD97F410BB9}" type="slidenum">
              <a:rPr lang="en-US"/>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8196" name="Slide Number Placeholder 3"/>
          <p:cNvSpPr>
            <a:spLocks noGrp="1"/>
          </p:cNvSpPr>
          <p:nvPr>
            <p:ph type="sldNum" sz="quarter" idx="5"/>
          </p:nvPr>
        </p:nvSpPr>
        <p:spPr bwMode="auto">
          <a:ln>
            <a:miter lim="800000"/>
            <a:headEnd/>
            <a:tailEnd/>
          </a:ln>
        </p:spPr>
        <p:txBody>
          <a:bodyPr/>
          <a:lstStyle/>
          <a:p>
            <a:pPr>
              <a:defRPr/>
            </a:pPr>
            <a:fld id="{B1F76C2C-19BA-4FFE-9186-6476F50835F9}" type="slidenum">
              <a:rPr lang="en-US"/>
              <a:pPr>
                <a:defRPr/>
              </a:pPr>
              <a:t>27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9220" name="Slide Number Placeholder 3"/>
          <p:cNvSpPr>
            <a:spLocks noGrp="1"/>
          </p:cNvSpPr>
          <p:nvPr>
            <p:ph type="sldNum" sz="quarter" idx="5"/>
          </p:nvPr>
        </p:nvSpPr>
        <p:spPr bwMode="auto">
          <a:ln>
            <a:miter lim="800000"/>
            <a:headEnd/>
            <a:tailEnd/>
          </a:ln>
        </p:spPr>
        <p:txBody>
          <a:bodyPr/>
          <a:lstStyle/>
          <a:p>
            <a:pPr>
              <a:defRPr/>
            </a:pPr>
            <a:fld id="{764927B1-3A9B-480A-9D77-985ECB74202B}" type="slidenum">
              <a:rPr lang="en-US"/>
              <a:pPr>
                <a:defRPr/>
              </a:pPr>
              <a:t>28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661330-061B-4B30-9ADB-21F6FFF71ECA}" type="slidenum">
              <a:rPr lang="en-US" smtClean="0"/>
              <a:pPr/>
              <a:t>30</a:t>
            </a:fld>
            <a:endParaRPr lang="en-US" smtClean="0"/>
          </a:p>
        </p:txBody>
      </p:sp>
      <p:sp>
        <p:nvSpPr>
          <p:cNvPr id="99331" name="Rectangle 2"/>
          <p:cNvSpPr>
            <a:spLocks noGrp="1" noRot="1" noChangeAspect="1" noChangeArrowheads="1" noTextEdit="1"/>
          </p:cNvSpPr>
          <p:nvPr>
            <p:ph type="sldImg"/>
          </p:nvPr>
        </p:nvSpPr>
        <p:spPr>
          <a:xfrm>
            <a:off x="1143000" y="684213"/>
            <a:ext cx="4572000" cy="3429000"/>
          </a:xfrm>
          <a:ln/>
        </p:spPr>
      </p:sp>
      <p:sp>
        <p:nvSpPr>
          <p:cNvPr id="99332" name="Rectangle 3"/>
          <p:cNvSpPr>
            <a:spLocks noGrp="1" noChangeArrowheads="1"/>
          </p:cNvSpPr>
          <p:nvPr>
            <p:ph type="body" idx="1"/>
          </p:nvPr>
        </p:nvSpPr>
        <p:spPr>
          <a:xfrm>
            <a:off x="915989" y="4344025"/>
            <a:ext cx="5026025"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AB9AF2-486A-404F-925F-7EC681BE768C}"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A364BF-D30C-4E0D-BB12-95E71A5C6D4A}" type="slidenum">
              <a:rPr lang="en-US" smtClean="0"/>
              <a:pPr/>
              <a:t>31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E42F16-A7BC-40BA-89AF-34F44718A6FA}" type="slidenum">
              <a:rPr lang="en-US" smtClean="0"/>
              <a:pPr/>
              <a:t>32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81924" name="Slide Number Placeholder 3"/>
          <p:cNvSpPr>
            <a:spLocks noGrp="1"/>
          </p:cNvSpPr>
          <p:nvPr>
            <p:ph type="sldNum" sz="quarter" idx="5"/>
          </p:nvPr>
        </p:nvSpPr>
        <p:spPr>
          <a:noFill/>
        </p:spPr>
        <p:txBody>
          <a:bodyPr/>
          <a:lstStyle/>
          <a:p>
            <a:fld id="{5D51905A-50CE-4E11-9965-C174F1B45B4C}" type="slidenum">
              <a:rPr lang="en-US" smtClean="0">
                <a:latin typeface="Arial" charset="0"/>
              </a:rPr>
              <a:pPr/>
              <a:t>39</a:t>
            </a:fld>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0F7D93-66EC-4054-8FBE-5EEAA7F91092}" type="slidenum">
              <a:rPr lang="en-US" smtClean="0"/>
              <a:pPr/>
              <a:t>40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46A4D73-AA3A-47DA-9165-813F8CDC422F}" type="slidenum">
              <a:rPr lang="en-US" smtClean="0"/>
              <a:pPr/>
              <a:t>41</a:t>
            </a:fld>
            <a:endParaRPr lang="en-US" smtClean="0"/>
          </a:p>
        </p:txBody>
      </p:sp>
      <p:sp>
        <p:nvSpPr>
          <p:cNvPr id="102403" name="Rectangle 2"/>
          <p:cNvSpPr>
            <a:spLocks noGrp="1" noRot="1" noChangeAspect="1" noChangeArrowheads="1" noTextEdit="1"/>
          </p:cNvSpPr>
          <p:nvPr>
            <p:ph type="sldImg"/>
          </p:nvPr>
        </p:nvSpPr>
        <p:spPr>
          <a:xfrm>
            <a:off x="1143000" y="684213"/>
            <a:ext cx="4572000" cy="3429000"/>
          </a:xfrm>
          <a:ln/>
        </p:spPr>
      </p:sp>
      <p:sp>
        <p:nvSpPr>
          <p:cNvPr id="102404" name="Rectangle 3"/>
          <p:cNvSpPr>
            <a:spLocks noGrp="1" noChangeArrowheads="1"/>
          </p:cNvSpPr>
          <p:nvPr>
            <p:ph type="body" idx="1"/>
          </p:nvPr>
        </p:nvSpPr>
        <p:spPr>
          <a:xfrm>
            <a:off x="915989" y="4344025"/>
            <a:ext cx="5026025"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8B2C39-F61F-40A9-BE28-80977F21C59B}" type="slidenum">
              <a:rPr lang="en-US" smtClean="0"/>
              <a:pPr/>
              <a:t>42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AE48CF-0826-4078-B532-7A8376804145}" type="slidenum">
              <a:rPr lang="en-US" smtClean="0"/>
              <a:pPr/>
              <a:t>43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8CA24F-F63D-469F-8632-4B2680F8C4B6}" type="slidenum">
              <a:rPr lang="en-US" smtClean="0"/>
              <a:pPr/>
              <a:t>44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69C4649-DCA2-4758-954B-4E6AD32D8206}" type="slidenum">
              <a:rPr lang="en-US" smtClean="0"/>
              <a:pPr/>
              <a:t>45</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915958-A39E-468A-8FFA-F8F12601C2CB}" type="slidenum">
              <a:rPr lang="en-US" smtClean="0"/>
              <a:pPr/>
              <a:t>46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19"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1"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5"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Petri’s paper is called “Fundamentals of a Theory of Asynchronous Information Flow“. Can’t find a digital copy</a:t>
            </a:r>
          </a:p>
          <a:p>
            <a:r>
              <a:rPr lang="en-US" smtClean="0"/>
              <a:t>Dennis’s Dataflow Schemas is not actually available for free</a:t>
            </a:r>
          </a:p>
          <a:p>
            <a:r>
              <a:rPr lang="en-US" smtClean="0"/>
              <a:t>Kahn link is a private website, may want to migrate to CAPSL server instead, if legal</a:t>
            </a: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B2D7C4-A517-4BBD-8DFF-C89CE668F84E}" type="slidenum">
              <a:rPr lang="en-US" smtClean="0">
                <a:solidFill>
                  <a:prstClr val="black"/>
                </a:solidFill>
              </a:rPr>
              <a:pPr eaLnBrk="1" hangingPunct="1"/>
              <a:t>49</a:t>
            </a:fld>
            <a:endParaRPr lang="en-US" smtClean="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AF3857C8-24D5-4A57-8487-3637880DF718}" type="slidenum">
              <a:rPr lang="en-US" smtClean="0"/>
              <a:pPr>
                <a:defRPr/>
              </a:pPr>
              <a:t>50</a:t>
            </a:fld>
            <a:endParaRPr lang="en-US" smtClean="0"/>
          </a:p>
        </p:txBody>
      </p:sp>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8" tIns="45714" rIns="91428" bIns="45714" anchor="b"/>
          <a:lstStyle/>
          <a:p>
            <a:pPr algn="r"/>
            <a:fld id="{D397427A-C9AC-41E0-A3D8-17F6AE39E172}" type="slidenum">
              <a:rPr lang="en-US" sz="1200"/>
              <a:pPr algn="r"/>
              <a:t>50</a:t>
            </a:fld>
            <a:endParaRPr lang="en-US" sz="1200"/>
          </a:p>
        </p:txBody>
      </p:sp>
      <p:sp>
        <p:nvSpPr>
          <p:cNvPr id="68611" name="Rectangle 2"/>
          <p:cNvSpPr>
            <a:spLocks noGrp="1" noRot="1" noChangeAspect="1" noChangeArrowheads="1" noTextEdit="1"/>
          </p:cNvSpPr>
          <p:nvPr>
            <p:ph type="sldImg"/>
          </p:nvPr>
        </p:nvSpPr>
        <p:spPr bwMode="auto">
          <a:xfrm>
            <a:off x="1152525" y="690563"/>
            <a:ext cx="4554538" cy="3417887"/>
          </a:xfrm>
          <a:noFill/>
          <a:ln>
            <a:solidFill>
              <a:srgbClr val="000000"/>
            </a:solidFill>
            <a:miter lim="800000"/>
            <a:headEnd/>
            <a:tailEnd/>
          </a:ln>
        </p:spPr>
      </p:sp>
      <p:sp>
        <p:nvSpPr>
          <p:cNvPr id="68612" name="Rectangle 3"/>
          <p:cNvSpPr>
            <a:spLocks noGrp="1" noChangeArrowheads="1"/>
          </p:cNvSpPr>
          <p:nvPr>
            <p:ph type="body" idx="1"/>
          </p:nvPr>
        </p:nvSpPr>
        <p:spPr bwMode="auto">
          <a:xfrm>
            <a:off x="911226" y="4343400"/>
            <a:ext cx="5033963" cy="4114800"/>
          </a:xfrm>
          <a:noFill/>
        </p:spPr>
        <p:txBody>
          <a:bodyPr wrap="square" lIns="90043" tIns="45022" rIns="90043" bIns="45022" numCol="1" anchor="t" anchorCtr="0" compatLnSpc="1">
            <a:prstTxWarp prst="textNoShape">
              <a:avLst/>
            </a:prstTxWarp>
          </a:bodyPr>
          <a:lstStyle/>
          <a:p>
            <a:pPr eaLnBrk="1" hangingPunct="1"/>
            <a:endParaRPr lang="zh-TW"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97A04-2C24-4A83-96F1-3FFE3C15FFF8}" type="slidenum">
              <a:rPr lang="en-US" smtClean="0"/>
              <a:t>51</a:t>
            </a:fld>
            <a:endParaRPr lang="en-US"/>
          </a:p>
        </p:txBody>
      </p:sp>
    </p:spTree>
    <p:extLst>
      <p:ext uri="{BB962C8B-B14F-4D97-AF65-F5344CB8AC3E}">
        <p14:creationId xmlns:p14="http://schemas.microsoft.com/office/powerpoint/2010/main" val="219528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3"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7"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1"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5"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39"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0" y="303213"/>
            <a:ext cx="1588" cy="15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3" name="Rectangle 3"/>
          <p:cNvSpPr>
            <a:spLocks noGrp="1" noChangeArrowheads="1"/>
          </p:cNvSpPr>
          <p:nvPr>
            <p:ph type="body" idx="1"/>
          </p:nvPr>
        </p:nvSpPr>
        <p:spPr>
          <a:xfrm>
            <a:off x="503239" y="4315918"/>
            <a:ext cx="5856287" cy="40613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p:nvPr>
        </p:nvSpPr>
        <p:spPr>
          <a:xfrm>
            <a:off x="685800" y="1981200"/>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1371600" y="3505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Footer Placeholder 4"/>
          <p:cNvSpPr>
            <a:spLocks noGrp="1"/>
          </p:cNvSpPr>
          <p:nvPr>
            <p:ph type="ftr" sz="quarter" idx="11"/>
          </p:nvPr>
        </p:nvSpPr>
        <p:spPr>
          <a:xfrm>
            <a:off x="3048000" y="6356350"/>
            <a:ext cx="3048000" cy="425450"/>
          </a:xfrm>
        </p:spPr>
        <p:txBody>
          <a:bodyPr/>
          <a:lstStyle>
            <a:lvl1pPr>
              <a:defRPr>
                <a:solidFill>
                  <a:schemeClr val="tx2"/>
                </a:solidFill>
              </a:defRPr>
            </a:lvl1pPr>
          </a:lstStyle>
          <a:p>
            <a:pPr>
              <a:defRPr/>
            </a:pPr>
            <a:r>
              <a:rPr lang="en-US" altLang="en-US" smtClean="0"/>
              <a:t>652-14F: Dataflow - Part I</a:t>
            </a:r>
            <a:endParaRPr lang="en-US" altLang="en-US" dirty="0"/>
          </a:p>
        </p:txBody>
      </p:sp>
      <p:pic>
        <p:nvPicPr>
          <p:cNvPr id="1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3534" y="152400"/>
            <a:ext cx="205693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userDrawn="1"/>
        </p:nvSpPr>
        <p:spPr>
          <a:xfrm>
            <a:off x="532510" y="1066800"/>
            <a:ext cx="8263737" cy="830997"/>
          </a:xfrm>
          <a:prstGeom prst="rect">
            <a:avLst/>
          </a:prstGeom>
          <a:noFill/>
        </p:spPr>
        <p:txBody>
          <a:bodyPr wrap="none" rtlCol="0">
            <a:spAutoFit/>
          </a:bodyPr>
          <a:lstStyle/>
          <a:p>
            <a:pPr algn="ctr"/>
            <a:r>
              <a:rPr lang="en-US" sz="2400" b="0" dirty="0" smtClean="0">
                <a:solidFill>
                  <a:schemeClr val="tx2"/>
                </a:solidFill>
                <a:latin typeface="+mj-lt"/>
              </a:rPr>
              <a:t>Department</a:t>
            </a:r>
            <a:r>
              <a:rPr lang="en-US" sz="2400" b="0" baseline="0" dirty="0" smtClean="0">
                <a:solidFill>
                  <a:schemeClr val="tx2"/>
                </a:solidFill>
                <a:latin typeface="+mj-lt"/>
              </a:rPr>
              <a:t> of Electrical and Computer Engineering</a:t>
            </a:r>
          </a:p>
          <a:p>
            <a:pPr algn="ctr"/>
            <a:r>
              <a:rPr lang="en-US" sz="2400" b="0" baseline="0" dirty="0" smtClean="0">
                <a:solidFill>
                  <a:schemeClr val="tx2"/>
                </a:solidFill>
                <a:latin typeface="+mj-lt"/>
              </a:rPr>
              <a:t>Computer Architecture and Parallel Systems Laboratory - CAPSL</a:t>
            </a:r>
            <a:endParaRPr lang="en-US" sz="2400" b="0" dirty="0">
              <a:solidFill>
                <a:schemeClr val="tx2"/>
              </a:solidFill>
              <a:latin typeface="+mj-lt"/>
            </a:endParaRPr>
          </a:p>
        </p:txBody>
      </p:sp>
      <p:sp>
        <p:nvSpPr>
          <p:cNvPr id="16" name="Rectangle 15"/>
          <p:cNvSpPr/>
          <p:nvPr userDrawn="1"/>
        </p:nvSpPr>
        <p:spPr>
          <a:xfrm>
            <a:off x="457200" y="1905000"/>
            <a:ext cx="82296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3"/>
          <p:cNvSpPr txBox="1">
            <a:spLocks noChangeArrowheads="1"/>
          </p:cNvSpPr>
          <p:nvPr userDrawn="1"/>
        </p:nvSpPr>
        <p:spPr bwMode="auto">
          <a:xfrm>
            <a:off x="5150599" y="4935141"/>
            <a:ext cx="399340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zh-CN" sz="2400" b="1" dirty="0" err="1">
                <a:solidFill>
                  <a:schemeClr val="tx2"/>
                </a:solidFill>
                <a:ea typeface="宋体" pitchFamily="2" charset="-122"/>
              </a:rPr>
              <a:t>Guang</a:t>
            </a:r>
            <a:r>
              <a:rPr lang="en-US" altLang="zh-CN" sz="2400" b="1" dirty="0">
                <a:solidFill>
                  <a:schemeClr val="tx2"/>
                </a:solidFill>
                <a:ea typeface="宋体" pitchFamily="2" charset="-122"/>
              </a:rPr>
              <a:t> R. </a:t>
            </a:r>
            <a:r>
              <a:rPr lang="en-US" altLang="zh-CN" sz="2400" b="1" dirty="0" smtClean="0">
                <a:solidFill>
                  <a:schemeClr val="tx2"/>
                </a:solidFill>
                <a:ea typeface="宋体" pitchFamily="2" charset="-122"/>
              </a:rPr>
              <a:t>Gao</a:t>
            </a:r>
            <a:endParaRPr lang="en-US" altLang="zh-CN" sz="2400" b="1" dirty="0">
              <a:solidFill>
                <a:schemeClr val="tx2"/>
              </a:solidFill>
              <a:ea typeface="宋体" pitchFamily="2" charset="-122"/>
            </a:endParaRPr>
          </a:p>
          <a:p>
            <a:pPr algn="r"/>
            <a:r>
              <a:rPr lang="en-US" altLang="zh-CN" sz="1800" b="1" i="1" dirty="0">
                <a:solidFill>
                  <a:schemeClr val="tx2"/>
                </a:solidFill>
                <a:ea typeface="宋体" pitchFamily="2" charset="-122"/>
              </a:rPr>
              <a:t>ACM Fellow and IEEE Fellow</a:t>
            </a:r>
          </a:p>
          <a:p>
            <a:pPr algn="r"/>
            <a:r>
              <a:rPr lang="en-US" altLang="zh-CN" sz="1800" b="1" i="1" dirty="0">
                <a:solidFill>
                  <a:schemeClr val="tx2"/>
                </a:solidFill>
                <a:ea typeface="宋体" pitchFamily="2" charset="-122"/>
              </a:rPr>
              <a:t>Endowed Distinguished Professor</a:t>
            </a:r>
          </a:p>
          <a:p>
            <a:pPr algn="r"/>
            <a:r>
              <a:rPr lang="en-US" altLang="zh-CN" sz="1800" b="1" i="1" dirty="0">
                <a:solidFill>
                  <a:schemeClr val="tx2"/>
                </a:solidFill>
                <a:ea typeface="宋体" pitchFamily="2" charset="-122"/>
              </a:rPr>
              <a:t>Electrical &amp; Computer Engineering</a:t>
            </a:r>
          </a:p>
          <a:p>
            <a:pPr algn="r"/>
            <a:r>
              <a:rPr lang="en-US" altLang="zh-CN" sz="1800" b="1" i="1" dirty="0">
                <a:solidFill>
                  <a:schemeClr val="tx2"/>
                </a:solidFill>
                <a:ea typeface="宋体" pitchFamily="2" charset="-122"/>
              </a:rPr>
              <a:t>University of Delaware</a:t>
            </a:r>
          </a:p>
          <a:p>
            <a:pPr algn="r"/>
            <a:r>
              <a:rPr lang="en-US" altLang="zh-CN" sz="1800" i="1" u="sng" dirty="0" smtClean="0">
                <a:solidFill>
                  <a:schemeClr val="tx2"/>
                </a:solidFill>
                <a:ea typeface="宋体" pitchFamily="2" charset="-122"/>
              </a:rPr>
              <a:t>ggao.capsl@gmail.com</a:t>
            </a:r>
            <a:endParaRPr lang="en-US" altLang="zh-CN" sz="1800" i="1" u="sng" dirty="0">
              <a:solidFill>
                <a:schemeClr val="tx2"/>
              </a:solidFill>
              <a:ea typeface="宋体" pitchFamily="2" charset="-122"/>
            </a:endParaRPr>
          </a:p>
        </p:txBody>
      </p:sp>
    </p:spTree>
    <p:extLst>
      <p:ext uri="{BB962C8B-B14F-4D97-AF65-F5344CB8AC3E}">
        <p14:creationId xmlns:p14="http://schemas.microsoft.com/office/powerpoint/2010/main" val="39307045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3D2D06-6199-423A-B94F-D54126BC3452}" type="datetime1">
              <a:rPr lang="en-US" smtClean="0"/>
              <a:t>10/21/2014</a:t>
            </a:fld>
            <a:endParaRPr lang="en-US"/>
          </a:p>
        </p:txBody>
      </p:sp>
      <p:sp>
        <p:nvSpPr>
          <p:cNvPr id="5" name="Footer Placeholder 4"/>
          <p:cNvSpPr>
            <a:spLocks noGrp="1"/>
          </p:cNvSpPr>
          <p:nvPr>
            <p:ph type="ftr" sz="quarter" idx="11"/>
          </p:nvPr>
        </p:nvSpPr>
        <p:spPr/>
        <p:txBody>
          <a:bodyPr/>
          <a:lstStyle/>
          <a:p>
            <a:r>
              <a:rPr lang="en-US" smtClean="0"/>
              <a:t>652-14F: Dataflow - Part I</a:t>
            </a:r>
            <a:endParaRPr lang="en-US"/>
          </a:p>
        </p:txBody>
      </p:sp>
      <p:sp>
        <p:nvSpPr>
          <p:cNvPr id="6" name="Slide Number Placeholder 5"/>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627558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9F63A-85EF-4C19-A823-30D407C0E570}" type="datetime1">
              <a:rPr lang="en-US" smtClean="0"/>
              <a:t>10/21/2014</a:t>
            </a:fld>
            <a:endParaRPr lang="en-US"/>
          </a:p>
        </p:txBody>
      </p:sp>
      <p:sp>
        <p:nvSpPr>
          <p:cNvPr id="5" name="Footer Placeholder 4"/>
          <p:cNvSpPr>
            <a:spLocks noGrp="1"/>
          </p:cNvSpPr>
          <p:nvPr>
            <p:ph type="ftr" sz="quarter" idx="11"/>
          </p:nvPr>
        </p:nvSpPr>
        <p:spPr/>
        <p:txBody>
          <a:bodyPr/>
          <a:lstStyle/>
          <a:p>
            <a:r>
              <a:rPr lang="en-US" smtClean="0"/>
              <a:t>652-14F: Dataflow - Part I</a:t>
            </a:r>
            <a:endParaRPr lang="en-US"/>
          </a:p>
        </p:txBody>
      </p:sp>
      <p:sp>
        <p:nvSpPr>
          <p:cNvPr id="6" name="Slide Number Placeholder 5"/>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70914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Box 7"/>
          <p:cNvSpPr txBox="1">
            <a:spLocks noChangeArrowheads="1"/>
          </p:cNvSpPr>
          <p:nvPr userDrawn="1"/>
        </p:nvSpPr>
        <p:spPr bwMode="auto">
          <a:xfrm>
            <a:off x="8213725" y="-349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TW" altLang="en-US" sz="2400">
              <a:latin typeface="Times New Roman" pitchFamily="18" charset="0"/>
              <a:ea typeface="新細明體" charset="-120"/>
            </a:endParaRPr>
          </a:p>
        </p:txBody>
      </p:sp>
      <p:graphicFrame>
        <p:nvGraphicFramePr>
          <p:cNvPr id="4" name="Object 8"/>
          <p:cNvGraphicFramePr>
            <a:graphicFrameLocks noChangeAspect="1"/>
          </p:cNvGraphicFramePr>
          <p:nvPr userDrawn="1"/>
        </p:nvGraphicFramePr>
        <p:xfrm>
          <a:off x="8256588" y="0"/>
          <a:ext cx="887412" cy="431800"/>
        </p:xfrm>
        <a:graphic>
          <a:graphicData uri="http://schemas.openxmlformats.org/presentationml/2006/ole">
            <mc:AlternateContent xmlns:mc="http://schemas.openxmlformats.org/markup-compatibility/2006">
              <mc:Choice xmlns:v="urn:schemas-microsoft-com:vml" Requires="v">
                <p:oleObj spid="_x0000_s6172" name="Bitmap Image" r:id="rId3" imgW="3067478" imgH="704948" progId="Paint.Picture">
                  <p:embed/>
                </p:oleObj>
              </mc:Choice>
              <mc:Fallback>
                <p:oleObj name="Bitmap Image" r:id="rId3" imgW="3067478" imgH="70494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6588" y="0"/>
                        <a:ext cx="8874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9"/>
          <p:cNvSpPr txBox="1">
            <a:spLocks noChangeArrowheads="1"/>
          </p:cNvSpPr>
          <p:nvPr userDrawn="1"/>
        </p:nvSpPr>
        <p:spPr bwMode="auto">
          <a:xfrm>
            <a:off x="-92075" y="41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0" tIns="45692" rIns="91380" bIns="45692">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zh-TW" altLang="en-US" sz="2400">
              <a:latin typeface="Times New Roman" pitchFamily="18" charset="0"/>
              <a:ea typeface="新細明體" charset="-120"/>
            </a:endParaRPr>
          </a:p>
        </p:txBody>
      </p:sp>
      <p:pic>
        <p:nvPicPr>
          <p:cNvPr id="6" name="Picture 10" descr="UDshield10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4857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4458740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7" name="Title 1"/>
          <p:cNvSpPr>
            <a:spLocks noGrp="1"/>
          </p:cNvSpPr>
          <p:nvPr>
            <p:ph type="ctrTitle"/>
          </p:nvPr>
        </p:nvSpPr>
        <p:spPr>
          <a:xfrm>
            <a:off x="685800" y="1981200"/>
            <a:ext cx="7772400" cy="1470025"/>
          </a:xfrm>
        </p:spPr>
        <p:txBody>
          <a:bodyPr/>
          <a:lstStyle>
            <a:lvl1pPr>
              <a:defRPr>
                <a:solidFill>
                  <a:schemeClr val="tx2"/>
                </a:solidFill>
              </a:defRPr>
            </a:lvl1pPr>
          </a:lstStyle>
          <a:p>
            <a:r>
              <a:rPr lang="en-US" dirty="0" smtClean="0"/>
              <a:t>Click to edit Master title style</a:t>
            </a:r>
            <a:endParaRPr lang="en-US" dirty="0"/>
          </a:p>
        </p:txBody>
      </p:sp>
      <p:sp>
        <p:nvSpPr>
          <p:cNvPr id="28" name="Subtitle 2"/>
          <p:cNvSpPr>
            <a:spLocks noGrp="1"/>
          </p:cNvSpPr>
          <p:nvPr>
            <p:ph type="subTitle" idx="1"/>
          </p:nvPr>
        </p:nvSpPr>
        <p:spPr>
          <a:xfrm>
            <a:off x="1371600" y="3505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9" name="Footer Placeholder 4"/>
          <p:cNvSpPr>
            <a:spLocks noGrp="1"/>
          </p:cNvSpPr>
          <p:nvPr>
            <p:ph type="ftr" sz="quarter" idx="11"/>
          </p:nvPr>
        </p:nvSpPr>
        <p:spPr>
          <a:xfrm>
            <a:off x="3124200" y="6356350"/>
            <a:ext cx="2895600" cy="365125"/>
          </a:xfrm>
        </p:spPr>
        <p:txBody>
          <a:bodyPr/>
          <a:lstStyle>
            <a:lvl1pPr>
              <a:defRPr>
                <a:solidFill>
                  <a:schemeClr val="tx2"/>
                </a:solidFill>
              </a:defRPr>
            </a:lvl1pPr>
          </a:lstStyle>
          <a:p>
            <a:pPr>
              <a:defRPr/>
            </a:pPr>
            <a:r>
              <a:rPr lang="en-US" altLang="en-US" smtClean="0"/>
              <a:t>652-14F: Dataflow - Part I</a:t>
            </a:r>
            <a:endParaRPr lang="en-US" altLang="en-US" dirty="0"/>
          </a:p>
        </p:txBody>
      </p:sp>
      <p:pic>
        <p:nvPicPr>
          <p:cNvPr id="3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43534" y="152400"/>
            <a:ext cx="205693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p:cNvSpPr txBox="1"/>
          <p:nvPr userDrawn="1"/>
        </p:nvSpPr>
        <p:spPr>
          <a:xfrm>
            <a:off x="621124" y="1066800"/>
            <a:ext cx="8086509" cy="830997"/>
          </a:xfrm>
          <a:prstGeom prst="rect">
            <a:avLst/>
          </a:prstGeom>
          <a:noFill/>
        </p:spPr>
        <p:txBody>
          <a:bodyPr wrap="none" rtlCol="0">
            <a:spAutoFit/>
          </a:bodyPr>
          <a:lstStyle/>
          <a:p>
            <a:r>
              <a:rPr lang="en-US" dirty="0" smtClean="0">
                <a:solidFill>
                  <a:schemeClr val="tx2"/>
                </a:solidFill>
                <a:latin typeface="+mj-lt"/>
              </a:rPr>
              <a:t>Department</a:t>
            </a:r>
            <a:r>
              <a:rPr lang="en-US" baseline="0" dirty="0" smtClean="0">
                <a:solidFill>
                  <a:schemeClr val="tx2"/>
                </a:solidFill>
                <a:latin typeface="+mj-lt"/>
              </a:rPr>
              <a:t> of Electrical and Computer Engineering</a:t>
            </a:r>
          </a:p>
          <a:p>
            <a:r>
              <a:rPr lang="en-US" baseline="0" dirty="0" smtClean="0">
                <a:solidFill>
                  <a:schemeClr val="tx2"/>
                </a:solidFill>
                <a:latin typeface="+mj-lt"/>
              </a:rPr>
              <a:t>Computer Architecture and Parallel Systems Laboratory - CAPSL</a:t>
            </a:r>
            <a:endParaRPr lang="en-US" dirty="0">
              <a:solidFill>
                <a:schemeClr val="tx2"/>
              </a:solidFill>
              <a:latin typeface="+mj-lt"/>
            </a:endParaRPr>
          </a:p>
        </p:txBody>
      </p:sp>
      <p:sp>
        <p:nvSpPr>
          <p:cNvPr id="32" name="Rectangle 31"/>
          <p:cNvSpPr/>
          <p:nvPr userDrawn="1"/>
        </p:nvSpPr>
        <p:spPr>
          <a:xfrm>
            <a:off x="457200" y="1905000"/>
            <a:ext cx="82296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3"/>
          <p:cNvSpPr txBox="1">
            <a:spLocks noChangeArrowheads="1"/>
          </p:cNvSpPr>
          <p:nvPr userDrawn="1"/>
        </p:nvSpPr>
        <p:spPr bwMode="auto">
          <a:xfrm>
            <a:off x="5150599" y="4935141"/>
            <a:ext cx="399340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altLang="zh-CN" sz="2400" b="1" dirty="0" err="1">
                <a:solidFill>
                  <a:schemeClr val="tx2"/>
                </a:solidFill>
                <a:ea typeface="宋体" pitchFamily="2" charset="-122"/>
              </a:rPr>
              <a:t>Guang</a:t>
            </a:r>
            <a:r>
              <a:rPr lang="en-US" altLang="zh-CN" sz="2400" b="1" dirty="0">
                <a:solidFill>
                  <a:schemeClr val="tx2"/>
                </a:solidFill>
                <a:ea typeface="宋体" pitchFamily="2" charset="-122"/>
              </a:rPr>
              <a:t> R. </a:t>
            </a:r>
            <a:r>
              <a:rPr lang="en-US" altLang="zh-CN" sz="2400" b="1" dirty="0" smtClean="0">
                <a:solidFill>
                  <a:schemeClr val="tx2"/>
                </a:solidFill>
                <a:ea typeface="宋体" pitchFamily="2" charset="-122"/>
              </a:rPr>
              <a:t>Gao</a:t>
            </a:r>
            <a:endParaRPr lang="en-US" altLang="zh-CN" sz="2400" b="1" dirty="0">
              <a:solidFill>
                <a:schemeClr val="tx2"/>
              </a:solidFill>
              <a:ea typeface="宋体" pitchFamily="2" charset="-122"/>
            </a:endParaRPr>
          </a:p>
          <a:p>
            <a:pPr algn="r"/>
            <a:r>
              <a:rPr lang="en-US" altLang="zh-CN" sz="1800" b="1" i="1" dirty="0">
                <a:solidFill>
                  <a:schemeClr val="tx2"/>
                </a:solidFill>
                <a:ea typeface="宋体" pitchFamily="2" charset="-122"/>
              </a:rPr>
              <a:t>ACM Fellow and IEEE Fellow</a:t>
            </a:r>
          </a:p>
          <a:p>
            <a:pPr algn="r"/>
            <a:r>
              <a:rPr lang="en-US" altLang="zh-CN" sz="1800" b="1" i="1" dirty="0">
                <a:solidFill>
                  <a:schemeClr val="tx2"/>
                </a:solidFill>
                <a:ea typeface="宋体" pitchFamily="2" charset="-122"/>
              </a:rPr>
              <a:t>Endowed Distinguished Professor</a:t>
            </a:r>
          </a:p>
          <a:p>
            <a:pPr algn="r"/>
            <a:r>
              <a:rPr lang="en-US" altLang="zh-CN" sz="1800" b="1" i="1" dirty="0">
                <a:solidFill>
                  <a:schemeClr val="tx2"/>
                </a:solidFill>
                <a:ea typeface="宋体" pitchFamily="2" charset="-122"/>
              </a:rPr>
              <a:t>Electrical &amp; Computer Engineering</a:t>
            </a:r>
          </a:p>
          <a:p>
            <a:pPr algn="r"/>
            <a:r>
              <a:rPr lang="en-US" altLang="zh-CN" sz="1800" b="1" i="1" dirty="0">
                <a:solidFill>
                  <a:schemeClr val="tx2"/>
                </a:solidFill>
                <a:ea typeface="宋体" pitchFamily="2" charset="-122"/>
              </a:rPr>
              <a:t>University of Delaware</a:t>
            </a:r>
          </a:p>
          <a:p>
            <a:pPr algn="r"/>
            <a:r>
              <a:rPr lang="en-US" altLang="zh-CN" sz="1800" i="1" u="sng" dirty="0" smtClean="0">
                <a:solidFill>
                  <a:schemeClr val="tx2"/>
                </a:solidFill>
                <a:ea typeface="宋体" pitchFamily="2" charset="-122"/>
              </a:rPr>
              <a:t>ggao.capsl@gmail.com</a:t>
            </a:r>
            <a:endParaRPr lang="en-US" altLang="zh-CN" sz="1800" i="1" u="sng" dirty="0">
              <a:solidFill>
                <a:schemeClr val="tx2"/>
              </a:solidFill>
              <a:ea typeface="宋体" pitchFamily="2" charset="-122"/>
            </a:endParaRPr>
          </a:p>
        </p:txBody>
      </p:sp>
    </p:spTree>
    <p:extLst>
      <p:ext uri="{BB962C8B-B14F-4D97-AF65-F5344CB8AC3E}">
        <p14:creationId xmlns:p14="http://schemas.microsoft.com/office/powerpoint/2010/main" val="3930704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8"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457200" y="6356350"/>
            <a:ext cx="2133600" cy="365125"/>
          </a:xfrm>
        </p:spPr>
        <p:txBody>
          <a:bodyPr/>
          <a:lstStyle>
            <a:lvl1pPr>
              <a:defRPr>
                <a:solidFill>
                  <a:schemeClr val="tx2"/>
                </a:solidFill>
              </a:defRPr>
            </a:lvl1pPr>
          </a:lstStyle>
          <a:p>
            <a:pPr>
              <a:defRPr/>
            </a:pPr>
            <a:fld id="{7C347F49-B085-4FFA-937A-583D83B023C4}" type="datetime1">
              <a:rPr lang="en-US" altLang="en-US" smtClean="0"/>
              <a:t>10/21/2014</a:t>
            </a:fld>
            <a:endParaRPr lang="en-US" altLang="en-US"/>
          </a:p>
        </p:txBody>
      </p:sp>
      <p:sp>
        <p:nvSpPr>
          <p:cNvPr id="10" name="Footer Placeholder 4"/>
          <p:cNvSpPr>
            <a:spLocks noGrp="1"/>
          </p:cNvSpPr>
          <p:nvPr>
            <p:ph type="ftr" sz="quarter" idx="11"/>
          </p:nvPr>
        </p:nvSpPr>
        <p:spPr>
          <a:xfrm>
            <a:off x="3124200" y="6356350"/>
            <a:ext cx="2895600" cy="365125"/>
          </a:xfrm>
        </p:spPr>
        <p:txBody>
          <a:bodyPr/>
          <a:lstStyle>
            <a:lvl1pPr>
              <a:defRPr>
                <a:solidFill>
                  <a:schemeClr val="tx2"/>
                </a:solidFill>
              </a:defRPr>
            </a:lvl1pPr>
          </a:lstStyle>
          <a:p>
            <a:pPr>
              <a:defRPr/>
            </a:pPr>
            <a:r>
              <a:rPr lang="en-US" altLang="en-US" smtClean="0"/>
              <a:t>652-14F: Dataflow - Part I</a:t>
            </a:r>
            <a:endParaRPr lang="en-US" altLang="en-US"/>
          </a:p>
        </p:txBody>
      </p:sp>
      <p:sp>
        <p:nvSpPr>
          <p:cNvPr id="11" name="Slide Number Placeholder 5"/>
          <p:cNvSpPr>
            <a:spLocks noGrp="1"/>
          </p:cNvSpPr>
          <p:nvPr>
            <p:ph type="sldNum" sz="quarter" idx="12"/>
          </p:nvPr>
        </p:nvSpPr>
        <p:spPr>
          <a:xfrm>
            <a:off x="6553200" y="6356350"/>
            <a:ext cx="2133600" cy="365125"/>
          </a:xfrm>
        </p:spPr>
        <p:txBody>
          <a:bodyPr/>
          <a:lstStyle>
            <a:lvl1pPr>
              <a:defRPr>
                <a:solidFill>
                  <a:schemeClr val="tx2"/>
                </a:solidFill>
              </a:defRPr>
            </a:lvl1pPr>
          </a:lstStyle>
          <a:p>
            <a:fld id="{D8267661-BF25-4408-BB7E-60E4BDA35D8D}" type="slidenum">
              <a:rPr lang="en-US" altLang="en-US" smtClean="0"/>
              <a:pPr/>
              <a:t>‹#›</a:t>
            </a:fld>
            <a:endParaRPr lang="en-US" altLang="en-US"/>
          </a:p>
        </p:txBody>
      </p:sp>
      <p:sp>
        <p:nvSpPr>
          <p:cNvPr id="12" name="Rectangle 11"/>
          <p:cNvSpPr/>
          <p:nvPr userDrawn="1"/>
        </p:nvSpPr>
        <p:spPr>
          <a:xfrm>
            <a:off x="457200" y="6248400"/>
            <a:ext cx="82296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userDrawn="1">
            <p:extLst>
              <p:ext uri="{D42A27DB-BD31-4B8C-83A1-F6EECF244321}">
                <p14:modId xmlns:p14="http://schemas.microsoft.com/office/powerpoint/2010/main" val="4122247870"/>
              </p:ext>
            </p:extLst>
          </p:nvPr>
        </p:nvGraphicFramePr>
        <p:xfrm>
          <a:off x="7848600" y="0"/>
          <a:ext cx="1295400" cy="431800"/>
        </p:xfrm>
        <a:graphic>
          <a:graphicData uri="http://schemas.openxmlformats.org/presentationml/2006/ole">
            <mc:AlternateContent xmlns:mc="http://schemas.openxmlformats.org/markup-compatibility/2006">
              <mc:Choice xmlns:v="urn:schemas-microsoft-com:vml" Requires="v">
                <p:oleObj spid="_x0000_s7197" name="Bitmap Image" r:id="rId3" imgW="3067478" imgH="704948" progId="PBrush">
                  <p:embed/>
                </p:oleObj>
              </mc:Choice>
              <mc:Fallback>
                <p:oleObj name="Bitmap Image" r:id="rId3" imgW="3067478" imgH="70494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295400" cy="431800"/>
                      </a:xfrm>
                      <a:prstGeom prst="rect">
                        <a:avLst/>
                      </a:prstGeom>
                      <a:noFill/>
                      <a:ln>
                        <a:noFill/>
                      </a:ln>
                      <a:effectLst/>
                    </p:spPr>
                  </p:pic>
                </p:oleObj>
              </mc:Fallback>
            </mc:AlternateContent>
          </a:graphicData>
        </a:graphic>
      </p:graphicFrame>
      <p:pic>
        <p:nvPicPr>
          <p:cNvPr id="14"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26942" cy="70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63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CB94512-2404-4BCB-B329-FB0BC2A1B0CD}" type="datetime1">
              <a:rPr lang="en-US" altLang="en-US" smtClean="0"/>
              <a:t>10/21/2014</a:t>
            </a:fld>
            <a:endParaRPr lang="en-US" altLang="en-US"/>
          </a:p>
        </p:txBody>
      </p:sp>
      <p:sp>
        <p:nvSpPr>
          <p:cNvPr id="5" name="Footer Placeholder 4"/>
          <p:cNvSpPr>
            <a:spLocks noGrp="1"/>
          </p:cNvSpPr>
          <p:nvPr>
            <p:ph type="ftr" sz="quarter" idx="11"/>
          </p:nvPr>
        </p:nvSpPr>
        <p:spPr/>
        <p:txBody>
          <a:bodyPr/>
          <a:lstStyle/>
          <a:p>
            <a:pPr>
              <a:defRPr/>
            </a:pPr>
            <a:r>
              <a:rPr lang="en-US" altLang="en-US" smtClean="0"/>
              <a:t>652-14F: Dataflow - Part I</a:t>
            </a:r>
            <a:endParaRPr lang="en-US" altLang="en-US"/>
          </a:p>
        </p:txBody>
      </p:sp>
      <p:sp>
        <p:nvSpPr>
          <p:cNvPr id="6" name="Slide Number Placeholder 5"/>
          <p:cNvSpPr>
            <a:spLocks noGrp="1"/>
          </p:cNvSpPr>
          <p:nvPr>
            <p:ph type="sldNum" sz="quarter" idx="12"/>
          </p:nvPr>
        </p:nvSpPr>
        <p:spPr/>
        <p:txBody>
          <a:bodyPr/>
          <a:lstStyle/>
          <a:p>
            <a:fld id="{D8267661-BF25-4408-BB7E-60E4BDA35D8D}" type="slidenum">
              <a:rPr lang="en-US" altLang="en-US" smtClean="0"/>
              <a:pPr/>
              <a:t>‹#›</a:t>
            </a:fld>
            <a:endParaRPr lang="en-US" altLang="en-US"/>
          </a:p>
        </p:txBody>
      </p:sp>
      <p:sp>
        <p:nvSpPr>
          <p:cNvPr id="7" name="Rectangle 6"/>
          <p:cNvSpPr/>
          <p:nvPr userDrawn="1"/>
        </p:nvSpPr>
        <p:spPr>
          <a:xfrm>
            <a:off x="457200" y="6248400"/>
            <a:ext cx="82296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userDrawn="1">
            <p:extLst>
              <p:ext uri="{D42A27DB-BD31-4B8C-83A1-F6EECF244321}">
                <p14:modId xmlns:p14="http://schemas.microsoft.com/office/powerpoint/2010/main" val="4122247870"/>
              </p:ext>
            </p:extLst>
          </p:nvPr>
        </p:nvGraphicFramePr>
        <p:xfrm>
          <a:off x="7848600" y="0"/>
          <a:ext cx="1295400" cy="431800"/>
        </p:xfrm>
        <a:graphic>
          <a:graphicData uri="http://schemas.openxmlformats.org/presentationml/2006/ole">
            <mc:AlternateContent xmlns:mc="http://schemas.openxmlformats.org/markup-compatibility/2006">
              <mc:Choice xmlns:v="urn:schemas-microsoft-com:vml" Requires="v">
                <p:oleObj spid="_x0000_s4125" name="Bitmap Image" r:id="rId3" imgW="3067478" imgH="704948" progId="PBrush">
                  <p:embed/>
                </p:oleObj>
              </mc:Choice>
              <mc:Fallback>
                <p:oleObj name="Bitmap Image" r:id="rId3" imgW="3067478" imgH="70494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295400" cy="431800"/>
                      </a:xfrm>
                      <a:prstGeom prst="rect">
                        <a:avLst/>
                      </a:prstGeom>
                      <a:noFill/>
                      <a:ln>
                        <a:noFill/>
                      </a:ln>
                      <a:effectLst/>
                    </p:spPr>
                  </p:pic>
                </p:oleObj>
              </mc:Fallback>
            </mc:AlternateContent>
          </a:graphicData>
        </a:graphic>
      </p:graphicFrame>
      <p:pic>
        <p:nvPicPr>
          <p:cNvPr id="9"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26942" cy="70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63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30305F-5B65-4E2F-9650-0B6AD47BD9C1}" type="datetime1">
              <a:rPr lang="en-US" smtClean="0"/>
              <a:t>10/21/2014</a:t>
            </a:fld>
            <a:endParaRPr lang="en-US"/>
          </a:p>
        </p:txBody>
      </p:sp>
      <p:sp>
        <p:nvSpPr>
          <p:cNvPr id="5" name="Footer Placeholder 4"/>
          <p:cNvSpPr>
            <a:spLocks noGrp="1"/>
          </p:cNvSpPr>
          <p:nvPr>
            <p:ph type="ftr" sz="quarter" idx="11"/>
          </p:nvPr>
        </p:nvSpPr>
        <p:spPr/>
        <p:txBody>
          <a:bodyPr/>
          <a:lstStyle/>
          <a:p>
            <a:r>
              <a:rPr lang="en-US" smtClean="0"/>
              <a:t>652-14F: Dataflow - Part I</a:t>
            </a:r>
            <a:endParaRPr lang="en-US"/>
          </a:p>
        </p:txBody>
      </p:sp>
      <p:sp>
        <p:nvSpPr>
          <p:cNvPr id="6" name="Slide Number Placeholder 5"/>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380625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1497C7-D199-418E-8497-8B1F864E2E84}" type="datetime1">
              <a:rPr lang="en-US" smtClean="0"/>
              <a:t>10/21/2014</a:t>
            </a:fld>
            <a:endParaRPr lang="en-US"/>
          </a:p>
        </p:txBody>
      </p:sp>
      <p:sp>
        <p:nvSpPr>
          <p:cNvPr id="6" name="Footer Placeholder 5"/>
          <p:cNvSpPr>
            <a:spLocks noGrp="1"/>
          </p:cNvSpPr>
          <p:nvPr>
            <p:ph type="ftr" sz="quarter" idx="11"/>
          </p:nvPr>
        </p:nvSpPr>
        <p:spPr/>
        <p:txBody>
          <a:bodyPr/>
          <a:lstStyle/>
          <a:p>
            <a:r>
              <a:rPr lang="en-US" smtClean="0"/>
              <a:t>652-14F: Dataflow - Part I</a:t>
            </a:r>
            <a:endParaRPr lang="en-US"/>
          </a:p>
        </p:txBody>
      </p:sp>
      <p:sp>
        <p:nvSpPr>
          <p:cNvPr id="7" name="Slide Number Placeholder 6"/>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93292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194597-12B9-4FB9-B3A1-2ED444F229AA}" type="datetime1">
              <a:rPr lang="en-US" smtClean="0"/>
              <a:t>10/21/2014</a:t>
            </a:fld>
            <a:endParaRPr lang="en-US"/>
          </a:p>
        </p:txBody>
      </p:sp>
      <p:sp>
        <p:nvSpPr>
          <p:cNvPr id="8" name="Footer Placeholder 7"/>
          <p:cNvSpPr>
            <a:spLocks noGrp="1"/>
          </p:cNvSpPr>
          <p:nvPr>
            <p:ph type="ftr" sz="quarter" idx="11"/>
          </p:nvPr>
        </p:nvSpPr>
        <p:spPr/>
        <p:txBody>
          <a:bodyPr/>
          <a:lstStyle/>
          <a:p>
            <a:r>
              <a:rPr lang="en-US" smtClean="0"/>
              <a:t>652-14F: Dataflow - Part I</a:t>
            </a:r>
            <a:endParaRPr lang="en-US"/>
          </a:p>
        </p:txBody>
      </p:sp>
      <p:sp>
        <p:nvSpPr>
          <p:cNvPr id="9" name="Slide Number Placeholder 8"/>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40488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45797C-3633-4BF6-82E8-0FD35F385BC9}" type="datetime1">
              <a:rPr lang="en-US" smtClean="0"/>
              <a:t>10/21/2014</a:t>
            </a:fld>
            <a:endParaRPr lang="en-US"/>
          </a:p>
        </p:txBody>
      </p:sp>
      <p:sp>
        <p:nvSpPr>
          <p:cNvPr id="4" name="Footer Placeholder 3"/>
          <p:cNvSpPr>
            <a:spLocks noGrp="1"/>
          </p:cNvSpPr>
          <p:nvPr>
            <p:ph type="ftr" sz="quarter" idx="11"/>
          </p:nvPr>
        </p:nvSpPr>
        <p:spPr/>
        <p:txBody>
          <a:bodyPr/>
          <a:lstStyle/>
          <a:p>
            <a:r>
              <a:rPr lang="en-US" smtClean="0"/>
              <a:t>652-14F: Dataflow - Part I</a:t>
            </a:r>
            <a:endParaRPr lang="en-US"/>
          </a:p>
        </p:txBody>
      </p:sp>
      <p:sp>
        <p:nvSpPr>
          <p:cNvPr id="5" name="Slide Number Placeholder 4"/>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19343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F22111-4E4F-4C9A-B236-0EC72CD928A5}" type="datetime1">
              <a:rPr lang="en-US" altLang="en-US" smtClean="0"/>
              <a:t>10/21/2014</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4" name="Slide Number Placeholder 3"/>
          <p:cNvSpPr>
            <a:spLocks noGrp="1"/>
          </p:cNvSpPr>
          <p:nvPr>
            <p:ph type="sldNum" sz="quarter" idx="12"/>
          </p:nvPr>
        </p:nvSpPr>
        <p:spPr/>
        <p:txBody>
          <a:bodyPr/>
          <a:lstStyle/>
          <a:p>
            <a:fld id="{E3957ABA-0F88-49CA-8DA1-B37CE9310852}" type="slidenum">
              <a:rPr lang="en-US" altLang="en-US" smtClean="0"/>
              <a:pPr/>
              <a:t>‹#›</a:t>
            </a:fld>
            <a:endParaRPr lang="en-US" altLang="en-US"/>
          </a:p>
        </p:txBody>
      </p:sp>
      <p:graphicFrame>
        <p:nvGraphicFramePr>
          <p:cNvPr id="5" name="Object 4"/>
          <p:cNvGraphicFramePr>
            <a:graphicFrameLocks noChangeAspect="1"/>
          </p:cNvGraphicFramePr>
          <p:nvPr userDrawn="1">
            <p:extLst>
              <p:ext uri="{D42A27DB-BD31-4B8C-83A1-F6EECF244321}">
                <p14:modId xmlns:p14="http://schemas.microsoft.com/office/powerpoint/2010/main" val="1938692933"/>
              </p:ext>
            </p:extLst>
          </p:nvPr>
        </p:nvGraphicFramePr>
        <p:xfrm>
          <a:off x="7848600" y="0"/>
          <a:ext cx="1295400" cy="431800"/>
        </p:xfrm>
        <a:graphic>
          <a:graphicData uri="http://schemas.openxmlformats.org/presentationml/2006/ole">
            <mc:AlternateContent xmlns:mc="http://schemas.openxmlformats.org/markup-compatibility/2006">
              <mc:Choice xmlns:v="urn:schemas-microsoft-com:vml" Requires="v">
                <p:oleObj spid="_x0000_s5150" name="Bitmap Image" r:id="rId3" imgW="3067478" imgH="704948" progId="PBrush">
                  <p:embed/>
                </p:oleObj>
              </mc:Choice>
              <mc:Fallback>
                <p:oleObj name="Bitmap Image" r:id="rId3" imgW="3067478" imgH="704948"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1295400" cy="431800"/>
                      </a:xfrm>
                      <a:prstGeom prst="rect">
                        <a:avLst/>
                      </a:prstGeom>
                      <a:noFill/>
                      <a:ln>
                        <a:noFill/>
                      </a:ln>
                      <a:effectLst/>
                    </p:spPr>
                  </p:pic>
                </p:oleObj>
              </mc:Fallback>
            </mc:AlternateContent>
          </a:graphicData>
        </a:graphic>
      </p:graphicFrame>
      <p:pic>
        <p:nvPicPr>
          <p:cNvPr id="6"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26942" cy="70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userDrawn="1"/>
        </p:nvSpPr>
        <p:spPr>
          <a:xfrm>
            <a:off x="457200" y="6248400"/>
            <a:ext cx="82296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06449386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658BA-2DC6-4D5E-BB0F-6BC8BC45F6FE}" type="datetime1">
              <a:rPr lang="en-US" smtClean="0"/>
              <a:t>10/21/2014</a:t>
            </a:fld>
            <a:endParaRPr lang="en-US"/>
          </a:p>
        </p:txBody>
      </p:sp>
      <p:sp>
        <p:nvSpPr>
          <p:cNvPr id="6" name="Footer Placeholder 5"/>
          <p:cNvSpPr>
            <a:spLocks noGrp="1"/>
          </p:cNvSpPr>
          <p:nvPr>
            <p:ph type="ftr" sz="quarter" idx="11"/>
          </p:nvPr>
        </p:nvSpPr>
        <p:spPr/>
        <p:txBody>
          <a:bodyPr/>
          <a:lstStyle/>
          <a:p>
            <a:r>
              <a:rPr lang="en-US" smtClean="0"/>
              <a:t>652-14F: Dataflow - Part I</a:t>
            </a:r>
            <a:endParaRPr lang="en-US"/>
          </a:p>
        </p:txBody>
      </p:sp>
      <p:sp>
        <p:nvSpPr>
          <p:cNvPr id="7" name="Slide Number Placeholder 6"/>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569726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B3941A-BD31-4997-B0CE-F0F7943D4CA0}" type="datetime1">
              <a:rPr lang="en-US" smtClean="0"/>
              <a:t>10/21/2014</a:t>
            </a:fld>
            <a:endParaRPr lang="en-US"/>
          </a:p>
        </p:txBody>
      </p:sp>
      <p:sp>
        <p:nvSpPr>
          <p:cNvPr id="6" name="Footer Placeholder 5"/>
          <p:cNvSpPr>
            <a:spLocks noGrp="1"/>
          </p:cNvSpPr>
          <p:nvPr>
            <p:ph type="ftr" sz="quarter" idx="11"/>
          </p:nvPr>
        </p:nvSpPr>
        <p:spPr/>
        <p:txBody>
          <a:bodyPr/>
          <a:lstStyle/>
          <a:p>
            <a:r>
              <a:rPr lang="en-US" smtClean="0"/>
              <a:t>652-14F: Dataflow - Part I</a:t>
            </a:r>
            <a:endParaRPr lang="en-US"/>
          </a:p>
        </p:txBody>
      </p:sp>
      <p:sp>
        <p:nvSpPr>
          <p:cNvPr id="7" name="Slide Number Placeholder 6"/>
          <p:cNvSpPr>
            <a:spLocks noGrp="1"/>
          </p:cNvSpPr>
          <p:nvPr>
            <p:ph type="sldNum" sz="quarter" idx="12"/>
          </p:nvPr>
        </p:nvSpPr>
        <p:spPr/>
        <p:txBody>
          <a:bodyPr/>
          <a:lstStyle/>
          <a:p>
            <a:fld id="{D90190B6-B8A1-43B6-A51C-E7760784C492}" type="slidenum">
              <a:rPr lang="en-US" smtClean="0"/>
              <a:t>‹#›</a:t>
            </a:fld>
            <a:endParaRPr lang="en-US"/>
          </a:p>
        </p:txBody>
      </p:sp>
    </p:spTree>
    <p:extLst>
      <p:ext uri="{BB962C8B-B14F-4D97-AF65-F5344CB8AC3E}">
        <p14:creationId xmlns:p14="http://schemas.microsoft.com/office/powerpoint/2010/main" val="4151275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F1BCF-1F87-441E-94FC-16351B450B92}" type="datetime1">
              <a:rPr lang="en-US" smtClean="0"/>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652-14F: Dataflow - Part I</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190B6-B8A1-43B6-A51C-E7760784C492}" type="slidenum">
              <a:rPr lang="en-US" smtClean="0"/>
              <a:t>‹#›</a:t>
            </a:fld>
            <a:endParaRPr lang="en-US"/>
          </a:p>
        </p:txBody>
      </p:sp>
    </p:spTree>
    <p:extLst>
      <p:ext uri="{BB962C8B-B14F-4D97-AF65-F5344CB8AC3E}">
        <p14:creationId xmlns:p14="http://schemas.microsoft.com/office/powerpoint/2010/main" val="4952450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75" r:id="rId13"/>
    <p:sldLayoutId id="2147483676" r:id="rId14"/>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10.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18.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hyperlink" Target="http://www.cs.princeton.edu/courses/archive/fall07/cos595/kahn74.pdf" TargetMode="External"/><Relationship Id="rId3" Type="http://schemas.openxmlformats.org/officeDocument/2006/relationships/hyperlink" Target="http://ieeexplore.ieee.org/xpls/abs_all.jsp?tp=&amp;arnumber=4038025" TargetMode="External"/><Relationship Id="rId7" Type="http://schemas.openxmlformats.org/officeDocument/2006/relationships/hyperlink" Target="http://www.springerlink.com/content/f83tt1hk2n776390/"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http://www.computer.org/csdl/proceedings/afips/1968/5071/00/50710403.pdf" TargetMode="External"/><Relationship Id="rId11" Type="http://schemas.openxmlformats.org/officeDocument/2006/relationships/hyperlink" Target="http://csg.csail.mit.edu/pubs/memos/Memo-297/Memo-297.pdf" TargetMode="External"/><Relationship Id="rId5" Type="http://schemas.openxmlformats.org/officeDocument/2006/relationships/hyperlink" Target="http://publications.csail.mit.edu/lcs/specpub.php?id=632" TargetMode="External"/><Relationship Id="rId10" Type="http://schemas.openxmlformats.org/officeDocument/2006/relationships/hyperlink" Target="http://www.computer.org/portal/web/csdl/doi/10.1109/AFIPS.1979.14" TargetMode="External"/><Relationship Id="rId4" Type="http://schemas.openxmlformats.org/officeDocument/2006/relationships/hyperlink" Target="http://epubs.siam.org/siap/resource/1/smjmap/v14/i6/p1390_s1" TargetMode="External"/><Relationship Id="rId9" Type="http://schemas.openxmlformats.org/officeDocument/2006/relationships/hyperlink" Target="http://dl.acm.org/citation.cfm?id=64211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2362200"/>
            <a:ext cx="9144000" cy="1470025"/>
          </a:xfrm>
        </p:spPr>
        <p:txBody>
          <a:bodyPr>
            <a:noAutofit/>
          </a:bodyPr>
          <a:lstStyle/>
          <a:p>
            <a:pPr algn="ctr" eaLnBrk="1" hangingPunct="1"/>
            <a:r>
              <a:rPr lang="en-US" altLang="ja-JP" sz="4800" b="1" dirty="0" smtClean="0">
                <a:ea typeface="ＭＳ Ｐゴシック" pitchFamily="34" charset="-128"/>
              </a:rPr>
              <a:t>Topic A</a:t>
            </a:r>
            <a:br>
              <a:rPr lang="en-US" altLang="ja-JP" sz="4800" b="1" dirty="0" smtClean="0">
                <a:ea typeface="ＭＳ Ｐゴシック" pitchFamily="34" charset="-128"/>
              </a:rPr>
            </a:br>
            <a:r>
              <a:rPr lang="en-US" altLang="ja-JP" sz="4800" b="1" dirty="0" smtClean="0">
                <a:ea typeface="ＭＳ Ｐゴシック" pitchFamily="34" charset="-128"/>
              </a:rPr>
              <a:t>Dataflow Model of Computation</a:t>
            </a:r>
            <a:r>
              <a:rPr lang="en-US" sz="4800" b="1" i="1" dirty="0" smtClean="0"/>
              <a:t/>
            </a:r>
            <a:br>
              <a:rPr lang="en-US" sz="4800" b="1" i="1" dirty="0" smtClean="0"/>
            </a:br>
            <a:endParaRPr lang="en-US" sz="4800" b="1" i="1" dirty="0" smtClean="0"/>
          </a:p>
        </p:txBody>
      </p:sp>
      <p:sp>
        <p:nvSpPr>
          <p:cNvPr id="4" name="Subtitle 3"/>
          <p:cNvSpPr>
            <a:spLocks noGrp="1"/>
          </p:cNvSpPr>
          <p:nvPr>
            <p:ph type="subTitle" idx="1"/>
          </p:nvPr>
        </p:nvSpPr>
        <p:spPr>
          <a:xfrm>
            <a:off x="1371600" y="3733800"/>
            <a:ext cx="6400800" cy="1752600"/>
          </a:xfrm>
        </p:spPr>
        <p:txBody>
          <a:bodyPr>
            <a:normAutofit/>
          </a:bodyPr>
          <a:lstStyle/>
          <a:p>
            <a:r>
              <a:rPr lang="en-US" sz="2400" dirty="0" smtClean="0">
                <a:latin typeface="Arial Black" pitchFamily="32" charset="0"/>
                <a:ea typeface="新細明體" pitchFamily="16" charset="-120"/>
              </a:rPr>
              <a:t>CPEG 852 - Spring 2014</a:t>
            </a:r>
            <a:endParaRPr lang="en-US" altLang="en-US" sz="2400" dirty="0" smtClean="0">
              <a:latin typeface="Arial Black" pitchFamily="32" charset="0"/>
              <a:ea typeface="新細明體" pitchFamily="16" charset="-120"/>
            </a:endParaRPr>
          </a:p>
          <a:p>
            <a:r>
              <a:rPr lang="en-US" altLang="en-US" sz="2400" dirty="0" smtClean="0">
                <a:latin typeface="Arial Black" pitchFamily="32" charset="0"/>
                <a:ea typeface="新細明體" pitchFamily="16" charset="-120"/>
              </a:rPr>
              <a:t>Advanced Topics in Computing Systems</a:t>
            </a:r>
          </a:p>
        </p:txBody>
      </p:sp>
      <p:sp>
        <p:nvSpPr>
          <p:cNvPr id="7" name="Footer Placeholder 6"/>
          <p:cNvSpPr>
            <a:spLocks noGrp="1"/>
          </p:cNvSpPr>
          <p:nvPr>
            <p:ph type="ftr" sz="quarter" idx="11"/>
          </p:nvPr>
        </p:nvSpPr>
        <p:spPr/>
        <p:txBody>
          <a:bodyPr/>
          <a:lstStyle/>
          <a:p>
            <a:pPr>
              <a:defRPr/>
            </a:pPr>
            <a:r>
              <a:rPr lang="en-US" altLang="en-US" smtClean="0"/>
              <a:t>652-14F: Dataflow - Part I</a:t>
            </a:r>
            <a:endParaRPr lang="en-US" altLang="en-US" dirty="0"/>
          </a:p>
        </p:txBody>
      </p:sp>
    </p:spTree>
    <p:extLst>
      <p:ext uri="{BB962C8B-B14F-4D97-AF65-F5344CB8AC3E}">
        <p14:creationId xmlns:p14="http://schemas.microsoft.com/office/powerpoint/2010/main" val="4112532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234504" y="1524000"/>
            <a:ext cx="5645150" cy="838200"/>
          </a:xfrm>
          <a:noFill/>
        </p:spPr>
        <p:txBody>
          <a:bodyPr lIns="90000" tIns="46800" rIns="90000" bIns="46800">
            <a:normAutofit fontScale="90000"/>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smtClean="0">
                <a:solidFill>
                  <a:schemeClr val="tx2"/>
                </a:solidFill>
              </a:rPr>
              <a:t>Two Processors Sharing Portions of Environment</a:t>
            </a:r>
          </a:p>
        </p:txBody>
      </p:sp>
      <p:sp>
        <p:nvSpPr>
          <p:cNvPr id="12291" name="AutoShape 3"/>
          <p:cNvSpPr>
            <a:spLocks noChangeArrowheads="1"/>
          </p:cNvSpPr>
          <p:nvPr/>
        </p:nvSpPr>
        <p:spPr bwMode="auto">
          <a:xfrm>
            <a:off x="304800" y="762000"/>
            <a:ext cx="8610600" cy="5316538"/>
          </a:xfrm>
          <a:prstGeom prst="roundRect">
            <a:avLst>
              <a:gd name="adj" fmla="val 23"/>
            </a:avLst>
          </a:prstGeom>
          <a:noFill/>
          <a:ln w="2844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2292" name="Picture 4" descr="n-19-a-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2428875"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n-19-b-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6116" y="3232944"/>
            <a:ext cx="544353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7162800" y="2743200"/>
            <a:ext cx="1552541"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chemeClr val="tx2"/>
                </a:solidFill>
              </a:rPr>
              <a:t>- Berry, 1972</a:t>
            </a:r>
          </a:p>
        </p:txBody>
      </p:sp>
      <p:sp>
        <p:nvSpPr>
          <p:cNvPr id="12295" name="Text Box 7"/>
          <p:cNvSpPr txBox="1">
            <a:spLocks noChangeArrowheads="1"/>
          </p:cNvSpPr>
          <p:nvPr/>
        </p:nvSpPr>
        <p:spPr bwMode="auto">
          <a:xfrm>
            <a:off x="1057275" y="5697537"/>
            <a:ext cx="2672526"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solidFill>
                  <a:schemeClr val="tx2"/>
                </a:solidFill>
              </a:rPr>
              <a:t>- Program with tasking</a:t>
            </a:r>
          </a:p>
        </p:txBody>
      </p:sp>
      <p:sp>
        <p:nvSpPr>
          <p:cNvPr id="12296" name="Text Box 8"/>
          <p:cNvSpPr txBox="1">
            <a:spLocks noChangeArrowheads="1"/>
          </p:cNvSpPr>
          <p:nvPr/>
        </p:nvSpPr>
        <p:spPr bwMode="auto">
          <a:xfrm>
            <a:off x="5724525" y="5638800"/>
            <a:ext cx="2569934"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solidFill>
                  <a:schemeClr val="tx2"/>
                </a:solidFill>
              </a:rPr>
              <a:t>- Record of Execution</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1CCFBDF5-6104-4569-A591-25DE29233056}" type="datetime1">
              <a:rPr lang="en-US" altLang="en-US" smtClean="0"/>
              <a:t>10/21/2014</a:t>
            </a:fld>
            <a:endParaRPr lang="en-US" altLang="en-US"/>
          </a:p>
        </p:txBody>
      </p:sp>
    </p:spTree>
    <p:extLst>
      <p:ext uri="{BB962C8B-B14F-4D97-AF65-F5344CB8AC3E}">
        <p14:creationId xmlns:p14="http://schemas.microsoft.com/office/powerpoint/2010/main" val="365540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306622" y="533400"/>
            <a:ext cx="6664325" cy="838200"/>
          </a:xfrm>
          <a:noFill/>
        </p:spPr>
        <p:txBody>
          <a:bodyPr lIns="90000" tIns="46800" rIns="90000" bIns="46800"/>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chemeClr val="tx2"/>
                </a:solidFill>
              </a:rPr>
              <a:t>Idea: A Common Base Language</a:t>
            </a:r>
          </a:p>
        </p:txBody>
      </p:sp>
      <p:sp>
        <p:nvSpPr>
          <p:cNvPr id="13316" name="Text Box 6"/>
          <p:cNvSpPr txBox="1">
            <a:spLocks noChangeArrowheads="1"/>
          </p:cNvSpPr>
          <p:nvPr/>
        </p:nvSpPr>
        <p:spPr bwMode="auto">
          <a:xfrm>
            <a:off x="1914525" y="2082800"/>
            <a:ext cx="330200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13317" name="Rectangle 8"/>
          <p:cNvSpPr>
            <a:spLocks noChangeArrowheads="1"/>
          </p:cNvSpPr>
          <p:nvPr/>
        </p:nvSpPr>
        <p:spPr bwMode="auto">
          <a:xfrm>
            <a:off x="2290763" y="-5392738"/>
            <a:ext cx="9715500" cy="5794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t>
            </a:r>
          </a:p>
        </p:txBody>
      </p:sp>
      <p:sp>
        <p:nvSpPr>
          <p:cNvPr id="13318" name="Rectangle 9"/>
          <p:cNvSpPr>
            <a:spLocks noChangeArrowheads="1"/>
          </p:cNvSpPr>
          <p:nvPr/>
        </p:nvSpPr>
        <p:spPr bwMode="auto">
          <a:xfrm>
            <a:off x="581025" y="1492250"/>
            <a:ext cx="8113713" cy="45370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solidFill>
                  <a:schemeClr val="tx2"/>
                </a:solidFill>
                <a:latin typeface="Palatino Linotype" pitchFamily="18" charset="0"/>
              </a:rPr>
              <a:t>This is a report on the work of the Computation Structures Group of Project MAC toward the design of a common base language for programs and information structures. We envision that the meanings of programs expressed in practical source languages will be defined by rules of translation into the base language.</a:t>
            </a:r>
          </a:p>
          <a:p>
            <a:endParaRPr lang="en-US" sz="2000" dirty="0">
              <a:solidFill>
                <a:schemeClr val="tx2"/>
              </a:solidFill>
              <a:latin typeface="Palatino Linotype" pitchFamily="18" charset="0"/>
            </a:endParaRPr>
          </a:p>
          <a:p>
            <a:r>
              <a:rPr lang="en-US" sz="2000" dirty="0">
                <a:solidFill>
                  <a:schemeClr val="tx2"/>
                </a:solidFill>
                <a:latin typeface="Palatino Linotype" pitchFamily="18" charset="0"/>
              </a:rPr>
              <a:t>The meanings of programs in the base language is fixed by rules of interpretation which constitute a transition system called the interpreter for the base language.</a:t>
            </a:r>
          </a:p>
          <a:p>
            <a:endParaRPr lang="en-US" sz="2000" dirty="0">
              <a:solidFill>
                <a:schemeClr val="tx2"/>
              </a:solidFill>
              <a:latin typeface="Palatino Linotype" pitchFamily="18" charset="0"/>
            </a:endParaRPr>
          </a:p>
          <a:p>
            <a:r>
              <a:rPr lang="en-US" sz="2000" dirty="0">
                <a:solidFill>
                  <a:srgbClr val="FF0000"/>
                </a:solidFill>
                <a:latin typeface="Palatino Linotype" pitchFamily="18" charset="0"/>
              </a:rPr>
              <a:t>We view the base language as the functional specification of a computer system in which emphasis is placed on programming generality -- the ability of users to build complex programs by combining independently written program modules.</a:t>
            </a:r>
            <a:endParaRPr lang="en-US" sz="2000" dirty="0">
              <a:solidFill>
                <a:srgbClr val="FF0000"/>
              </a:solidFill>
              <a:latin typeface="Verdana" pitchFamily="34" charset="0"/>
            </a:endParaRPr>
          </a:p>
        </p:txBody>
      </p:sp>
      <p:sp>
        <p:nvSpPr>
          <p:cNvPr id="13319" name="Text Box 11"/>
          <p:cNvSpPr txBox="1">
            <a:spLocks noChangeArrowheads="1"/>
          </p:cNvSpPr>
          <p:nvPr/>
        </p:nvSpPr>
        <p:spPr bwMode="auto">
          <a:xfrm>
            <a:off x="7200900" y="5715000"/>
            <a:ext cx="1736373"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dirty="0">
                <a:solidFill>
                  <a:schemeClr val="tx2"/>
                </a:solidFill>
              </a:rPr>
              <a:t>- Dennis, 1972</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6855E474-4EFE-44B8-9EA4-5C824C7A23B2}" type="datetime1">
              <a:rPr lang="en-US" altLang="en-US" smtClean="0"/>
              <a:t>10/21/2014</a:t>
            </a:fld>
            <a:endParaRPr lang="en-US" altLang="en-US"/>
          </a:p>
        </p:txBody>
      </p:sp>
    </p:spTree>
    <p:extLst>
      <p:ext uri="{BB962C8B-B14F-4D97-AF65-F5344CB8AC3E}">
        <p14:creationId xmlns:p14="http://schemas.microsoft.com/office/powerpoint/2010/main" val="1787367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15364" name="Rectangle 2"/>
          <p:cNvSpPr>
            <a:spLocks noGrp="1" noChangeArrowheads="1"/>
          </p:cNvSpPr>
          <p:nvPr>
            <p:ph type="title" idx="4294967295"/>
          </p:nvPr>
        </p:nvSpPr>
        <p:spPr>
          <a:xfrm>
            <a:off x="0" y="685800"/>
            <a:ext cx="9144000" cy="1143000"/>
          </a:xfrm>
        </p:spPr>
        <p:txBody>
          <a:bodyPr>
            <a:normAutofit fontScale="90000"/>
          </a:bodyPr>
          <a:lstStyle/>
          <a:p>
            <a:pPr eaLnBrk="1" hangingPunct="1"/>
            <a:r>
              <a:rPr lang="en-US" sz="4000" b="1" dirty="0" smtClean="0">
                <a:solidFill>
                  <a:schemeClr val="tx2"/>
                </a:solidFill>
              </a:rPr>
              <a:t>What Does Program </a:t>
            </a:r>
            <a:r>
              <a:rPr lang="en-US" b="1" dirty="0" smtClean="0">
                <a:solidFill>
                  <a:schemeClr val="tx2"/>
                </a:solidFill>
              </a:rPr>
              <a:t>Ex</a:t>
            </a:r>
            <a:r>
              <a:rPr lang="en-US" sz="4000" b="1" dirty="0" smtClean="0">
                <a:solidFill>
                  <a:schemeClr val="tx2"/>
                </a:solidFill>
              </a:rPr>
              <a:t>ecution Model (PXM) Mean ?</a:t>
            </a:r>
          </a:p>
        </p:txBody>
      </p:sp>
      <p:sp>
        <p:nvSpPr>
          <p:cNvPr id="15365" name="Rectangle 3"/>
          <p:cNvSpPr>
            <a:spLocks noGrp="1" noChangeArrowheads="1"/>
          </p:cNvSpPr>
          <p:nvPr>
            <p:ph idx="4294967295"/>
          </p:nvPr>
        </p:nvSpPr>
        <p:spPr>
          <a:xfrm>
            <a:off x="457200" y="1885950"/>
            <a:ext cx="8229600" cy="4171950"/>
          </a:xfrm>
        </p:spPr>
        <p:txBody>
          <a:bodyPr/>
          <a:lstStyle/>
          <a:p>
            <a:pPr eaLnBrk="1" hangingPunct="1"/>
            <a:r>
              <a:rPr lang="en-US" sz="2800" dirty="0" smtClean="0">
                <a:solidFill>
                  <a:schemeClr val="tx2"/>
                </a:solidFill>
              </a:rPr>
              <a:t>The notion of PXM</a:t>
            </a:r>
          </a:p>
          <a:p>
            <a:pPr eaLnBrk="1" hangingPunct="1">
              <a:buFontTx/>
              <a:buNone/>
            </a:pPr>
            <a:r>
              <a:rPr lang="en-US" sz="2800" i="1" dirty="0" smtClean="0">
                <a:solidFill>
                  <a:schemeClr val="tx2"/>
                </a:solidFill>
              </a:rPr>
              <a:t>    The program execution model (PXM) is the basic</a:t>
            </a:r>
          </a:p>
          <a:p>
            <a:pPr eaLnBrk="1" hangingPunct="1">
              <a:buFontTx/>
              <a:buNone/>
            </a:pPr>
            <a:r>
              <a:rPr lang="en-US" sz="2800" i="1" dirty="0" smtClean="0">
                <a:solidFill>
                  <a:schemeClr val="tx2"/>
                </a:solidFill>
              </a:rPr>
              <a:t>    low-level abstraction of the underlying system</a:t>
            </a:r>
          </a:p>
          <a:p>
            <a:pPr eaLnBrk="1" hangingPunct="1">
              <a:buFontTx/>
              <a:buNone/>
            </a:pPr>
            <a:r>
              <a:rPr lang="en-US" sz="2800" i="1" dirty="0" smtClean="0">
                <a:solidFill>
                  <a:schemeClr val="tx2"/>
                </a:solidFill>
              </a:rPr>
              <a:t>    architecture upon which our programming model,</a:t>
            </a:r>
          </a:p>
          <a:p>
            <a:pPr eaLnBrk="1" hangingPunct="1">
              <a:buFontTx/>
              <a:buNone/>
            </a:pPr>
            <a:r>
              <a:rPr lang="en-US" sz="2800" i="1" dirty="0" smtClean="0">
                <a:solidFill>
                  <a:schemeClr val="tx2"/>
                </a:solidFill>
              </a:rPr>
              <a:t>    compilation strategy, runtime system, and other software components are developed</a:t>
            </a:r>
            <a:r>
              <a:rPr lang="en-US" sz="2800" dirty="0" smtClean="0">
                <a:solidFill>
                  <a:schemeClr val="tx2"/>
                </a:solidFill>
              </a:rPr>
              <a:t>. </a:t>
            </a:r>
          </a:p>
          <a:p>
            <a:pPr eaLnBrk="1" hangingPunct="1"/>
            <a:r>
              <a:rPr lang="en-US" sz="2800" dirty="0" smtClean="0">
                <a:solidFill>
                  <a:schemeClr val="tx2"/>
                </a:solidFill>
              </a:rPr>
              <a:t>The PXM (and its API) serves as </a:t>
            </a:r>
            <a:r>
              <a:rPr lang="en-US" sz="2800" i="1" dirty="0" smtClean="0">
                <a:solidFill>
                  <a:schemeClr val="tx2"/>
                </a:solidFill>
              </a:rPr>
              <a:t>an interface between the architecture and the software</a:t>
            </a:r>
            <a:r>
              <a:rPr lang="en-US" sz="2800" dirty="0" smtClean="0">
                <a:solidFill>
                  <a:schemeClr val="tx2"/>
                </a:solidFill>
              </a:rPr>
              <a:t>.</a:t>
            </a:r>
          </a:p>
          <a:p>
            <a:pPr eaLnBrk="1" hangingPunct="1"/>
            <a:endParaRPr lang="en-US" sz="2800" dirty="0" smtClean="0">
              <a:solidFill>
                <a:schemeClr val="tx2"/>
              </a:solidFill>
            </a:endParaRPr>
          </a:p>
        </p:txBody>
      </p:sp>
      <p:sp>
        <p:nvSpPr>
          <p:cNvPr id="2" name="Date Placeholder 1"/>
          <p:cNvSpPr>
            <a:spLocks noGrp="1"/>
          </p:cNvSpPr>
          <p:nvPr>
            <p:ph type="dt" sz="half" idx="10"/>
          </p:nvPr>
        </p:nvSpPr>
        <p:spPr/>
        <p:txBody>
          <a:bodyPr/>
          <a:lstStyle/>
          <a:p>
            <a:pPr>
              <a:defRPr/>
            </a:pPr>
            <a:fld id="{4FFFFAFD-FE2F-4443-A43C-92F072E77A5D}" type="datetime1">
              <a:rPr lang="en-US" altLang="en-US" smtClean="0"/>
              <a:t>10/21/2014</a:t>
            </a:fld>
            <a:endParaRPr lang="en-US" altLang="en-US"/>
          </a:p>
        </p:txBody>
      </p:sp>
    </p:spTree>
    <p:extLst>
      <p:ext uri="{BB962C8B-B14F-4D97-AF65-F5344CB8AC3E}">
        <p14:creationId xmlns:p14="http://schemas.microsoft.com/office/powerpoint/2010/main" val="3510464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16388" name="Rectangle 4"/>
          <p:cNvSpPr>
            <a:spLocks noGrp="1" noChangeArrowheads="1"/>
          </p:cNvSpPr>
          <p:nvPr>
            <p:ph type="ctrTitle" idx="4294967295"/>
          </p:nvPr>
        </p:nvSpPr>
        <p:spPr>
          <a:xfrm>
            <a:off x="0" y="457200"/>
            <a:ext cx="9144000" cy="1470025"/>
          </a:xfrm>
        </p:spPr>
        <p:txBody>
          <a:bodyPr/>
          <a:lstStyle/>
          <a:p>
            <a:pPr eaLnBrk="1" hangingPunct="1"/>
            <a:r>
              <a:rPr lang="en-US" sz="4000" b="1" dirty="0" smtClean="0">
                <a:solidFill>
                  <a:schemeClr val="tx2"/>
                </a:solidFill>
              </a:rPr>
              <a:t>Program Execution Model (PXM)</a:t>
            </a:r>
            <a:br>
              <a:rPr lang="en-US" sz="4000" b="1" dirty="0" smtClean="0">
                <a:solidFill>
                  <a:schemeClr val="tx2"/>
                </a:solidFill>
              </a:rPr>
            </a:br>
            <a:r>
              <a:rPr lang="en-US" sz="4000" b="1" dirty="0" smtClean="0">
                <a:solidFill>
                  <a:schemeClr val="tx2"/>
                </a:solidFill>
              </a:rPr>
              <a:t>Cont’d</a:t>
            </a:r>
          </a:p>
        </p:txBody>
      </p:sp>
      <p:sp>
        <p:nvSpPr>
          <p:cNvPr id="16389" name="Rectangle 5"/>
          <p:cNvSpPr>
            <a:spLocks noGrp="1" noChangeArrowheads="1"/>
          </p:cNvSpPr>
          <p:nvPr>
            <p:ph type="subTitle" idx="4294967295"/>
          </p:nvPr>
        </p:nvSpPr>
        <p:spPr>
          <a:xfrm>
            <a:off x="457200" y="1905000"/>
            <a:ext cx="8229600" cy="4038600"/>
          </a:xfrm>
        </p:spPr>
        <p:txBody>
          <a:bodyPr>
            <a:noAutofit/>
          </a:bodyPr>
          <a:lstStyle/>
          <a:p>
            <a:pPr marL="0" indent="0" algn="just" eaLnBrk="1" hangingPunct="1">
              <a:lnSpc>
                <a:spcPct val="170000"/>
              </a:lnSpc>
              <a:buNone/>
            </a:pPr>
            <a:r>
              <a:rPr lang="en-US" sz="2400" dirty="0" smtClean="0">
                <a:solidFill>
                  <a:schemeClr val="tx2"/>
                </a:solidFill>
              </a:rPr>
              <a:t>Unlike an instruction set architecture (ISA) specification, which usually focuses on lower level details (such as instruction encoding and organization of registers for a specific processor), the PXM refers to machine organization at a higher level for a whole class of high-end machines as view by the users</a:t>
            </a:r>
          </a:p>
          <a:p>
            <a:pPr algn="just" eaLnBrk="1" hangingPunct="1">
              <a:lnSpc>
                <a:spcPct val="80000"/>
              </a:lnSpc>
            </a:pPr>
            <a:endParaRPr lang="en-US" sz="2400" dirty="0" smtClean="0">
              <a:solidFill>
                <a:schemeClr val="tx2"/>
              </a:solidFill>
            </a:endParaRPr>
          </a:p>
          <a:p>
            <a:pPr algn="just" eaLnBrk="1" hangingPunct="1">
              <a:lnSpc>
                <a:spcPct val="80000"/>
              </a:lnSpc>
            </a:pPr>
            <a:endParaRPr lang="en-US" sz="2400" dirty="0" smtClean="0">
              <a:solidFill>
                <a:schemeClr val="tx2"/>
              </a:solidFill>
            </a:endParaRPr>
          </a:p>
          <a:p>
            <a:pPr algn="just" eaLnBrk="1" hangingPunct="1">
              <a:lnSpc>
                <a:spcPct val="80000"/>
              </a:lnSpc>
            </a:pPr>
            <a:endParaRPr lang="en-US" sz="2000" dirty="0" smtClean="0">
              <a:solidFill>
                <a:schemeClr val="tx2"/>
              </a:solidFill>
            </a:endParaRPr>
          </a:p>
        </p:txBody>
      </p:sp>
      <p:sp>
        <p:nvSpPr>
          <p:cNvPr id="16390" name="Text Box 6"/>
          <p:cNvSpPr txBox="1">
            <a:spLocks noChangeArrowheads="1"/>
          </p:cNvSpPr>
          <p:nvPr/>
        </p:nvSpPr>
        <p:spPr bwMode="auto">
          <a:xfrm>
            <a:off x="6096000" y="5715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dirty="0" smtClean="0">
                <a:solidFill>
                  <a:schemeClr val="tx2"/>
                </a:solidFill>
              </a:rPr>
              <a:t>Gao et </a:t>
            </a:r>
            <a:r>
              <a:rPr lang="en-US" sz="2000" b="1" dirty="0">
                <a:solidFill>
                  <a:schemeClr val="tx2"/>
                </a:solidFill>
              </a:rPr>
              <a:t>al., 2000</a:t>
            </a:r>
          </a:p>
        </p:txBody>
      </p:sp>
      <p:sp>
        <p:nvSpPr>
          <p:cNvPr id="2" name="Date Placeholder 1"/>
          <p:cNvSpPr>
            <a:spLocks noGrp="1"/>
          </p:cNvSpPr>
          <p:nvPr>
            <p:ph type="dt" sz="half" idx="10"/>
          </p:nvPr>
        </p:nvSpPr>
        <p:spPr/>
        <p:txBody>
          <a:bodyPr/>
          <a:lstStyle/>
          <a:p>
            <a:pPr>
              <a:defRPr/>
            </a:pPr>
            <a:fld id="{844971D1-D0D0-4AE9-85F8-493E676F691F}" type="datetime1">
              <a:rPr lang="en-US" altLang="en-US" smtClean="0"/>
              <a:t>10/21/2014</a:t>
            </a:fld>
            <a:endParaRPr lang="en-US" altLang="en-US"/>
          </a:p>
        </p:txBody>
      </p:sp>
    </p:spTree>
    <p:extLst>
      <p:ext uri="{BB962C8B-B14F-4D97-AF65-F5344CB8AC3E}">
        <p14:creationId xmlns:p14="http://schemas.microsoft.com/office/powerpoint/2010/main" val="725540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8196" name="Rectangle 2"/>
          <p:cNvSpPr>
            <a:spLocks noGrp="1" noChangeArrowheads="1"/>
          </p:cNvSpPr>
          <p:nvPr>
            <p:ph idx="4294967295"/>
          </p:nvPr>
        </p:nvSpPr>
        <p:spPr>
          <a:xfrm>
            <a:off x="1" y="2295525"/>
            <a:ext cx="9144000" cy="2632075"/>
          </a:xfrm>
        </p:spPr>
        <p:txBody>
          <a:bodyPr/>
          <a:lstStyle/>
          <a:p>
            <a:pPr algn="ctr" eaLnBrk="1" hangingPunct="1">
              <a:lnSpc>
                <a:spcPct val="90000"/>
              </a:lnSpc>
              <a:buFontTx/>
              <a:buNone/>
              <a:defRPr/>
            </a:pPr>
            <a:r>
              <a:rPr lang="en-US" altLang="zh-TW" sz="4000" b="1" dirty="0" smtClean="0">
                <a:solidFill>
                  <a:schemeClr val="tx2"/>
                </a:solidFill>
                <a:latin typeface="Arial" charset="0"/>
                <a:ea typeface="PMingLiU" pitchFamily="18" charset="-120"/>
              </a:rPr>
              <a:t>What is your </a:t>
            </a:r>
          </a:p>
          <a:p>
            <a:pPr algn="ctr" eaLnBrk="1" hangingPunct="1">
              <a:lnSpc>
                <a:spcPct val="90000"/>
              </a:lnSpc>
              <a:buFontTx/>
              <a:buNone/>
              <a:defRPr/>
            </a:pPr>
            <a:r>
              <a:rPr lang="en-US" altLang="zh-TW" sz="4000" b="1" dirty="0" smtClean="0">
                <a:solidFill>
                  <a:schemeClr val="tx2"/>
                </a:solidFill>
                <a:latin typeface="Arial" charset="0"/>
                <a:ea typeface="PMingLiU" pitchFamily="18" charset="-120"/>
              </a:rPr>
              <a:t>“Favorite”</a:t>
            </a:r>
          </a:p>
          <a:p>
            <a:pPr algn="ctr" eaLnBrk="1" hangingPunct="1">
              <a:lnSpc>
                <a:spcPct val="90000"/>
              </a:lnSpc>
              <a:buFontTx/>
              <a:buNone/>
              <a:defRPr/>
            </a:pPr>
            <a:r>
              <a:rPr lang="en-US" altLang="zh-TW" sz="4000" b="1" dirty="0" smtClean="0">
                <a:solidFill>
                  <a:schemeClr val="tx2"/>
                </a:solidFill>
                <a:latin typeface="Arial" charset="0"/>
                <a:ea typeface="PMingLiU" pitchFamily="18" charset="-120"/>
              </a:rPr>
              <a:t> Program Execution Model?</a:t>
            </a:r>
          </a:p>
        </p:txBody>
      </p:sp>
      <p:sp>
        <p:nvSpPr>
          <p:cNvPr id="2" name="Date Placeholder 1"/>
          <p:cNvSpPr>
            <a:spLocks noGrp="1"/>
          </p:cNvSpPr>
          <p:nvPr>
            <p:ph type="dt" sz="half" idx="10"/>
          </p:nvPr>
        </p:nvSpPr>
        <p:spPr/>
        <p:txBody>
          <a:bodyPr/>
          <a:lstStyle/>
          <a:p>
            <a:pPr>
              <a:defRPr/>
            </a:pPr>
            <a:fld id="{4E4ED325-F61E-41A1-9C3A-2D751C7EE9C6}" type="datetime1">
              <a:rPr lang="en-US" altLang="en-US" smtClean="0"/>
              <a:t>10/21/2014</a:t>
            </a:fld>
            <a:endParaRPr lang="en-US" altLang="en-US"/>
          </a:p>
        </p:txBody>
      </p:sp>
    </p:spTree>
    <p:extLst>
      <p:ext uri="{BB962C8B-B14F-4D97-AF65-F5344CB8AC3E}">
        <p14:creationId xmlns:p14="http://schemas.microsoft.com/office/powerpoint/2010/main" val="2752301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652-14F: Dataflow - Part I</a:t>
            </a:r>
            <a:endParaRPr lang="en-US"/>
          </a:p>
        </p:txBody>
      </p:sp>
      <p:sp>
        <p:nvSpPr>
          <p:cNvPr id="2" name="Title 1"/>
          <p:cNvSpPr>
            <a:spLocks noGrp="1"/>
          </p:cNvSpPr>
          <p:nvPr>
            <p:ph type="title" idx="4294967295"/>
          </p:nvPr>
        </p:nvSpPr>
        <p:spPr>
          <a:xfrm>
            <a:off x="0" y="274638"/>
            <a:ext cx="9144000" cy="1143000"/>
          </a:xfrm>
        </p:spPr>
        <p:txBody>
          <a:bodyPr/>
          <a:lstStyle/>
          <a:p>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4294967295"/>
          </p:nvPr>
        </p:nvSpPr>
        <p:spPr>
          <a:xfrm>
            <a:off x="457200" y="1600200"/>
            <a:ext cx="8229600" cy="4525963"/>
          </a:xfrm>
        </p:spPr>
        <p:txBody>
          <a:bodyPr/>
          <a:lstStyle/>
          <a:p>
            <a:r>
              <a:rPr lang="en-US" dirty="0" smtClean="0">
                <a:solidFill>
                  <a:schemeClr val="tx2"/>
                </a:solidFill>
              </a:rPr>
              <a:t>Parallel Program Execution Models</a:t>
            </a:r>
          </a:p>
          <a:p>
            <a:r>
              <a:rPr lang="en-US" dirty="0" smtClean="0">
                <a:solidFill>
                  <a:srgbClr val="FF0000"/>
                </a:solidFill>
              </a:rPr>
              <a:t>Dataflow Models of Computation </a:t>
            </a:r>
          </a:p>
          <a:p>
            <a:r>
              <a:rPr lang="en-US" dirty="0" smtClean="0">
                <a:solidFill>
                  <a:schemeClr val="tx2"/>
                </a:solidFill>
              </a:rPr>
              <a:t>Dataflow Graphs and Properties</a:t>
            </a:r>
          </a:p>
          <a:p>
            <a:r>
              <a:rPr lang="en-US" dirty="0" smtClean="0">
                <a:solidFill>
                  <a:schemeClr val="tx2"/>
                </a:solidFill>
              </a:rPr>
              <a:t>Three Dataflow Models</a:t>
            </a:r>
          </a:p>
          <a:p>
            <a:pPr lvl="1"/>
            <a:r>
              <a:rPr lang="en-US" dirty="0" smtClean="0">
                <a:solidFill>
                  <a:schemeClr val="tx2"/>
                </a:solidFill>
              </a:rPr>
              <a:t>Static</a:t>
            </a:r>
          </a:p>
          <a:p>
            <a:pPr lvl="1"/>
            <a:r>
              <a:rPr lang="en-US" dirty="0" smtClean="0">
                <a:solidFill>
                  <a:schemeClr val="tx2"/>
                </a:solidFill>
              </a:rPr>
              <a:t>Recursive Program Graph</a:t>
            </a:r>
          </a:p>
          <a:p>
            <a:pPr lvl="1"/>
            <a:r>
              <a:rPr lang="en-US" dirty="0" smtClean="0">
                <a:solidFill>
                  <a:schemeClr val="tx2"/>
                </a:solidFill>
              </a:rPr>
              <a:t>Dynamic</a:t>
            </a:r>
          </a:p>
          <a:p>
            <a:r>
              <a:rPr lang="en-US" dirty="0" smtClean="0">
                <a:solidFill>
                  <a:schemeClr val="tx2"/>
                </a:solidFill>
              </a:rPr>
              <a:t>Dataflow Architectures</a:t>
            </a:r>
          </a:p>
          <a:p>
            <a:endParaRPr lang="en-US" dirty="0">
              <a:solidFill>
                <a:schemeClr val="tx2"/>
              </a:solidFill>
            </a:endParaRPr>
          </a:p>
        </p:txBody>
      </p:sp>
      <p:sp>
        <p:nvSpPr>
          <p:cNvPr id="6" name="Date Placeholder 5"/>
          <p:cNvSpPr>
            <a:spLocks noGrp="1"/>
          </p:cNvSpPr>
          <p:nvPr>
            <p:ph type="dt" sz="half" idx="10"/>
          </p:nvPr>
        </p:nvSpPr>
        <p:spPr/>
        <p:txBody>
          <a:bodyPr/>
          <a:lstStyle/>
          <a:p>
            <a:pPr>
              <a:defRPr/>
            </a:pPr>
            <a:fld id="{83AD6A62-4D27-4D02-98A3-9ABF6878F7FC}" type="datetime1">
              <a:rPr lang="en-US" altLang="en-US" smtClean="0"/>
              <a:t>10/21/2014</a:t>
            </a:fld>
            <a:endParaRPr lang="en-US" altLang="en-US"/>
          </a:p>
        </p:txBody>
      </p:sp>
    </p:spTree>
    <p:extLst>
      <p:ext uri="{BB962C8B-B14F-4D97-AF65-F5344CB8AC3E}">
        <p14:creationId xmlns:p14="http://schemas.microsoft.com/office/powerpoint/2010/main" val="804450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grpSp>
        <p:nvGrpSpPr>
          <p:cNvPr id="30725" name="Group 24"/>
          <p:cNvGrpSpPr>
            <a:grpSpLocks/>
          </p:cNvGrpSpPr>
          <p:nvPr/>
        </p:nvGrpSpPr>
        <p:grpSpPr bwMode="auto">
          <a:xfrm>
            <a:off x="2971800" y="2819400"/>
            <a:ext cx="3505200" cy="2514600"/>
            <a:chOff x="2209800" y="2590800"/>
            <a:chExt cx="3505200" cy="2514600"/>
          </a:xfrm>
        </p:grpSpPr>
        <p:sp>
          <p:nvSpPr>
            <p:cNvPr id="6" name="Oval 5"/>
            <p:cNvSpPr/>
            <p:nvPr/>
          </p:nvSpPr>
          <p:spPr bwMode="auto">
            <a:xfrm>
              <a:off x="2743200" y="28194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0741" name="Straight Arrow Connector 9"/>
            <p:cNvCxnSpPr>
              <a:cxnSpLocks noChangeShapeType="1"/>
              <a:endCxn id="6" idx="1"/>
            </p:cNvCxnSpPr>
            <p:nvPr/>
          </p:nvCxnSpPr>
          <p:spPr bwMode="auto">
            <a:xfrm>
              <a:off x="2209800" y="25908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42" name="Straight Arrow Connector 11"/>
            <p:cNvCxnSpPr>
              <a:cxnSpLocks noChangeShapeType="1"/>
              <a:endCxn id="6" idx="3"/>
            </p:cNvCxnSpPr>
            <p:nvPr/>
          </p:nvCxnSpPr>
          <p:spPr bwMode="auto">
            <a:xfrm flipV="1">
              <a:off x="2209800" y="33397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Oval 14"/>
            <p:cNvSpPr/>
            <p:nvPr/>
          </p:nvSpPr>
          <p:spPr bwMode="auto">
            <a:xfrm>
              <a:off x="2743200" y="42672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0744" name="Straight Arrow Connector 15"/>
            <p:cNvCxnSpPr>
              <a:cxnSpLocks noChangeShapeType="1"/>
              <a:endCxn id="15" idx="1"/>
            </p:cNvCxnSpPr>
            <p:nvPr/>
          </p:nvCxnSpPr>
          <p:spPr bwMode="auto">
            <a:xfrm>
              <a:off x="2209800" y="40386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45" name="Straight Arrow Connector 16"/>
            <p:cNvCxnSpPr>
              <a:cxnSpLocks noChangeShapeType="1"/>
              <a:endCxn id="15" idx="3"/>
            </p:cNvCxnSpPr>
            <p:nvPr/>
          </p:nvCxnSpPr>
          <p:spPr bwMode="auto">
            <a:xfrm flipV="1">
              <a:off x="2209800" y="47875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Oval 17"/>
            <p:cNvSpPr/>
            <p:nvPr/>
          </p:nvSpPr>
          <p:spPr bwMode="auto">
            <a:xfrm>
              <a:off x="4114800" y="3571875"/>
              <a:ext cx="685800" cy="6096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4000" dirty="0">
                  <a:solidFill>
                    <a:schemeClr val="tx1"/>
                  </a:solidFill>
                  <a:latin typeface="Arial" pitchFamily="34" charset="0"/>
                </a:rPr>
                <a:t>*</a:t>
              </a:r>
            </a:p>
          </p:txBody>
        </p:sp>
        <p:cxnSp>
          <p:nvCxnSpPr>
            <p:cNvPr id="30747" name="Straight Arrow Connector 18"/>
            <p:cNvCxnSpPr>
              <a:cxnSpLocks noChangeShapeType="1"/>
              <a:stCxn id="6" idx="6"/>
              <a:endCxn id="18" idx="1"/>
            </p:cNvCxnSpPr>
            <p:nvPr/>
          </p:nvCxnSpPr>
          <p:spPr bwMode="auto">
            <a:xfrm>
              <a:off x="3429000" y="3124200"/>
              <a:ext cx="786233" cy="5375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48" name="Straight Arrow Connector 19"/>
            <p:cNvCxnSpPr>
              <a:cxnSpLocks noChangeShapeType="1"/>
              <a:stCxn id="15" idx="6"/>
              <a:endCxn id="18" idx="3"/>
            </p:cNvCxnSpPr>
            <p:nvPr/>
          </p:nvCxnSpPr>
          <p:spPr bwMode="auto">
            <a:xfrm flipV="1">
              <a:off x="3429000" y="4092761"/>
              <a:ext cx="786233" cy="4792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49" name="Straight Arrow Connector 23"/>
            <p:cNvCxnSpPr>
              <a:cxnSpLocks noChangeShapeType="1"/>
              <a:stCxn id="18" idx="6"/>
            </p:cNvCxnSpPr>
            <p:nvPr/>
          </p:nvCxnSpPr>
          <p:spPr bwMode="auto">
            <a:xfrm>
              <a:off x="4800600" y="3877235"/>
              <a:ext cx="914400" cy="896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6" name="TextBox 25"/>
          <p:cNvSpPr txBox="1"/>
          <p:nvPr/>
        </p:nvSpPr>
        <p:spPr>
          <a:xfrm>
            <a:off x="3421063" y="1752600"/>
            <a:ext cx="312737" cy="369888"/>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a</a:t>
            </a:r>
          </a:p>
        </p:txBody>
      </p:sp>
      <p:sp>
        <p:nvSpPr>
          <p:cNvPr id="27" name="TextBox 26"/>
          <p:cNvSpPr txBox="1"/>
          <p:nvPr/>
        </p:nvSpPr>
        <p:spPr>
          <a:xfrm>
            <a:off x="3802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b</a:t>
            </a:r>
          </a:p>
        </p:txBody>
      </p:sp>
      <p:sp>
        <p:nvSpPr>
          <p:cNvPr id="28" name="TextBox 27"/>
          <p:cNvSpPr txBox="1"/>
          <p:nvPr/>
        </p:nvSpPr>
        <p:spPr>
          <a:xfrm>
            <a:off x="4195763" y="1752600"/>
            <a:ext cx="3000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c</a:t>
            </a:r>
          </a:p>
        </p:txBody>
      </p:sp>
      <p:sp>
        <p:nvSpPr>
          <p:cNvPr id="29" name="TextBox 28"/>
          <p:cNvSpPr txBox="1"/>
          <p:nvPr/>
        </p:nvSpPr>
        <p:spPr>
          <a:xfrm>
            <a:off x="4564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d</a:t>
            </a:r>
          </a:p>
        </p:txBody>
      </p:sp>
      <p:sp>
        <p:nvSpPr>
          <p:cNvPr id="30" name="TextBox 29"/>
          <p:cNvSpPr txBox="1"/>
          <p:nvPr/>
        </p:nvSpPr>
        <p:spPr>
          <a:xfrm>
            <a:off x="4945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e</a:t>
            </a:r>
          </a:p>
        </p:txBody>
      </p:sp>
      <p:sp>
        <p:nvSpPr>
          <p:cNvPr id="31" name="Oval 30"/>
          <p:cNvSpPr/>
          <p:nvPr/>
        </p:nvSpPr>
        <p:spPr bwMode="auto">
          <a:xfrm>
            <a:off x="3048000" y="28194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2" name="Oval 31"/>
          <p:cNvSpPr/>
          <p:nvPr/>
        </p:nvSpPr>
        <p:spPr bwMode="auto">
          <a:xfrm>
            <a:off x="3048000" y="37338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3" name="Oval 32"/>
          <p:cNvSpPr/>
          <p:nvPr/>
        </p:nvSpPr>
        <p:spPr bwMode="auto">
          <a:xfrm>
            <a:off x="3048000" y="42672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4" name="Oval 33"/>
          <p:cNvSpPr/>
          <p:nvPr/>
        </p:nvSpPr>
        <p:spPr bwMode="auto">
          <a:xfrm>
            <a:off x="3048000" y="51816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0735" name="TextBox 37"/>
          <p:cNvSpPr txBox="1">
            <a:spLocks noChangeArrowheads="1"/>
          </p:cNvSpPr>
          <p:nvPr/>
        </p:nvSpPr>
        <p:spPr bwMode="auto">
          <a:xfrm>
            <a:off x="2971800" y="244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1</a:t>
            </a:r>
          </a:p>
        </p:txBody>
      </p:sp>
      <p:sp>
        <p:nvSpPr>
          <p:cNvPr id="30736" name="TextBox 38"/>
          <p:cNvSpPr txBox="1">
            <a:spLocks noChangeArrowheads="1"/>
          </p:cNvSpPr>
          <p:nvPr/>
        </p:nvSpPr>
        <p:spPr bwMode="auto">
          <a:xfrm>
            <a:off x="2971800" y="3287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3</a:t>
            </a:r>
          </a:p>
        </p:txBody>
      </p:sp>
      <p:sp>
        <p:nvSpPr>
          <p:cNvPr id="30737" name="TextBox 39"/>
          <p:cNvSpPr txBox="1">
            <a:spLocks noChangeArrowheads="1"/>
          </p:cNvSpPr>
          <p:nvPr/>
        </p:nvSpPr>
        <p:spPr bwMode="auto">
          <a:xfrm>
            <a:off x="2971800" y="38973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4</a:t>
            </a:r>
          </a:p>
        </p:txBody>
      </p:sp>
      <p:sp>
        <p:nvSpPr>
          <p:cNvPr id="30738" name="TextBox 40"/>
          <p:cNvSpPr txBox="1">
            <a:spLocks noChangeArrowheads="1"/>
          </p:cNvSpPr>
          <p:nvPr/>
        </p:nvSpPr>
        <p:spPr bwMode="auto">
          <a:xfrm>
            <a:off x="2971800" y="4800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3</a:t>
            </a:r>
          </a:p>
        </p:txBody>
      </p:sp>
      <p:sp>
        <p:nvSpPr>
          <p:cNvPr id="35"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tx2"/>
                </a:solidFill>
              </a:rPr>
              <a:t>Dataflow Model of Computation</a:t>
            </a:r>
            <a:endParaRPr lang="en-US" sz="4000" b="1" dirty="0" smtClean="0">
              <a:solidFill>
                <a:schemeClr val="tx2"/>
              </a:solidFill>
            </a:endParaRPr>
          </a:p>
        </p:txBody>
      </p:sp>
      <p:sp>
        <p:nvSpPr>
          <p:cNvPr id="2" name="Date Placeholder 1"/>
          <p:cNvSpPr>
            <a:spLocks noGrp="1"/>
          </p:cNvSpPr>
          <p:nvPr>
            <p:ph type="dt" sz="half" idx="10"/>
          </p:nvPr>
        </p:nvSpPr>
        <p:spPr/>
        <p:txBody>
          <a:bodyPr/>
          <a:lstStyle/>
          <a:p>
            <a:pPr>
              <a:defRPr/>
            </a:pPr>
            <a:fld id="{796A948A-8540-4F8F-8457-A7016204F546}" type="datetime1">
              <a:rPr lang="en-US" altLang="en-US" smtClean="0"/>
              <a:t>10/21/2014</a:t>
            </a:fld>
            <a:endParaRPr lang="en-US" altLang="en-US"/>
          </a:p>
        </p:txBody>
      </p:sp>
    </p:spTree>
    <p:extLst>
      <p:ext uri="{BB962C8B-B14F-4D97-AF65-F5344CB8AC3E}">
        <p14:creationId xmlns:p14="http://schemas.microsoft.com/office/powerpoint/2010/main" val="210819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grpSp>
        <p:nvGrpSpPr>
          <p:cNvPr id="31749" name="Group 24"/>
          <p:cNvGrpSpPr>
            <a:grpSpLocks/>
          </p:cNvGrpSpPr>
          <p:nvPr/>
        </p:nvGrpSpPr>
        <p:grpSpPr bwMode="auto">
          <a:xfrm>
            <a:off x="2971800" y="2819400"/>
            <a:ext cx="3505200" cy="2514600"/>
            <a:chOff x="2209800" y="2590800"/>
            <a:chExt cx="3505200" cy="2514600"/>
          </a:xfrm>
        </p:grpSpPr>
        <p:sp>
          <p:nvSpPr>
            <p:cNvPr id="6" name="Oval 5"/>
            <p:cNvSpPr/>
            <p:nvPr/>
          </p:nvSpPr>
          <p:spPr bwMode="auto">
            <a:xfrm>
              <a:off x="2743200" y="28194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1763" name="Straight Arrow Connector 9"/>
            <p:cNvCxnSpPr>
              <a:cxnSpLocks noChangeShapeType="1"/>
              <a:endCxn id="6" idx="1"/>
            </p:cNvCxnSpPr>
            <p:nvPr/>
          </p:nvCxnSpPr>
          <p:spPr bwMode="auto">
            <a:xfrm>
              <a:off x="2209800" y="25908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64" name="Straight Arrow Connector 11"/>
            <p:cNvCxnSpPr>
              <a:cxnSpLocks noChangeShapeType="1"/>
              <a:endCxn id="6" idx="3"/>
            </p:cNvCxnSpPr>
            <p:nvPr/>
          </p:nvCxnSpPr>
          <p:spPr bwMode="auto">
            <a:xfrm flipV="1">
              <a:off x="2209800" y="33397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Oval 14"/>
            <p:cNvSpPr/>
            <p:nvPr/>
          </p:nvSpPr>
          <p:spPr bwMode="auto">
            <a:xfrm>
              <a:off x="2743200" y="42672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1766" name="Straight Arrow Connector 15"/>
            <p:cNvCxnSpPr>
              <a:cxnSpLocks noChangeShapeType="1"/>
              <a:endCxn id="15" idx="1"/>
            </p:cNvCxnSpPr>
            <p:nvPr/>
          </p:nvCxnSpPr>
          <p:spPr bwMode="auto">
            <a:xfrm>
              <a:off x="2209800" y="40386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67" name="Straight Arrow Connector 16"/>
            <p:cNvCxnSpPr>
              <a:cxnSpLocks noChangeShapeType="1"/>
              <a:endCxn id="15" idx="3"/>
            </p:cNvCxnSpPr>
            <p:nvPr/>
          </p:nvCxnSpPr>
          <p:spPr bwMode="auto">
            <a:xfrm flipV="1">
              <a:off x="2209800" y="47875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Oval 17"/>
            <p:cNvSpPr/>
            <p:nvPr/>
          </p:nvSpPr>
          <p:spPr bwMode="auto">
            <a:xfrm>
              <a:off x="4114800" y="3571875"/>
              <a:ext cx="685800" cy="6096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4000" dirty="0">
                  <a:solidFill>
                    <a:schemeClr val="tx1"/>
                  </a:solidFill>
                  <a:latin typeface="Arial" pitchFamily="34" charset="0"/>
                </a:rPr>
                <a:t>*</a:t>
              </a:r>
            </a:p>
          </p:txBody>
        </p:sp>
        <p:cxnSp>
          <p:nvCxnSpPr>
            <p:cNvPr id="31769" name="Straight Arrow Connector 18"/>
            <p:cNvCxnSpPr>
              <a:cxnSpLocks noChangeShapeType="1"/>
              <a:stCxn id="6" idx="6"/>
              <a:endCxn id="18" idx="1"/>
            </p:cNvCxnSpPr>
            <p:nvPr/>
          </p:nvCxnSpPr>
          <p:spPr bwMode="auto">
            <a:xfrm>
              <a:off x="3429000" y="3124200"/>
              <a:ext cx="786233" cy="5375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0" name="Straight Arrow Connector 19"/>
            <p:cNvCxnSpPr>
              <a:cxnSpLocks noChangeShapeType="1"/>
              <a:stCxn id="15" idx="6"/>
              <a:endCxn id="18" idx="3"/>
            </p:cNvCxnSpPr>
            <p:nvPr/>
          </p:nvCxnSpPr>
          <p:spPr bwMode="auto">
            <a:xfrm flipV="1">
              <a:off x="3429000" y="4092761"/>
              <a:ext cx="786233" cy="4792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1" name="Straight Arrow Connector 23"/>
            <p:cNvCxnSpPr>
              <a:cxnSpLocks noChangeShapeType="1"/>
              <a:stCxn id="18" idx="6"/>
            </p:cNvCxnSpPr>
            <p:nvPr/>
          </p:nvCxnSpPr>
          <p:spPr bwMode="auto">
            <a:xfrm>
              <a:off x="4800600" y="3877235"/>
              <a:ext cx="914400" cy="896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6" name="TextBox 25"/>
          <p:cNvSpPr txBox="1"/>
          <p:nvPr/>
        </p:nvSpPr>
        <p:spPr>
          <a:xfrm>
            <a:off x="3421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a</a:t>
            </a:r>
          </a:p>
        </p:txBody>
      </p:sp>
      <p:sp>
        <p:nvSpPr>
          <p:cNvPr id="27" name="TextBox 26"/>
          <p:cNvSpPr txBox="1"/>
          <p:nvPr/>
        </p:nvSpPr>
        <p:spPr>
          <a:xfrm>
            <a:off x="3802063" y="1752600"/>
            <a:ext cx="312737" cy="369888"/>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b</a:t>
            </a:r>
          </a:p>
        </p:txBody>
      </p:sp>
      <p:sp>
        <p:nvSpPr>
          <p:cNvPr id="28" name="TextBox 27"/>
          <p:cNvSpPr txBox="1"/>
          <p:nvPr/>
        </p:nvSpPr>
        <p:spPr>
          <a:xfrm>
            <a:off x="4195763" y="1752600"/>
            <a:ext cx="3000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c</a:t>
            </a:r>
          </a:p>
        </p:txBody>
      </p:sp>
      <p:sp>
        <p:nvSpPr>
          <p:cNvPr id="29" name="TextBox 28"/>
          <p:cNvSpPr txBox="1"/>
          <p:nvPr/>
        </p:nvSpPr>
        <p:spPr>
          <a:xfrm>
            <a:off x="4564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d</a:t>
            </a:r>
          </a:p>
        </p:txBody>
      </p:sp>
      <p:sp>
        <p:nvSpPr>
          <p:cNvPr id="30" name="TextBox 29"/>
          <p:cNvSpPr txBox="1"/>
          <p:nvPr/>
        </p:nvSpPr>
        <p:spPr>
          <a:xfrm>
            <a:off x="4945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e</a:t>
            </a:r>
          </a:p>
        </p:txBody>
      </p:sp>
      <p:sp>
        <p:nvSpPr>
          <p:cNvPr id="33" name="Oval 32"/>
          <p:cNvSpPr/>
          <p:nvPr/>
        </p:nvSpPr>
        <p:spPr bwMode="auto">
          <a:xfrm>
            <a:off x="3048000" y="42672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4" name="Oval 33"/>
          <p:cNvSpPr/>
          <p:nvPr/>
        </p:nvSpPr>
        <p:spPr bwMode="auto">
          <a:xfrm>
            <a:off x="3048000" y="51816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5" name="Oval 34"/>
          <p:cNvSpPr/>
          <p:nvPr/>
        </p:nvSpPr>
        <p:spPr bwMode="auto">
          <a:xfrm>
            <a:off x="4572000" y="35814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1758" name="TextBox 39"/>
          <p:cNvSpPr txBox="1">
            <a:spLocks noChangeArrowheads="1"/>
          </p:cNvSpPr>
          <p:nvPr/>
        </p:nvSpPr>
        <p:spPr bwMode="auto">
          <a:xfrm>
            <a:off x="2971800" y="38973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4</a:t>
            </a:r>
          </a:p>
        </p:txBody>
      </p:sp>
      <p:sp>
        <p:nvSpPr>
          <p:cNvPr id="31759" name="TextBox 40"/>
          <p:cNvSpPr txBox="1">
            <a:spLocks noChangeArrowheads="1"/>
          </p:cNvSpPr>
          <p:nvPr/>
        </p:nvSpPr>
        <p:spPr bwMode="auto">
          <a:xfrm>
            <a:off x="2971800" y="4800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3</a:t>
            </a:r>
          </a:p>
        </p:txBody>
      </p:sp>
      <p:sp>
        <p:nvSpPr>
          <p:cNvPr id="31760" name="TextBox 42"/>
          <p:cNvSpPr txBox="1">
            <a:spLocks noChangeArrowheads="1"/>
          </p:cNvSpPr>
          <p:nvPr/>
        </p:nvSpPr>
        <p:spPr bwMode="auto">
          <a:xfrm>
            <a:off x="4495800" y="32004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4</a:t>
            </a:r>
          </a:p>
        </p:txBody>
      </p:sp>
      <p:sp>
        <p:nvSpPr>
          <p:cNvPr id="31"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tx2"/>
                </a:solidFill>
              </a:rPr>
              <a:t>Dataflow Model of Computation</a:t>
            </a:r>
            <a:endParaRPr lang="en-US" sz="4000" b="1" dirty="0" smtClean="0">
              <a:solidFill>
                <a:schemeClr val="tx2"/>
              </a:solidFill>
            </a:endParaRPr>
          </a:p>
        </p:txBody>
      </p:sp>
      <p:sp>
        <p:nvSpPr>
          <p:cNvPr id="2" name="Date Placeholder 1"/>
          <p:cNvSpPr>
            <a:spLocks noGrp="1"/>
          </p:cNvSpPr>
          <p:nvPr>
            <p:ph type="dt" sz="half" idx="10"/>
          </p:nvPr>
        </p:nvSpPr>
        <p:spPr/>
        <p:txBody>
          <a:bodyPr/>
          <a:lstStyle/>
          <a:p>
            <a:pPr>
              <a:defRPr/>
            </a:pPr>
            <a:fld id="{B4C883F6-53F1-4553-AE07-3736D110789B}" type="datetime1">
              <a:rPr lang="en-US" altLang="en-US" smtClean="0"/>
              <a:t>10/21/2014</a:t>
            </a:fld>
            <a:endParaRPr lang="en-US" altLang="en-US"/>
          </a:p>
        </p:txBody>
      </p:sp>
    </p:spTree>
    <p:extLst>
      <p:ext uri="{BB962C8B-B14F-4D97-AF65-F5344CB8AC3E}">
        <p14:creationId xmlns:p14="http://schemas.microsoft.com/office/powerpoint/2010/main" val="3597515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grpSp>
        <p:nvGrpSpPr>
          <p:cNvPr id="32773" name="Group 24"/>
          <p:cNvGrpSpPr>
            <a:grpSpLocks/>
          </p:cNvGrpSpPr>
          <p:nvPr/>
        </p:nvGrpSpPr>
        <p:grpSpPr bwMode="auto">
          <a:xfrm>
            <a:off x="2971800" y="2819400"/>
            <a:ext cx="3505200" cy="2514600"/>
            <a:chOff x="2209800" y="2590800"/>
            <a:chExt cx="3505200" cy="2514600"/>
          </a:xfrm>
        </p:grpSpPr>
        <p:sp>
          <p:nvSpPr>
            <p:cNvPr id="6" name="Oval 5"/>
            <p:cNvSpPr/>
            <p:nvPr/>
          </p:nvSpPr>
          <p:spPr bwMode="auto">
            <a:xfrm>
              <a:off x="2743200" y="28194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2785" name="Straight Arrow Connector 9"/>
            <p:cNvCxnSpPr>
              <a:cxnSpLocks noChangeShapeType="1"/>
              <a:endCxn id="6" idx="1"/>
            </p:cNvCxnSpPr>
            <p:nvPr/>
          </p:nvCxnSpPr>
          <p:spPr bwMode="auto">
            <a:xfrm>
              <a:off x="2209800" y="25908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86" name="Straight Arrow Connector 11"/>
            <p:cNvCxnSpPr>
              <a:cxnSpLocks noChangeShapeType="1"/>
              <a:endCxn id="6" idx="3"/>
            </p:cNvCxnSpPr>
            <p:nvPr/>
          </p:nvCxnSpPr>
          <p:spPr bwMode="auto">
            <a:xfrm flipV="1">
              <a:off x="2209800" y="33397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Oval 14"/>
            <p:cNvSpPr/>
            <p:nvPr/>
          </p:nvSpPr>
          <p:spPr bwMode="auto">
            <a:xfrm>
              <a:off x="2743200" y="42672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2788" name="Straight Arrow Connector 15"/>
            <p:cNvCxnSpPr>
              <a:cxnSpLocks noChangeShapeType="1"/>
              <a:endCxn id="15" idx="1"/>
            </p:cNvCxnSpPr>
            <p:nvPr/>
          </p:nvCxnSpPr>
          <p:spPr bwMode="auto">
            <a:xfrm>
              <a:off x="2209800" y="40386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89" name="Straight Arrow Connector 16"/>
            <p:cNvCxnSpPr>
              <a:cxnSpLocks noChangeShapeType="1"/>
              <a:endCxn id="15" idx="3"/>
            </p:cNvCxnSpPr>
            <p:nvPr/>
          </p:nvCxnSpPr>
          <p:spPr bwMode="auto">
            <a:xfrm flipV="1">
              <a:off x="2209800" y="47875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Oval 17"/>
            <p:cNvSpPr/>
            <p:nvPr/>
          </p:nvSpPr>
          <p:spPr bwMode="auto">
            <a:xfrm>
              <a:off x="4114800" y="3571875"/>
              <a:ext cx="685800" cy="6096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4000" dirty="0">
                  <a:solidFill>
                    <a:schemeClr val="tx1"/>
                  </a:solidFill>
                  <a:latin typeface="Arial" pitchFamily="34" charset="0"/>
                </a:rPr>
                <a:t>*</a:t>
              </a:r>
            </a:p>
          </p:txBody>
        </p:sp>
        <p:cxnSp>
          <p:nvCxnSpPr>
            <p:cNvPr id="32791" name="Straight Arrow Connector 18"/>
            <p:cNvCxnSpPr>
              <a:cxnSpLocks noChangeShapeType="1"/>
              <a:stCxn id="6" idx="6"/>
              <a:endCxn id="18" idx="1"/>
            </p:cNvCxnSpPr>
            <p:nvPr/>
          </p:nvCxnSpPr>
          <p:spPr bwMode="auto">
            <a:xfrm>
              <a:off x="3429000" y="3124200"/>
              <a:ext cx="786233" cy="5375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92" name="Straight Arrow Connector 19"/>
            <p:cNvCxnSpPr>
              <a:cxnSpLocks noChangeShapeType="1"/>
              <a:stCxn id="15" idx="6"/>
              <a:endCxn id="18" idx="3"/>
            </p:cNvCxnSpPr>
            <p:nvPr/>
          </p:nvCxnSpPr>
          <p:spPr bwMode="auto">
            <a:xfrm flipV="1">
              <a:off x="3429000" y="4092761"/>
              <a:ext cx="786233" cy="4792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793" name="Straight Arrow Connector 23"/>
            <p:cNvCxnSpPr>
              <a:cxnSpLocks noChangeShapeType="1"/>
              <a:stCxn id="18" idx="6"/>
            </p:cNvCxnSpPr>
            <p:nvPr/>
          </p:nvCxnSpPr>
          <p:spPr bwMode="auto">
            <a:xfrm>
              <a:off x="4800600" y="3877235"/>
              <a:ext cx="914400" cy="896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6" name="TextBox 25"/>
          <p:cNvSpPr txBox="1"/>
          <p:nvPr/>
        </p:nvSpPr>
        <p:spPr>
          <a:xfrm>
            <a:off x="3421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a</a:t>
            </a:r>
          </a:p>
        </p:txBody>
      </p:sp>
      <p:sp>
        <p:nvSpPr>
          <p:cNvPr id="27" name="TextBox 26"/>
          <p:cNvSpPr txBox="1"/>
          <p:nvPr/>
        </p:nvSpPr>
        <p:spPr>
          <a:xfrm>
            <a:off x="3802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b</a:t>
            </a:r>
          </a:p>
        </p:txBody>
      </p:sp>
      <p:sp>
        <p:nvSpPr>
          <p:cNvPr id="28" name="TextBox 27"/>
          <p:cNvSpPr txBox="1"/>
          <p:nvPr/>
        </p:nvSpPr>
        <p:spPr>
          <a:xfrm>
            <a:off x="4195763" y="1752600"/>
            <a:ext cx="300037" cy="369888"/>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c</a:t>
            </a:r>
          </a:p>
        </p:txBody>
      </p:sp>
      <p:sp>
        <p:nvSpPr>
          <p:cNvPr id="29" name="TextBox 28"/>
          <p:cNvSpPr txBox="1"/>
          <p:nvPr/>
        </p:nvSpPr>
        <p:spPr>
          <a:xfrm>
            <a:off x="4564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d</a:t>
            </a:r>
          </a:p>
        </p:txBody>
      </p:sp>
      <p:sp>
        <p:nvSpPr>
          <p:cNvPr id="30" name="TextBox 29"/>
          <p:cNvSpPr txBox="1"/>
          <p:nvPr/>
        </p:nvSpPr>
        <p:spPr>
          <a:xfrm>
            <a:off x="4945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e</a:t>
            </a:r>
          </a:p>
        </p:txBody>
      </p:sp>
      <p:sp>
        <p:nvSpPr>
          <p:cNvPr id="35" name="Oval 34"/>
          <p:cNvSpPr/>
          <p:nvPr/>
        </p:nvSpPr>
        <p:spPr bwMode="auto">
          <a:xfrm>
            <a:off x="4572000" y="35814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6" name="Oval 35"/>
          <p:cNvSpPr/>
          <p:nvPr/>
        </p:nvSpPr>
        <p:spPr bwMode="auto">
          <a:xfrm>
            <a:off x="4572000" y="4441825"/>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2781" name="TextBox 41"/>
          <p:cNvSpPr txBox="1">
            <a:spLocks noChangeArrowheads="1"/>
          </p:cNvSpPr>
          <p:nvPr/>
        </p:nvSpPr>
        <p:spPr bwMode="auto">
          <a:xfrm>
            <a:off x="4487863" y="411480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7</a:t>
            </a:r>
          </a:p>
        </p:txBody>
      </p:sp>
      <p:sp>
        <p:nvSpPr>
          <p:cNvPr id="32782" name="TextBox 42"/>
          <p:cNvSpPr txBox="1">
            <a:spLocks noChangeArrowheads="1"/>
          </p:cNvSpPr>
          <p:nvPr/>
        </p:nvSpPr>
        <p:spPr bwMode="auto">
          <a:xfrm>
            <a:off x="4495800" y="32004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4</a:t>
            </a:r>
          </a:p>
        </p:txBody>
      </p:sp>
      <p:sp>
        <p:nvSpPr>
          <p:cNvPr id="31"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tx2"/>
                </a:solidFill>
              </a:rPr>
              <a:t>Dataflow Model of Computation</a:t>
            </a:r>
            <a:endParaRPr lang="en-US" sz="4000" b="1" dirty="0" smtClean="0">
              <a:solidFill>
                <a:schemeClr val="tx2"/>
              </a:solidFill>
            </a:endParaRPr>
          </a:p>
        </p:txBody>
      </p:sp>
      <p:sp>
        <p:nvSpPr>
          <p:cNvPr id="2" name="Date Placeholder 1"/>
          <p:cNvSpPr>
            <a:spLocks noGrp="1"/>
          </p:cNvSpPr>
          <p:nvPr>
            <p:ph type="dt" sz="half" idx="10"/>
          </p:nvPr>
        </p:nvSpPr>
        <p:spPr/>
        <p:txBody>
          <a:bodyPr/>
          <a:lstStyle/>
          <a:p>
            <a:pPr>
              <a:defRPr/>
            </a:pPr>
            <a:fld id="{A0B559C3-9A35-48AF-9E57-9F59C43B3CCE}" type="datetime1">
              <a:rPr lang="en-US" altLang="en-US" smtClean="0"/>
              <a:t>10/21/2014</a:t>
            </a:fld>
            <a:endParaRPr lang="en-US" altLang="en-US"/>
          </a:p>
        </p:txBody>
      </p:sp>
    </p:spTree>
    <p:extLst>
      <p:ext uri="{BB962C8B-B14F-4D97-AF65-F5344CB8AC3E}">
        <p14:creationId xmlns:p14="http://schemas.microsoft.com/office/powerpoint/2010/main" val="3094665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grpSp>
        <p:nvGrpSpPr>
          <p:cNvPr id="33797" name="Group 24"/>
          <p:cNvGrpSpPr>
            <a:grpSpLocks/>
          </p:cNvGrpSpPr>
          <p:nvPr/>
        </p:nvGrpSpPr>
        <p:grpSpPr bwMode="auto">
          <a:xfrm>
            <a:off x="2971800" y="2819400"/>
            <a:ext cx="3505200" cy="2514600"/>
            <a:chOff x="2209800" y="2590800"/>
            <a:chExt cx="3505200" cy="2514600"/>
          </a:xfrm>
        </p:grpSpPr>
        <p:sp>
          <p:nvSpPr>
            <p:cNvPr id="6" name="Oval 5"/>
            <p:cNvSpPr/>
            <p:nvPr/>
          </p:nvSpPr>
          <p:spPr bwMode="auto">
            <a:xfrm>
              <a:off x="2743200" y="28194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3807" name="Straight Arrow Connector 9"/>
            <p:cNvCxnSpPr>
              <a:cxnSpLocks noChangeShapeType="1"/>
              <a:endCxn id="6" idx="1"/>
            </p:cNvCxnSpPr>
            <p:nvPr/>
          </p:nvCxnSpPr>
          <p:spPr bwMode="auto">
            <a:xfrm>
              <a:off x="2209800" y="25908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08" name="Straight Arrow Connector 11"/>
            <p:cNvCxnSpPr>
              <a:cxnSpLocks noChangeShapeType="1"/>
              <a:endCxn id="6" idx="3"/>
            </p:cNvCxnSpPr>
            <p:nvPr/>
          </p:nvCxnSpPr>
          <p:spPr bwMode="auto">
            <a:xfrm flipV="1">
              <a:off x="2209800" y="33397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Oval 14"/>
            <p:cNvSpPr/>
            <p:nvPr/>
          </p:nvSpPr>
          <p:spPr bwMode="auto">
            <a:xfrm>
              <a:off x="2743200" y="42672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3810" name="Straight Arrow Connector 15"/>
            <p:cNvCxnSpPr>
              <a:cxnSpLocks noChangeShapeType="1"/>
              <a:endCxn id="15" idx="1"/>
            </p:cNvCxnSpPr>
            <p:nvPr/>
          </p:nvCxnSpPr>
          <p:spPr bwMode="auto">
            <a:xfrm>
              <a:off x="2209800" y="40386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11" name="Straight Arrow Connector 16"/>
            <p:cNvCxnSpPr>
              <a:cxnSpLocks noChangeShapeType="1"/>
              <a:endCxn id="15" idx="3"/>
            </p:cNvCxnSpPr>
            <p:nvPr/>
          </p:nvCxnSpPr>
          <p:spPr bwMode="auto">
            <a:xfrm flipV="1">
              <a:off x="2209800" y="47875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Oval 17"/>
            <p:cNvSpPr/>
            <p:nvPr/>
          </p:nvSpPr>
          <p:spPr bwMode="auto">
            <a:xfrm>
              <a:off x="4114800" y="3571875"/>
              <a:ext cx="685800" cy="6096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4000" dirty="0">
                  <a:solidFill>
                    <a:schemeClr val="tx1"/>
                  </a:solidFill>
                  <a:latin typeface="Arial" pitchFamily="34" charset="0"/>
                </a:rPr>
                <a:t>*</a:t>
              </a:r>
            </a:p>
          </p:txBody>
        </p:sp>
        <p:cxnSp>
          <p:nvCxnSpPr>
            <p:cNvPr id="33813" name="Straight Arrow Connector 18"/>
            <p:cNvCxnSpPr>
              <a:cxnSpLocks noChangeShapeType="1"/>
              <a:stCxn id="6" idx="6"/>
              <a:endCxn id="18" idx="1"/>
            </p:cNvCxnSpPr>
            <p:nvPr/>
          </p:nvCxnSpPr>
          <p:spPr bwMode="auto">
            <a:xfrm>
              <a:off x="3429000" y="3124200"/>
              <a:ext cx="786233" cy="5375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14" name="Straight Arrow Connector 19"/>
            <p:cNvCxnSpPr>
              <a:cxnSpLocks noChangeShapeType="1"/>
              <a:stCxn id="15" idx="6"/>
              <a:endCxn id="18" idx="3"/>
            </p:cNvCxnSpPr>
            <p:nvPr/>
          </p:nvCxnSpPr>
          <p:spPr bwMode="auto">
            <a:xfrm flipV="1">
              <a:off x="3429000" y="4092761"/>
              <a:ext cx="786233" cy="4792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815" name="Straight Arrow Connector 23"/>
            <p:cNvCxnSpPr>
              <a:cxnSpLocks noChangeShapeType="1"/>
              <a:stCxn id="18" idx="6"/>
            </p:cNvCxnSpPr>
            <p:nvPr/>
          </p:nvCxnSpPr>
          <p:spPr bwMode="auto">
            <a:xfrm>
              <a:off x="4800600" y="3877235"/>
              <a:ext cx="914400" cy="896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6" name="TextBox 25"/>
          <p:cNvSpPr txBox="1"/>
          <p:nvPr/>
        </p:nvSpPr>
        <p:spPr>
          <a:xfrm>
            <a:off x="3421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a</a:t>
            </a:r>
          </a:p>
        </p:txBody>
      </p:sp>
      <p:sp>
        <p:nvSpPr>
          <p:cNvPr id="27" name="TextBox 26"/>
          <p:cNvSpPr txBox="1"/>
          <p:nvPr/>
        </p:nvSpPr>
        <p:spPr>
          <a:xfrm>
            <a:off x="3802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b</a:t>
            </a:r>
          </a:p>
        </p:txBody>
      </p:sp>
      <p:sp>
        <p:nvSpPr>
          <p:cNvPr id="28" name="TextBox 27"/>
          <p:cNvSpPr txBox="1"/>
          <p:nvPr/>
        </p:nvSpPr>
        <p:spPr>
          <a:xfrm>
            <a:off x="4195763" y="1752600"/>
            <a:ext cx="3000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c</a:t>
            </a:r>
          </a:p>
        </p:txBody>
      </p:sp>
      <p:sp>
        <p:nvSpPr>
          <p:cNvPr id="29" name="TextBox 28"/>
          <p:cNvSpPr txBox="1"/>
          <p:nvPr/>
        </p:nvSpPr>
        <p:spPr>
          <a:xfrm>
            <a:off x="4564063" y="1752600"/>
            <a:ext cx="312737" cy="369888"/>
          </a:xfrm>
          <a:prstGeom prst="rect">
            <a:avLst/>
          </a:prstGeom>
          <a:solidFill>
            <a:srgbClr val="92D050"/>
          </a:solid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d</a:t>
            </a:r>
          </a:p>
        </p:txBody>
      </p:sp>
      <p:sp>
        <p:nvSpPr>
          <p:cNvPr id="30" name="TextBox 29"/>
          <p:cNvSpPr txBox="1"/>
          <p:nvPr/>
        </p:nvSpPr>
        <p:spPr>
          <a:xfrm>
            <a:off x="4945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e</a:t>
            </a:r>
          </a:p>
        </p:txBody>
      </p:sp>
      <p:sp>
        <p:nvSpPr>
          <p:cNvPr id="37" name="Oval 36"/>
          <p:cNvSpPr/>
          <p:nvPr/>
        </p:nvSpPr>
        <p:spPr bwMode="auto">
          <a:xfrm>
            <a:off x="5867400" y="40386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3804" name="TextBox 43"/>
          <p:cNvSpPr txBox="1">
            <a:spLocks noChangeArrowheads="1"/>
          </p:cNvSpPr>
          <p:nvPr/>
        </p:nvSpPr>
        <p:spPr bwMode="auto">
          <a:xfrm>
            <a:off x="5732463" y="3657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28</a:t>
            </a:r>
          </a:p>
        </p:txBody>
      </p:sp>
      <p:sp>
        <p:nvSpPr>
          <p:cNvPr id="24" name="Title 1"/>
          <p:cNvSpPr txBox="1">
            <a:spLocks/>
          </p:cNvSpPr>
          <p:nvPr/>
        </p:nvSpPr>
        <p:spPr>
          <a:xfrm>
            <a:off x="0" y="274638"/>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tx2"/>
                </a:solidFill>
              </a:rPr>
              <a:t>Dataflow Model of Computation</a:t>
            </a:r>
            <a:endParaRPr lang="en-US" sz="4000" b="1" dirty="0" smtClean="0">
              <a:solidFill>
                <a:schemeClr val="tx2"/>
              </a:solidFill>
            </a:endParaRPr>
          </a:p>
        </p:txBody>
      </p:sp>
      <p:sp>
        <p:nvSpPr>
          <p:cNvPr id="2" name="Date Placeholder 1"/>
          <p:cNvSpPr>
            <a:spLocks noGrp="1"/>
          </p:cNvSpPr>
          <p:nvPr>
            <p:ph type="dt" sz="half" idx="10"/>
          </p:nvPr>
        </p:nvSpPr>
        <p:spPr/>
        <p:txBody>
          <a:bodyPr/>
          <a:lstStyle/>
          <a:p>
            <a:pPr>
              <a:defRPr/>
            </a:pPr>
            <a:fld id="{D38A4D3D-D96F-4A55-A903-B9A38E9FAA7D}" type="datetime1">
              <a:rPr lang="en-US" altLang="en-US" smtClean="0"/>
              <a:t>10/21/2014</a:t>
            </a:fld>
            <a:endParaRPr lang="en-US" altLang="en-US"/>
          </a:p>
        </p:txBody>
      </p:sp>
    </p:spTree>
    <p:extLst>
      <p:ext uri="{BB962C8B-B14F-4D97-AF65-F5344CB8AC3E}">
        <p14:creationId xmlns:p14="http://schemas.microsoft.com/office/powerpoint/2010/main" val="1205808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solidFill>
                  <a:srgbClr val="FF0000"/>
                </a:solidFill>
              </a:rPr>
              <a:t>Parallel Program Execution Models</a:t>
            </a:r>
          </a:p>
          <a:p>
            <a:r>
              <a:rPr lang="en-US" dirty="0" smtClean="0">
                <a:solidFill>
                  <a:schemeClr val="tx2"/>
                </a:solidFill>
              </a:rPr>
              <a:t>Dataflow Models of Computation </a:t>
            </a:r>
          </a:p>
          <a:p>
            <a:r>
              <a:rPr lang="en-US" dirty="0">
                <a:solidFill>
                  <a:schemeClr val="tx2"/>
                </a:solidFill>
              </a:rPr>
              <a:t>Dataflow Graphs and </a:t>
            </a:r>
            <a:r>
              <a:rPr lang="en-US" dirty="0" smtClean="0">
                <a:solidFill>
                  <a:schemeClr val="tx2"/>
                </a:solidFill>
              </a:rPr>
              <a:t>Properties</a:t>
            </a:r>
          </a:p>
          <a:p>
            <a:r>
              <a:rPr lang="en-US" dirty="0" smtClean="0">
                <a:solidFill>
                  <a:schemeClr val="tx2"/>
                </a:solidFill>
              </a:rPr>
              <a:t>Three Dataflow Models</a:t>
            </a:r>
          </a:p>
          <a:p>
            <a:pPr lvl="1"/>
            <a:r>
              <a:rPr lang="en-US" dirty="0" smtClean="0">
                <a:solidFill>
                  <a:schemeClr val="tx2"/>
                </a:solidFill>
              </a:rPr>
              <a:t>Static</a:t>
            </a:r>
          </a:p>
          <a:p>
            <a:pPr lvl="1"/>
            <a:r>
              <a:rPr lang="en-US" dirty="0" smtClean="0">
                <a:solidFill>
                  <a:schemeClr val="tx2"/>
                </a:solidFill>
              </a:rPr>
              <a:t>Recursive Program Graph</a:t>
            </a:r>
          </a:p>
          <a:p>
            <a:pPr lvl="1"/>
            <a:r>
              <a:rPr lang="en-US" dirty="0" smtClean="0">
                <a:solidFill>
                  <a:schemeClr val="tx2"/>
                </a:solidFill>
              </a:rPr>
              <a:t>Dynamic</a:t>
            </a:r>
          </a:p>
          <a:p>
            <a:r>
              <a:rPr lang="en-US" dirty="0" smtClean="0">
                <a:solidFill>
                  <a:schemeClr val="tx2"/>
                </a:solidFill>
              </a:rPr>
              <a:t>Dataflow Architectures</a:t>
            </a:r>
          </a:p>
          <a:p>
            <a:endParaRPr lang="en-US" dirty="0">
              <a:solidFill>
                <a:schemeClr val="tx2"/>
              </a:solidFill>
            </a:endParaRPr>
          </a:p>
        </p:txBody>
      </p:sp>
      <p:sp>
        <p:nvSpPr>
          <p:cNvPr id="4" name="Footer Placeholder 3"/>
          <p:cNvSpPr>
            <a:spLocks noGrp="1"/>
          </p:cNvSpPr>
          <p:nvPr>
            <p:ph type="ftr" sz="quarter" idx="11"/>
          </p:nvPr>
        </p:nvSpPr>
        <p:spPr/>
        <p:txBody>
          <a:bodyPr/>
          <a:lstStyle/>
          <a:p>
            <a:r>
              <a:rPr lang="en-US" smtClean="0"/>
              <a:t>652-14F: Dataflow - Part I</a:t>
            </a:r>
            <a:endParaRPr lang="en-US"/>
          </a:p>
        </p:txBody>
      </p:sp>
      <p:sp>
        <p:nvSpPr>
          <p:cNvPr id="6" name="Date Placeholder 5"/>
          <p:cNvSpPr>
            <a:spLocks noGrp="1"/>
          </p:cNvSpPr>
          <p:nvPr>
            <p:ph type="dt" sz="half" idx="10"/>
          </p:nvPr>
        </p:nvSpPr>
        <p:spPr/>
        <p:txBody>
          <a:bodyPr/>
          <a:lstStyle/>
          <a:p>
            <a:pPr>
              <a:defRPr/>
            </a:pPr>
            <a:fld id="{64932134-EFE6-4230-920B-C07C4E914CD1}" type="datetime1">
              <a:rPr lang="en-US" altLang="en-US" smtClean="0"/>
              <a:t>10/21/2014</a:t>
            </a:fld>
            <a:endParaRPr lang="en-US" altLang="en-US"/>
          </a:p>
        </p:txBody>
      </p:sp>
    </p:spTree>
    <p:extLst>
      <p:ext uri="{BB962C8B-B14F-4D97-AF65-F5344CB8AC3E}">
        <p14:creationId xmlns:p14="http://schemas.microsoft.com/office/powerpoint/2010/main" val="1260982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sp>
        <p:nvSpPr>
          <p:cNvPr id="34818" name="Title 1"/>
          <p:cNvSpPr>
            <a:spLocks noGrp="1"/>
          </p:cNvSpPr>
          <p:nvPr>
            <p:ph type="title" idx="4294967295"/>
          </p:nvPr>
        </p:nvSpPr>
        <p:spPr>
          <a:xfrm>
            <a:off x="0" y="274638"/>
            <a:ext cx="9144000" cy="1143000"/>
          </a:xfrm>
        </p:spPr>
        <p:txBody>
          <a:bodyPr/>
          <a:lstStyle/>
          <a:p>
            <a:r>
              <a:rPr lang="en-US" sz="4000" b="1" dirty="0" smtClean="0">
                <a:solidFill>
                  <a:schemeClr val="tx2"/>
                </a:solidFill>
              </a:rPr>
              <a:t>Dataflow Model of Computation</a:t>
            </a:r>
          </a:p>
        </p:txBody>
      </p:sp>
      <p:grpSp>
        <p:nvGrpSpPr>
          <p:cNvPr id="34821" name="Group 24"/>
          <p:cNvGrpSpPr>
            <a:grpSpLocks/>
          </p:cNvGrpSpPr>
          <p:nvPr/>
        </p:nvGrpSpPr>
        <p:grpSpPr bwMode="auto">
          <a:xfrm>
            <a:off x="2971800" y="2819400"/>
            <a:ext cx="3505200" cy="2514600"/>
            <a:chOff x="2209800" y="2590800"/>
            <a:chExt cx="3505200" cy="2514600"/>
          </a:xfrm>
        </p:grpSpPr>
        <p:sp>
          <p:nvSpPr>
            <p:cNvPr id="6" name="Oval 5"/>
            <p:cNvSpPr/>
            <p:nvPr/>
          </p:nvSpPr>
          <p:spPr bwMode="auto">
            <a:xfrm>
              <a:off x="2743200" y="28194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4840" name="Straight Arrow Connector 9"/>
            <p:cNvCxnSpPr>
              <a:cxnSpLocks noChangeShapeType="1"/>
              <a:endCxn id="6" idx="1"/>
            </p:cNvCxnSpPr>
            <p:nvPr/>
          </p:nvCxnSpPr>
          <p:spPr bwMode="auto">
            <a:xfrm>
              <a:off x="2209800" y="25908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1" name="Straight Arrow Connector 11"/>
            <p:cNvCxnSpPr>
              <a:cxnSpLocks noChangeShapeType="1"/>
              <a:endCxn id="6" idx="3"/>
            </p:cNvCxnSpPr>
            <p:nvPr/>
          </p:nvCxnSpPr>
          <p:spPr bwMode="auto">
            <a:xfrm flipV="1">
              <a:off x="2209800" y="33397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5" name="Oval 14"/>
            <p:cNvSpPr/>
            <p:nvPr/>
          </p:nvSpPr>
          <p:spPr bwMode="auto">
            <a:xfrm>
              <a:off x="2743200" y="4267200"/>
              <a:ext cx="685800" cy="609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a:solidFill>
                    <a:schemeClr val="tx1"/>
                  </a:solidFill>
                  <a:latin typeface="Arial" pitchFamily="34" charset="0"/>
                </a:rPr>
                <a:t>+</a:t>
              </a:r>
            </a:p>
          </p:txBody>
        </p:sp>
        <p:cxnSp>
          <p:nvCxnSpPr>
            <p:cNvPr id="34843" name="Straight Arrow Connector 15"/>
            <p:cNvCxnSpPr>
              <a:cxnSpLocks noChangeShapeType="1"/>
              <a:endCxn id="15" idx="1"/>
            </p:cNvCxnSpPr>
            <p:nvPr/>
          </p:nvCxnSpPr>
          <p:spPr bwMode="auto">
            <a:xfrm>
              <a:off x="2209800" y="4038600"/>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4" name="Straight Arrow Connector 16"/>
            <p:cNvCxnSpPr>
              <a:cxnSpLocks noChangeShapeType="1"/>
              <a:endCxn id="15" idx="3"/>
            </p:cNvCxnSpPr>
            <p:nvPr/>
          </p:nvCxnSpPr>
          <p:spPr bwMode="auto">
            <a:xfrm flipV="1">
              <a:off x="2209800" y="4787526"/>
              <a:ext cx="633833" cy="317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Oval 17"/>
            <p:cNvSpPr/>
            <p:nvPr/>
          </p:nvSpPr>
          <p:spPr bwMode="auto">
            <a:xfrm>
              <a:off x="4114800" y="3571875"/>
              <a:ext cx="685800" cy="609600"/>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en-US" sz="4000" dirty="0">
                  <a:solidFill>
                    <a:schemeClr val="tx1"/>
                  </a:solidFill>
                  <a:latin typeface="Arial" pitchFamily="34" charset="0"/>
                </a:rPr>
                <a:t>*</a:t>
              </a:r>
            </a:p>
          </p:txBody>
        </p:sp>
        <p:cxnSp>
          <p:nvCxnSpPr>
            <p:cNvPr id="34846" name="Straight Arrow Connector 18"/>
            <p:cNvCxnSpPr>
              <a:cxnSpLocks noChangeShapeType="1"/>
              <a:stCxn id="6" idx="6"/>
              <a:endCxn id="18" idx="1"/>
            </p:cNvCxnSpPr>
            <p:nvPr/>
          </p:nvCxnSpPr>
          <p:spPr bwMode="auto">
            <a:xfrm>
              <a:off x="3429000" y="3124200"/>
              <a:ext cx="786233" cy="53750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7" name="Straight Arrow Connector 19"/>
            <p:cNvCxnSpPr>
              <a:cxnSpLocks noChangeShapeType="1"/>
              <a:stCxn id="15" idx="6"/>
              <a:endCxn id="18" idx="3"/>
            </p:cNvCxnSpPr>
            <p:nvPr/>
          </p:nvCxnSpPr>
          <p:spPr bwMode="auto">
            <a:xfrm flipV="1">
              <a:off x="3429000" y="4092761"/>
              <a:ext cx="786233" cy="47923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4848" name="Straight Arrow Connector 23"/>
            <p:cNvCxnSpPr>
              <a:cxnSpLocks noChangeShapeType="1"/>
              <a:stCxn id="18" idx="6"/>
            </p:cNvCxnSpPr>
            <p:nvPr/>
          </p:nvCxnSpPr>
          <p:spPr bwMode="auto">
            <a:xfrm>
              <a:off x="4800600" y="3877235"/>
              <a:ext cx="914400" cy="896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26" name="TextBox 25"/>
          <p:cNvSpPr txBox="1"/>
          <p:nvPr/>
        </p:nvSpPr>
        <p:spPr>
          <a:xfrm>
            <a:off x="3421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a</a:t>
            </a:r>
          </a:p>
        </p:txBody>
      </p:sp>
      <p:sp>
        <p:nvSpPr>
          <p:cNvPr id="27" name="TextBox 26"/>
          <p:cNvSpPr txBox="1"/>
          <p:nvPr/>
        </p:nvSpPr>
        <p:spPr>
          <a:xfrm>
            <a:off x="3802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b</a:t>
            </a:r>
          </a:p>
        </p:txBody>
      </p:sp>
      <p:sp>
        <p:nvSpPr>
          <p:cNvPr id="28" name="TextBox 27"/>
          <p:cNvSpPr txBox="1"/>
          <p:nvPr/>
        </p:nvSpPr>
        <p:spPr>
          <a:xfrm>
            <a:off x="4195763" y="1752600"/>
            <a:ext cx="3000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c</a:t>
            </a:r>
          </a:p>
        </p:txBody>
      </p:sp>
      <p:sp>
        <p:nvSpPr>
          <p:cNvPr id="29" name="TextBox 28"/>
          <p:cNvSpPr txBox="1"/>
          <p:nvPr/>
        </p:nvSpPr>
        <p:spPr>
          <a:xfrm>
            <a:off x="4564063" y="1752600"/>
            <a:ext cx="312737" cy="369888"/>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d</a:t>
            </a:r>
          </a:p>
        </p:txBody>
      </p:sp>
      <p:sp>
        <p:nvSpPr>
          <p:cNvPr id="30" name="TextBox 29"/>
          <p:cNvSpPr txBox="1"/>
          <p:nvPr/>
        </p:nvSpPr>
        <p:spPr>
          <a:xfrm>
            <a:off x="4945063" y="1752600"/>
            <a:ext cx="312737" cy="369888"/>
          </a:xfrm>
          <a:prstGeom prst="rect">
            <a:avLst/>
          </a:prstGeom>
          <a:solidFill>
            <a:srgbClr val="00B0F0"/>
          </a:solidFill>
        </p:spPr>
        <p:style>
          <a:lnRef idx="2">
            <a:schemeClr val="accent4"/>
          </a:lnRef>
          <a:fillRef idx="1">
            <a:schemeClr val="lt1"/>
          </a:fillRef>
          <a:effectRef idx="0">
            <a:schemeClr val="accent4"/>
          </a:effectRef>
          <a:fontRef idx="minor">
            <a:schemeClr val="dk1"/>
          </a:fontRef>
        </p:style>
        <p:txBody>
          <a:bodyPr wrap="none">
            <a:spAutoFit/>
          </a:bodyPr>
          <a:lstStyle/>
          <a:p>
            <a:pPr>
              <a:defRPr/>
            </a:pPr>
            <a:r>
              <a:rPr lang="en-US" dirty="0"/>
              <a:t>e</a:t>
            </a:r>
          </a:p>
        </p:txBody>
      </p:sp>
      <p:sp>
        <p:nvSpPr>
          <p:cNvPr id="31" name="Oval 30"/>
          <p:cNvSpPr/>
          <p:nvPr/>
        </p:nvSpPr>
        <p:spPr bwMode="auto">
          <a:xfrm>
            <a:off x="3048000" y="28194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2" name="Oval 31"/>
          <p:cNvSpPr/>
          <p:nvPr/>
        </p:nvSpPr>
        <p:spPr bwMode="auto">
          <a:xfrm>
            <a:off x="3048000" y="37338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3" name="Oval 32"/>
          <p:cNvSpPr/>
          <p:nvPr/>
        </p:nvSpPr>
        <p:spPr bwMode="auto">
          <a:xfrm>
            <a:off x="3048000" y="42672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4" name="Oval 33"/>
          <p:cNvSpPr/>
          <p:nvPr/>
        </p:nvSpPr>
        <p:spPr bwMode="auto">
          <a:xfrm>
            <a:off x="3048000" y="51816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7" name="Oval 36"/>
          <p:cNvSpPr/>
          <p:nvPr/>
        </p:nvSpPr>
        <p:spPr bwMode="auto">
          <a:xfrm>
            <a:off x="5867400" y="4038600"/>
            <a:ext cx="152400" cy="152400"/>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34832" name="TextBox 37"/>
          <p:cNvSpPr txBox="1">
            <a:spLocks noChangeArrowheads="1"/>
          </p:cNvSpPr>
          <p:nvPr/>
        </p:nvSpPr>
        <p:spPr bwMode="auto">
          <a:xfrm>
            <a:off x="2971800" y="2449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1</a:t>
            </a:r>
          </a:p>
        </p:txBody>
      </p:sp>
      <p:sp>
        <p:nvSpPr>
          <p:cNvPr id="34833" name="TextBox 38"/>
          <p:cNvSpPr txBox="1">
            <a:spLocks noChangeArrowheads="1"/>
          </p:cNvSpPr>
          <p:nvPr/>
        </p:nvSpPr>
        <p:spPr bwMode="auto">
          <a:xfrm>
            <a:off x="2971800" y="3287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3</a:t>
            </a:r>
          </a:p>
        </p:txBody>
      </p:sp>
      <p:sp>
        <p:nvSpPr>
          <p:cNvPr id="34834" name="TextBox 39"/>
          <p:cNvSpPr txBox="1">
            <a:spLocks noChangeArrowheads="1"/>
          </p:cNvSpPr>
          <p:nvPr/>
        </p:nvSpPr>
        <p:spPr bwMode="auto">
          <a:xfrm>
            <a:off x="2971800" y="38973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4</a:t>
            </a:r>
          </a:p>
        </p:txBody>
      </p:sp>
      <p:sp>
        <p:nvSpPr>
          <p:cNvPr id="34835" name="TextBox 40"/>
          <p:cNvSpPr txBox="1">
            <a:spLocks noChangeArrowheads="1"/>
          </p:cNvSpPr>
          <p:nvPr/>
        </p:nvSpPr>
        <p:spPr bwMode="auto">
          <a:xfrm>
            <a:off x="2971800" y="48006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3</a:t>
            </a:r>
          </a:p>
        </p:txBody>
      </p:sp>
      <p:sp>
        <p:nvSpPr>
          <p:cNvPr id="34836" name="TextBox 43"/>
          <p:cNvSpPr txBox="1">
            <a:spLocks noChangeArrowheads="1"/>
          </p:cNvSpPr>
          <p:nvPr/>
        </p:nvSpPr>
        <p:spPr bwMode="auto">
          <a:xfrm>
            <a:off x="5732463" y="36576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28</a:t>
            </a:r>
          </a:p>
        </p:txBody>
      </p:sp>
      <p:sp>
        <p:nvSpPr>
          <p:cNvPr id="34837" name="TextBox 44"/>
          <p:cNvSpPr txBox="1">
            <a:spLocks noChangeArrowheads="1"/>
          </p:cNvSpPr>
          <p:nvPr/>
        </p:nvSpPr>
        <p:spPr bwMode="auto">
          <a:xfrm>
            <a:off x="2971800" y="571500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chemeClr val="tx2"/>
                </a:solidFill>
              </a:rPr>
              <a:t>Dataflow Software Pipelining</a:t>
            </a:r>
          </a:p>
        </p:txBody>
      </p:sp>
      <p:sp>
        <p:nvSpPr>
          <p:cNvPr id="2" name="Date Placeholder 1"/>
          <p:cNvSpPr>
            <a:spLocks noGrp="1"/>
          </p:cNvSpPr>
          <p:nvPr>
            <p:ph type="dt" sz="half" idx="10"/>
          </p:nvPr>
        </p:nvSpPr>
        <p:spPr/>
        <p:txBody>
          <a:bodyPr/>
          <a:lstStyle/>
          <a:p>
            <a:pPr>
              <a:defRPr/>
            </a:pPr>
            <a:fld id="{7BEEED1C-C7EC-4BE8-B48F-B919845C1DAF}" type="datetime1">
              <a:rPr lang="en-US" altLang="en-US" smtClean="0"/>
              <a:t>10/21/2014</a:t>
            </a:fld>
            <a:endParaRPr lang="en-US" altLang="en-US"/>
          </a:p>
        </p:txBody>
      </p:sp>
    </p:spTree>
    <p:extLst>
      <p:ext uri="{BB962C8B-B14F-4D97-AF65-F5344CB8AC3E}">
        <p14:creationId xmlns:p14="http://schemas.microsoft.com/office/powerpoint/2010/main" val="9331330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35844" name="Rectangle 2"/>
          <p:cNvSpPr>
            <a:spLocks noGrp="1" noChangeArrowheads="1"/>
          </p:cNvSpPr>
          <p:nvPr>
            <p:ph type="title" idx="4294967295"/>
          </p:nvPr>
        </p:nvSpPr>
        <p:spPr>
          <a:xfrm>
            <a:off x="0" y="228600"/>
            <a:ext cx="9144000" cy="1143000"/>
          </a:xfrm>
          <a:noFill/>
        </p:spPr>
        <p:txBody>
          <a:bodyPr lIns="90488" tIns="44450" rIns="90488" bIns="44450"/>
          <a:lstStyle/>
          <a:p>
            <a:pPr eaLnBrk="1" hangingPunct="1"/>
            <a:r>
              <a:rPr lang="en-US" altLang="zh-TW" sz="4000" b="1" dirty="0" smtClean="0">
                <a:solidFill>
                  <a:schemeClr val="tx2"/>
                </a:solidFill>
                <a:ea typeface="新細明體" charset="-120"/>
              </a:rPr>
              <a:t>A Base-Language</a:t>
            </a:r>
          </a:p>
        </p:txBody>
      </p:sp>
      <p:sp>
        <p:nvSpPr>
          <p:cNvPr id="35845" name="Rectangle 3"/>
          <p:cNvSpPr>
            <a:spLocks noGrp="1" noChangeArrowheads="1"/>
          </p:cNvSpPr>
          <p:nvPr>
            <p:ph idx="4294967295"/>
          </p:nvPr>
        </p:nvSpPr>
        <p:spPr>
          <a:xfrm>
            <a:off x="2487613" y="3182938"/>
            <a:ext cx="6656387" cy="2871787"/>
          </a:xfrm>
          <a:noFill/>
        </p:spPr>
        <p:txBody>
          <a:bodyPr lIns="90488" tIns="44450" rIns="90488" bIns="44450"/>
          <a:lstStyle/>
          <a:p>
            <a:pPr lvl="1" eaLnBrk="1" hangingPunct="1"/>
            <a:r>
              <a:rPr lang="en-US" altLang="zh-TW" smtClean="0">
                <a:solidFill>
                  <a:schemeClr val="tx2"/>
                </a:solidFill>
                <a:ea typeface="新細明體" charset="-120"/>
              </a:rPr>
              <a:t>To serve as an intermediate-level language for high-level languages</a:t>
            </a:r>
          </a:p>
          <a:p>
            <a:pPr lvl="1" eaLnBrk="1" hangingPunct="1"/>
            <a:r>
              <a:rPr lang="en-US" altLang="zh-TW" smtClean="0">
                <a:solidFill>
                  <a:schemeClr val="tx2"/>
                </a:solidFill>
                <a:ea typeface="新細明體" charset="-120"/>
              </a:rPr>
              <a:t>To serve as a machine language for parallel machines</a:t>
            </a:r>
          </a:p>
          <a:p>
            <a:pPr lvl="4" eaLnBrk="1" hangingPunct="1">
              <a:buFontTx/>
              <a:buNone/>
            </a:pPr>
            <a:r>
              <a:rPr lang="en-US" altLang="zh-TW" smtClean="0">
                <a:solidFill>
                  <a:schemeClr val="tx2"/>
                </a:solidFill>
                <a:ea typeface="新細明體" charset="-120"/>
              </a:rPr>
              <a:t>			</a:t>
            </a:r>
          </a:p>
          <a:p>
            <a:pPr lvl="4" eaLnBrk="1" hangingPunct="1">
              <a:buFontTx/>
              <a:buNone/>
            </a:pPr>
            <a:r>
              <a:rPr lang="en-US" altLang="zh-TW" smtClean="0">
                <a:solidFill>
                  <a:schemeClr val="tx2"/>
                </a:solidFill>
                <a:ea typeface="新細明體" charset="-120"/>
              </a:rPr>
              <a:t>			- J.B. Dennis</a:t>
            </a:r>
          </a:p>
          <a:p>
            <a:pPr eaLnBrk="1" hangingPunct="1">
              <a:buFontTx/>
              <a:buNone/>
            </a:pPr>
            <a:endParaRPr lang="zh-TW" altLang="en-US" sz="2000" smtClean="0">
              <a:solidFill>
                <a:schemeClr val="tx2"/>
              </a:solidFill>
              <a:ea typeface="新細明體" charset="-120"/>
            </a:endParaRPr>
          </a:p>
        </p:txBody>
      </p:sp>
      <p:sp>
        <p:nvSpPr>
          <p:cNvPr id="24582" name="Rectangle 4"/>
          <p:cNvSpPr>
            <a:spLocks noChangeArrowheads="1"/>
          </p:cNvSpPr>
          <p:nvPr/>
        </p:nvSpPr>
        <p:spPr bwMode="auto">
          <a:xfrm>
            <a:off x="2584450" y="2114550"/>
            <a:ext cx="4051300" cy="582613"/>
          </a:xfrm>
          <a:prstGeom prst="rect">
            <a:avLst/>
          </a:prstGeom>
          <a:noFill/>
          <a:ln w="12700">
            <a:noFill/>
            <a:miter lim="800000"/>
            <a:headEnd/>
            <a:tailEnd/>
          </a:ln>
        </p:spPr>
        <p:txBody>
          <a:bodyPr wrap="none" lIns="90488" tIns="44450" rIns="90488" bIns="44450">
            <a:spAutoFit/>
          </a:bodyPr>
          <a:lstStyle/>
          <a:p>
            <a:pPr>
              <a:defRPr/>
            </a:pPr>
            <a:r>
              <a:rPr lang="en-US" altLang="zh-TW" sz="3200" b="1" dirty="0">
                <a:solidFill>
                  <a:schemeClr val="accent6">
                    <a:lumMod val="75000"/>
                  </a:schemeClr>
                </a:solidFill>
                <a:latin typeface="Times New Roman" pitchFamily="18" charset="0"/>
                <a:ea typeface="PMingLiU" pitchFamily="18" charset="-120"/>
              </a:rPr>
              <a:t>~ Data Flow Graphs ~</a:t>
            </a:r>
          </a:p>
        </p:txBody>
      </p:sp>
      <p:sp>
        <p:nvSpPr>
          <p:cNvPr id="2" name="Date Placeholder 1"/>
          <p:cNvSpPr>
            <a:spLocks noGrp="1"/>
          </p:cNvSpPr>
          <p:nvPr>
            <p:ph type="dt" sz="half" idx="10"/>
          </p:nvPr>
        </p:nvSpPr>
        <p:spPr/>
        <p:txBody>
          <a:bodyPr/>
          <a:lstStyle/>
          <a:p>
            <a:pPr>
              <a:defRPr/>
            </a:pPr>
            <a:fld id="{B6675E41-96CD-4F74-9D7A-B0663C652950}" type="datetime1">
              <a:rPr lang="en-US" altLang="en-US" smtClean="0"/>
              <a:t>10/21/2014</a:t>
            </a:fld>
            <a:endParaRPr lang="en-US" altLang="en-US"/>
          </a:p>
        </p:txBody>
      </p:sp>
    </p:spTree>
    <p:extLst>
      <p:ext uri="{BB962C8B-B14F-4D97-AF65-F5344CB8AC3E}">
        <p14:creationId xmlns:p14="http://schemas.microsoft.com/office/powerpoint/2010/main" val="13030185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66800" y="304800"/>
            <a:ext cx="7315200" cy="5944760"/>
            <a:chOff x="0" y="-152400"/>
            <a:chExt cx="9144000" cy="7010400"/>
          </a:xfrm>
        </p:grpSpPr>
        <p:pic>
          <p:nvPicPr>
            <p:cNvPr id="44033"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2" name="Group 3"/>
            <p:cNvGrpSpPr>
              <a:grpSpLocks/>
            </p:cNvGrpSpPr>
            <p:nvPr/>
          </p:nvGrpSpPr>
          <p:grpSpPr bwMode="auto">
            <a:xfrm>
              <a:off x="0" y="-152400"/>
              <a:ext cx="9144000" cy="6858000"/>
              <a:chOff x="0" y="0"/>
              <a:chExt cx="6328" cy="4888"/>
            </a:xfrm>
          </p:grpSpPr>
          <p:pic>
            <p:nvPicPr>
              <p:cNvPr id="44036" name="Picture 4"/>
              <p:cNvPicPr>
                <a:picLocks noChangeAspect="1" noChangeArrowheads="1"/>
              </p:cNvPicPr>
              <p:nvPr/>
            </p:nvPicPr>
            <p:blipFill>
              <a:blip r:embed="rId3" cstate="print"/>
              <a:srcRect/>
              <a:stretch>
                <a:fillRect/>
              </a:stretch>
            </p:blipFill>
            <p:spPr bwMode="auto">
              <a:xfrm>
                <a:off x="0" y="0"/>
                <a:ext cx="6328" cy="4888"/>
              </a:xfrm>
              <a:prstGeom prst="rect">
                <a:avLst/>
              </a:prstGeom>
              <a:noFill/>
              <a:ln w="9525">
                <a:noFill/>
                <a:miter lim="800000"/>
                <a:headEnd/>
                <a:tailEnd/>
              </a:ln>
            </p:spPr>
          </p:pic>
          <p:sp>
            <p:nvSpPr>
              <p:cNvPr id="44037" name="Rectangle 5"/>
              <p:cNvSpPr>
                <a:spLocks noChangeArrowheads="1"/>
              </p:cNvSpPr>
              <p:nvPr/>
            </p:nvSpPr>
            <p:spPr bwMode="auto">
              <a:xfrm>
                <a:off x="295" y="303"/>
                <a:ext cx="5750" cy="4312"/>
              </a:xfrm>
              <a:prstGeom prst="rect">
                <a:avLst/>
              </a:prstGeom>
              <a:solidFill>
                <a:srgbClr val="C5E2F1"/>
              </a:solidFill>
              <a:ln w="12700">
                <a:solidFill>
                  <a:srgbClr val="CCEBFF"/>
                </a:solidFill>
                <a:miter lim="800000"/>
                <a:headEnd/>
                <a:tailEnd/>
              </a:ln>
            </p:spPr>
            <p:txBody>
              <a:bodyPr/>
              <a:lstStyle/>
              <a:p>
                <a:endParaRPr lang="en-US" dirty="0"/>
              </a:p>
            </p:txBody>
          </p:sp>
          <p:sp>
            <p:nvSpPr>
              <p:cNvPr id="44038" name="Freeform 6"/>
              <p:cNvSpPr>
                <a:spLocks noChangeArrowheads="1"/>
              </p:cNvSpPr>
              <p:nvPr/>
            </p:nvSpPr>
            <p:spPr bwMode="auto">
              <a:xfrm>
                <a:off x="478" y="486"/>
                <a:ext cx="5433" cy="3995"/>
              </a:xfrm>
              <a:custGeom>
                <a:avLst/>
                <a:gdLst>
                  <a:gd name="T0" fmla="*/ 10 w 13580"/>
                  <a:gd name="T1" fmla="*/ 18 h 9987"/>
                  <a:gd name="T2" fmla="*/ 16 w 13580"/>
                  <a:gd name="T3" fmla="*/ 15 h 9987"/>
                  <a:gd name="T4" fmla="*/ 10 w 13580"/>
                  <a:gd name="T5" fmla="*/ 10 h 9987"/>
                  <a:gd name="T6" fmla="*/ 10 w 13580"/>
                  <a:gd name="T7" fmla="*/ 10 h 9987"/>
                  <a:gd name="T8" fmla="*/ 16 w 13580"/>
                  <a:gd name="T9" fmla="*/ 15 h 9987"/>
                  <a:gd name="T10" fmla="*/ 18 w 13580"/>
                  <a:gd name="T11" fmla="*/ 10 h 9987"/>
                  <a:gd name="T12" fmla="*/ 10 w 13580"/>
                  <a:gd name="T13" fmla="*/ 3985 h 9987"/>
                  <a:gd name="T14" fmla="*/ 18 w 13580"/>
                  <a:gd name="T15" fmla="*/ 3985 h 9987"/>
                  <a:gd name="T16" fmla="*/ 16 w 13580"/>
                  <a:gd name="T17" fmla="*/ 3980 h 9987"/>
                  <a:gd name="T18" fmla="*/ 10 w 13580"/>
                  <a:gd name="T19" fmla="*/ 3977 h 9987"/>
                  <a:gd name="T20" fmla="*/ 10 w 13580"/>
                  <a:gd name="T21" fmla="*/ 3985 h 9987"/>
                  <a:gd name="T22" fmla="*/ 10 w 13580"/>
                  <a:gd name="T23" fmla="*/ 3977 h 9987"/>
                  <a:gd name="T24" fmla="*/ 5423 w 13580"/>
                  <a:gd name="T25" fmla="*/ 3985 h 9987"/>
                  <a:gd name="T26" fmla="*/ 5423 w 13580"/>
                  <a:gd name="T27" fmla="*/ 3977 h 9987"/>
                  <a:gd name="T28" fmla="*/ 5417 w 13580"/>
                  <a:gd name="T29" fmla="*/ 3980 h 9987"/>
                  <a:gd name="T30" fmla="*/ 5415 w 13580"/>
                  <a:gd name="T31" fmla="*/ 3985 h 9987"/>
                  <a:gd name="T32" fmla="*/ 5423 w 13580"/>
                  <a:gd name="T33" fmla="*/ 3985 h 9987"/>
                  <a:gd name="T34" fmla="*/ 5415 w 13580"/>
                  <a:gd name="T35" fmla="*/ 10 h 9987"/>
                  <a:gd name="T36" fmla="*/ 5423 w 13580"/>
                  <a:gd name="T37" fmla="*/ 10 h 9987"/>
                  <a:gd name="T38" fmla="*/ 5415 w 13580"/>
                  <a:gd name="T39" fmla="*/ 10 h 9987"/>
                  <a:gd name="T40" fmla="*/ 5417 w 13580"/>
                  <a:gd name="T41" fmla="*/ 15 h 9987"/>
                  <a:gd name="T42" fmla="*/ 5423 w 13580"/>
                  <a:gd name="T43" fmla="*/ 18 h 9987"/>
                  <a:gd name="T44" fmla="*/ 5423 w 13580"/>
                  <a:gd name="T45" fmla="*/ 10 h 9987"/>
                  <a:gd name="T46" fmla="*/ 10 w 13580"/>
                  <a:gd name="T47" fmla="*/ 18 h 9987"/>
                  <a:gd name="T48" fmla="*/ 10 w 13580"/>
                  <a:gd name="T49" fmla="*/ 0 h 9987"/>
                  <a:gd name="T50" fmla="*/ 5430 w 13580"/>
                  <a:gd name="T51" fmla="*/ 3 h 9987"/>
                  <a:gd name="T52" fmla="*/ 5433 w 13580"/>
                  <a:gd name="T53" fmla="*/ 3985 h 9987"/>
                  <a:gd name="T54" fmla="*/ 5423 w 13580"/>
                  <a:gd name="T55" fmla="*/ 3995 h 9987"/>
                  <a:gd name="T56" fmla="*/ 3 w 13580"/>
                  <a:gd name="T57" fmla="*/ 3992 h 9987"/>
                  <a:gd name="T58" fmla="*/ 0 w 13580"/>
                  <a:gd name="T59" fmla="*/ 10 h 9987"/>
                  <a:gd name="T60" fmla="*/ 3 w 13580"/>
                  <a:gd name="T61" fmla="*/ 3 h 9987"/>
                  <a:gd name="T62" fmla="*/ 10 w 13580"/>
                  <a:gd name="T63" fmla="*/ 0 h 99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80"/>
                  <a:gd name="T97" fmla="*/ 0 h 9987"/>
                  <a:gd name="T98" fmla="*/ 13580 w 13580"/>
                  <a:gd name="T99" fmla="*/ 9987 h 99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80" h="9987">
                    <a:moveTo>
                      <a:pt x="25" y="21"/>
                    </a:moveTo>
                    <a:lnTo>
                      <a:pt x="25" y="44"/>
                    </a:lnTo>
                    <a:lnTo>
                      <a:pt x="25" y="24"/>
                    </a:lnTo>
                    <a:lnTo>
                      <a:pt x="39" y="38"/>
                    </a:lnTo>
                    <a:cubicBezTo>
                      <a:pt x="35" y="42"/>
                      <a:pt x="32" y="44"/>
                      <a:pt x="25" y="44"/>
                    </a:cubicBezTo>
                    <a:lnTo>
                      <a:pt x="25" y="24"/>
                    </a:lnTo>
                    <a:lnTo>
                      <a:pt x="39" y="38"/>
                    </a:lnTo>
                    <a:lnTo>
                      <a:pt x="25" y="24"/>
                    </a:lnTo>
                    <a:lnTo>
                      <a:pt x="44" y="24"/>
                    </a:lnTo>
                    <a:cubicBezTo>
                      <a:pt x="44" y="31"/>
                      <a:pt x="41" y="36"/>
                      <a:pt x="39" y="38"/>
                    </a:cubicBezTo>
                    <a:lnTo>
                      <a:pt x="25" y="24"/>
                    </a:lnTo>
                    <a:lnTo>
                      <a:pt x="44" y="24"/>
                    </a:lnTo>
                    <a:lnTo>
                      <a:pt x="44" y="9963"/>
                    </a:lnTo>
                    <a:lnTo>
                      <a:pt x="25" y="9963"/>
                    </a:lnTo>
                    <a:lnTo>
                      <a:pt x="39" y="9949"/>
                    </a:lnTo>
                    <a:cubicBezTo>
                      <a:pt x="41" y="9951"/>
                      <a:pt x="44" y="9956"/>
                      <a:pt x="44" y="9963"/>
                    </a:cubicBezTo>
                    <a:lnTo>
                      <a:pt x="25" y="9963"/>
                    </a:lnTo>
                    <a:lnTo>
                      <a:pt x="39" y="9949"/>
                    </a:lnTo>
                    <a:lnTo>
                      <a:pt x="25" y="9963"/>
                    </a:lnTo>
                    <a:lnTo>
                      <a:pt x="25" y="9943"/>
                    </a:lnTo>
                    <a:cubicBezTo>
                      <a:pt x="32" y="9943"/>
                      <a:pt x="35" y="9945"/>
                      <a:pt x="39" y="9949"/>
                    </a:cubicBezTo>
                    <a:lnTo>
                      <a:pt x="25" y="9963"/>
                    </a:lnTo>
                    <a:lnTo>
                      <a:pt x="25" y="9943"/>
                    </a:lnTo>
                    <a:lnTo>
                      <a:pt x="13555" y="9943"/>
                    </a:lnTo>
                    <a:lnTo>
                      <a:pt x="13555" y="9963"/>
                    </a:lnTo>
                    <a:lnTo>
                      <a:pt x="13540" y="9949"/>
                    </a:lnTo>
                    <a:cubicBezTo>
                      <a:pt x="13544" y="9945"/>
                      <a:pt x="13548" y="9943"/>
                      <a:pt x="13555" y="9943"/>
                    </a:cubicBezTo>
                    <a:lnTo>
                      <a:pt x="13555" y="9963"/>
                    </a:lnTo>
                    <a:lnTo>
                      <a:pt x="13540" y="9949"/>
                    </a:lnTo>
                    <a:lnTo>
                      <a:pt x="13555" y="9963"/>
                    </a:lnTo>
                    <a:lnTo>
                      <a:pt x="13534" y="9963"/>
                    </a:lnTo>
                    <a:cubicBezTo>
                      <a:pt x="13536" y="9956"/>
                      <a:pt x="13538" y="9951"/>
                      <a:pt x="13540" y="9949"/>
                    </a:cubicBezTo>
                    <a:lnTo>
                      <a:pt x="13555" y="9963"/>
                    </a:lnTo>
                    <a:lnTo>
                      <a:pt x="13534" y="9963"/>
                    </a:lnTo>
                    <a:lnTo>
                      <a:pt x="13534" y="24"/>
                    </a:lnTo>
                    <a:lnTo>
                      <a:pt x="13555" y="24"/>
                    </a:lnTo>
                    <a:lnTo>
                      <a:pt x="13540" y="38"/>
                    </a:lnTo>
                    <a:cubicBezTo>
                      <a:pt x="13538" y="36"/>
                      <a:pt x="13536" y="31"/>
                      <a:pt x="13534" y="24"/>
                    </a:cubicBezTo>
                    <a:lnTo>
                      <a:pt x="13555" y="24"/>
                    </a:lnTo>
                    <a:lnTo>
                      <a:pt x="13540" y="38"/>
                    </a:lnTo>
                    <a:lnTo>
                      <a:pt x="13555" y="24"/>
                    </a:lnTo>
                    <a:lnTo>
                      <a:pt x="13555" y="44"/>
                    </a:lnTo>
                    <a:cubicBezTo>
                      <a:pt x="13548" y="44"/>
                      <a:pt x="13544" y="42"/>
                      <a:pt x="13540" y="38"/>
                    </a:cubicBezTo>
                    <a:lnTo>
                      <a:pt x="13555" y="24"/>
                    </a:lnTo>
                    <a:lnTo>
                      <a:pt x="13555" y="44"/>
                    </a:lnTo>
                    <a:lnTo>
                      <a:pt x="25" y="44"/>
                    </a:lnTo>
                    <a:lnTo>
                      <a:pt x="25" y="21"/>
                    </a:lnTo>
                    <a:lnTo>
                      <a:pt x="25" y="0"/>
                    </a:lnTo>
                    <a:lnTo>
                      <a:pt x="13555" y="0"/>
                    </a:lnTo>
                    <a:cubicBezTo>
                      <a:pt x="13563" y="0"/>
                      <a:pt x="13568" y="3"/>
                      <a:pt x="13573" y="7"/>
                    </a:cubicBezTo>
                    <a:cubicBezTo>
                      <a:pt x="13576" y="10"/>
                      <a:pt x="13579" y="16"/>
                      <a:pt x="13580" y="24"/>
                    </a:cubicBezTo>
                    <a:lnTo>
                      <a:pt x="13580" y="9963"/>
                    </a:lnTo>
                    <a:cubicBezTo>
                      <a:pt x="13579" y="9970"/>
                      <a:pt x="13576" y="9976"/>
                      <a:pt x="13573" y="9980"/>
                    </a:cubicBezTo>
                    <a:cubicBezTo>
                      <a:pt x="13568" y="9984"/>
                      <a:pt x="13563" y="9987"/>
                      <a:pt x="13555" y="9987"/>
                    </a:cubicBezTo>
                    <a:lnTo>
                      <a:pt x="25" y="9987"/>
                    </a:lnTo>
                    <a:cubicBezTo>
                      <a:pt x="16" y="9987"/>
                      <a:pt x="11" y="9984"/>
                      <a:pt x="7" y="9980"/>
                    </a:cubicBezTo>
                    <a:cubicBezTo>
                      <a:pt x="3" y="9976"/>
                      <a:pt x="0" y="9970"/>
                      <a:pt x="0" y="9963"/>
                    </a:cubicBezTo>
                    <a:lnTo>
                      <a:pt x="0" y="24"/>
                    </a:lnTo>
                    <a:cubicBezTo>
                      <a:pt x="0" y="16"/>
                      <a:pt x="3" y="10"/>
                      <a:pt x="7" y="7"/>
                    </a:cubicBezTo>
                    <a:cubicBezTo>
                      <a:pt x="11" y="3"/>
                      <a:pt x="16" y="0"/>
                      <a:pt x="25" y="0"/>
                    </a:cubicBezTo>
                    <a:lnTo>
                      <a:pt x="25" y="21"/>
                    </a:lnTo>
                    <a:close/>
                  </a:path>
                </a:pathLst>
              </a:custGeom>
              <a:solidFill>
                <a:srgbClr val="000000"/>
              </a:solidFill>
              <a:ln w="12700">
                <a:solidFill>
                  <a:srgbClr val="000000"/>
                </a:solidFill>
                <a:round/>
                <a:headEnd/>
                <a:tailEnd/>
              </a:ln>
            </p:spPr>
            <p:txBody>
              <a:bodyPr/>
              <a:lstStyle/>
              <a:p>
                <a:endParaRPr lang="en-US"/>
              </a:p>
            </p:txBody>
          </p:sp>
          <p:sp>
            <p:nvSpPr>
              <p:cNvPr id="44039" name="Rectangle 7"/>
              <p:cNvSpPr>
                <a:spLocks noChangeArrowheads="1"/>
              </p:cNvSpPr>
              <p:nvPr/>
            </p:nvSpPr>
            <p:spPr bwMode="auto">
              <a:xfrm>
                <a:off x="1317" y="1979"/>
                <a:ext cx="55" cy="55"/>
              </a:xfrm>
              <a:prstGeom prst="rect">
                <a:avLst/>
              </a:prstGeom>
              <a:solidFill>
                <a:srgbClr val="FF0064"/>
              </a:solidFill>
              <a:ln w="12700">
                <a:solidFill>
                  <a:srgbClr val="FF0064"/>
                </a:solidFill>
                <a:miter lim="800000"/>
                <a:headEnd/>
                <a:tailEnd/>
              </a:ln>
            </p:spPr>
            <p:txBody>
              <a:bodyPr/>
              <a:lstStyle/>
              <a:p>
                <a:endParaRPr lang="en-US"/>
              </a:p>
            </p:txBody>
          </p:sp>
          <p:sp>
            <p:nvSpPr>
              <p:cNvPr id="44040" name="Rectangle 8"/>
              <p:cNvSpPr>
                <a:spLocks noChangeArrowheads="1"/>
              </p:cNvSpPr>
              <p:nvPr/>
            </p:nvSpPr>
            <p:spPr bwMode="auto">
              <a:xfrm>
                <a:off x="1317" y="2301"/>
                <a:ext cx="55" cy="55"/>
              </a:xfrm>
              <a:prstGeom prst="rect">
                <a:avLst/>
              </a:prstGeom>
              <a:solidFill>
                <a:srgbClr val="FF0064"/>
              </a:solidFill>
              <a:ln w="12700">
                <a:solidFill>
                  <a:srgbClr val="FF0064"/>
                </a:solidFill>
                <a:miter lim="800000"/>
                <a:headEnd/>
                <a:tailEnd/>
              </a:ln>
            </p:spPr>
            <p:txBody>
              <a:bodyPr/>
              <a:lstStyle/>
              <a:p>
                <a:endParaRPr lang="en-US"/>
              </a:p>
            </p:txBody>
          </p:sp>
          <p:sp>
            <p:nvSpPr>
              <p:cNvPr id="44041" name="Rectangle 9"/>
              <p:cNvSpPr>
                <a:spLocks noChangeArrowheads="1"/>
              </p:cNvSpPr>
              <p:nvPr/>
            </p:nvSpPr>
            <p:spPr bwMode="auto">
              <a:xfrm>
                <a:off x="1317" y="2622"/>
                <a:ext cx="55" cy="56"/>
              </a:xfrm>
              <a:prstGeom prst="rect">
                <a:avLst/>
              </a:prstGeom>
              <a:solidFill>
                <a:srgbClr val="FF0064"/>
              </a:solidFill>
              <a:ln w="12700">
                <a:solidFill>
                  <a:srgbClr val="FF0064"/>
                </a:solidFill>
                <a:miter lim="800000"/>
                <a:headEnd/>
                <a:tailEnd/>
              </a:ln>
            </p:spPr>
            <p:txBody>
              <a:bodyPr/>
              <a:lstStyle/>
              <a:p>
                <a:endParaRPr lang="en-US"/>
              </a:p>
            </p:txBody>
          </p:sp>
          <p:sp>
            <p:nvSpPr>
              <p:cNvPr id="44042" name="Rectangle 10"/>
              <p:cNvSpPr>
                <a:spLocks noChangeArrowheads="1"/>
              </p:cNvSpPr>
              <p:nvPr/>
            </p:nvSpPr>
            <p:spPr bwMode="auto">
              <a:xfrm>
                <a:off x="1317" y="3127"/>
                <a:ext cx="55" cy="55"/>
              </a:xfrm>
              <a:prstGeom prst="rect">
                <a:avLst/>
              </a:prstGeom>
              <a:solidFill>
                <a:srgbClr val="FF0064"/>
              </a:solidFill>
              <a:ln w="12700">
                <a:solidFill>
                  <a:srgbClr val="FF0064"/>
                </a:solidFill>
                <a:miter lim="800000"/>
                <a:headEnd/>
                <a:tailEnd/>
              </a:ln>
            </p:spPr>
            <p:txBody>
              <a:bodyPr/>
              <a:lstStyle/>
              <a:p>
                <a:endParaRPr lang="en-US"/>
              </a:p>
            </p:txBody>
          </p:sp>
          <p:sp>
            <p:nvSpPr>
              <p:cNvPr id="44043" name="Freeform 11"/>
              <p:cNvSpPr>
                <a:spLocks noChangeArrowheads="1"/>
              </p:cNvSpPr>
              <p:nvPr/>
            </p:nvSpPr>
            <p:spPr bwMode="auto">
              <a:xfrm>
                <a:off x="1450" y="3085"/>
                <a:ext cx="20" cy="45"/>
              </a:xfrm>
              <a:custGeom>
                <a:avLst/>
                <a:gdLst>
                  <a:gd name="T0" fmla="*/ 18 w 49"/>
                  <a:gd name="T1" fmla="*/ 25 h 112"/>
                  <a:gd name="T2" fmla="*/ 18 w 49"/>
                  <a:gd name="T3" fmla="*/ 45 h 112"/>
                  <a:gd name="T4" fmla="*/ 0 w 49"/>
                  <a:gd name="T5" fmla="*/ 45 h 112"/>
                  <a:gd name="T6" fmla="*/ 0 w 49"/>
                  <a:gd name="T7" fmla="*/ 30 h 112"/>
                  <a:gd name="T8" fmla="*/ 3 w 49"/>
                  <a:gd name="T9" fmla="*/ 11 h 112"/>
                  <a:gd name="T10" fmla="*/ 16 w 49"/>
                  <a:gd name="T11" fmla="*/ 0 h 112"/>
                  <a:gd name="T12" fmla="*/ 20 w 49"/>
                  <a:gd name="T13" fmla="*/ 6 h 112"/>
                  <a:gd name="T14" fmla="*/ 12 w 49"/>
                  <a:gd name="T15" fmla="*/ 13 h 112"/>
                  <a:gd name="T16" fmla="*/ 9 w 49"/>
                  <a:gd name="T17" fmla="*/ 25 h 112"/>
                  <a:gd name="T18" fmla="*/ 18 w 49"/>
                  <a:gd name="T19" fmla="*/ 25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12"/>
                  <a:gd name="T32" fmla="*/ 49 w 49"/>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12">
                    <a:moveTo>
                      <a:pt x="45" y="63"/>
                    </a:moveTo>
                    <a:lnTo>
                      <a:pt x="45" y="112"/>
                    </a:lnTo>
                    <a:lnTo>
                      <a:pt x="0" y="112"/>
                    </a:lnTo>
                    <a:lnTo>
                      <a:pt x="0" y="74"/>
                    </a:lnTo>
                    <a:cubicBezTo>
                      <a:pt x="0" y="53"/>
                      <a:pt x="2" y="38"/>
                      <a:pt x="7" y="28"/>
                    </a:cubicBezTo>
                    <a:cubicBezTo>
                      <a:pt x="13" y="16"/>
                      <a:pt x="24" y="7"/>
                      <a:pt x="38" y="0"/>
                    </a:cubicBezTo>
                    <a:lnTo>
                      <a:pt x="49" y="16"/>
                    </a:lnTo>
                    <a:cubicBezTo>
                      <a:pt x="40" y="20"/>
                      <a:pt x="34" y="26"/>
                      <a:pt x="30" y="33"/>
                    </a:cubicBezTo>
                    <a:cubicBezTo>
                      <a:pt x="26" y="40"/>
                      <a:pt x="23" y="50"/>
                      <a:pt x="23" y="63"/>
                    </a:cubicBezTo>
                    <a:lnTo>
                      <a:pt x="45" y="63"/>
                    </a:lnTo>
                    <a:close/>
                  </a:path>
                </a:pathLst>
              </a:custGeom>
              <a:solidFill>
                <a:srgbClr val="000000"/>
              </a:solidFill>
              <a:ln w="12700">
                <a:solidFill>
                  <a:srgbClr val="000000"/>
                </a:solidFill>
                <a:round/>
                <a:headEnd/>
                <a:tailEnd/>
              </a:ln>
            </p:spPr>
            <p:txBody>
              <a:bodyPr/>
              <a:lstStyle/>
              <a:p>
                <a:endParaRPr lang="en-US"/>
              </a:p>
            </p:txBody>
          </p:sp>
          <p:sp>
            <p:nvSpPr>
              <p:cNvPr id="44044" name="Freeform 12"/>
              <p:cNvSpPr>
                <a:spLocks noChangeArrowheads="1"/>
              </p:cNvSpPr>
              <p:nvPr/>
            </p:nvSpPr>
            <p:spPr bwMode="auto">
              <a:xfrm>
                <a:off x="1479" y="3085"/>
                <a:ext cx="20" cy="45"/>
              </a:xfrm>
              <a:custGeom>
                <a:avLst/>
                <a:gdLst>
                  <a:gd name="T0" fmla="*/ 18 w 49"/>
                  <a:gd name="T1" fmla="*/ 25 h 112"/>
                  <a:gd name="T2" fmla="*/ 18 w 49"/>
                  <a:gd name="T3" fmla="*/ 45 h 112"/>
                  <a:gd name="T4" fmla="*/ 0 w 49"/>
                  <a:gd name="T5" fmla="*/ 45 h 112"/>
                  <a:gd name="T6" fmla="*/ 0 w 49"/>
                  <a:gd name="T7" fmla="*/ 30 h 112"/>
                  <a:gd name="T8" fmla="*/ 3 w 49"/>
                  <a:gd name="T9" fmla="*/ 11 h 112"/>
                  <a:gd name="T10" fmla="*/ 16 w 49"/>
                  <a:gd name="T11" fmla="*/ 0 h 112"/>
                  <a:gd name="T12" fmla="*/ 20 w 49"/>
                  <a:gd name="T13" fmla="*/ 6 h 112"/>
                  <a:gd name="T14" fmla="*/ 12 w 49"/>
                  <a:gd name="T15" fmla="*/ 13 h 112"/>
                  <a:gd name="T16" fmla="*/ 9 w 49"/>
                  <a:gd name="T17" fmla="*/ 25 h 112"/>
                  <a:gd name="T18" fmla="*/ 18 w 49"/>
                  <a:gd name="T19" fmla="*/ 25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12"/>
                  <a:gd name="T32" fmla="*/ 49 w 49"/>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12">
                    <a:moveTo>
                      <a:pt x="45" y="63"/>
                    </a:moveTo>
                    <a:lnTo>
                      <a:pt x="45" y="112"/>
                    </a:lnTo>
                    <a:lnTo>
                      <a:pt x="0" y="112"/>
                    </a:lnTo>
                    <a:lnTo>
                      <a:pt x="0" y="74"/>
                    </a:lnTo>
                    <a:cubicBezTo>
                      <a:pt x="0" y="53"/>
                      <a:pt x="2" y="38"/>
                      <a:pt x="7" y="28"/>
                    </a:cubicBezTo>
                    <a:cubicBezTo>
                      <a:pt x="13" y="16"/>
                      <a:pt x="24" y="7"/>
                      <a:pt x="38" y="0"/>
                    </a:cubicBezTo>
                    <a:lnTo>
                      <a:pt x="49" y="16"/>
                    </a:lnTo>
                    <a:cubicBezTo>
                      <a:pt x="40" y="20"/>
                      <a:pt x="34" y="26"/>
                      <a:pt x="30" y="33"/>
                    </a:cubicBezTo>
                    <a:cubicBezTo>
                      <a:pt x="26" y="40"/>
                      <a:pt x="23" y="50"/>
                      <a:pt x="23" y="63"/>
                    </a:cubicBezTo>
                    <a:lnTo>
                      <a:pt x="45" y="63"/>
                    </a:lnTo>
                    <a:close/>
                  </a:path>
                </a:pathLst>
              </a:custGeom>
              <a:solidFill>
                <a:srgbClr val="000000"/>
              </a:solidFill>
              <a:ln w="12700">
                <a:solidFill>
                  <a:srgbClr val="000000"/>
                </a:solidFill>
                <a:round/>
                <a:headEnd/>
                <a:tailEnd/>
              </a:ln>
            </p:spPr>
            <p:txBody>
              <a:bodyPr/>
              <a:lstStyle/>
              <a:p>
                <a:endParaRPr lang="en-US"/>
              </a:p>
            </p:txBody>
          </p:sp>
          <p:sp>
            <p:nvSpPr>
              <p:cNvPr id="44045" name="Freeform 13"/>
              <p:cNvSpPr>
                <a:spLocks noChangeArrowheads="1"/>
              </p:cNvSpPr>
              <p:nvPr/>
            </p:nvSpPr>
            <p:spPr bwMode="auto">
              <a:xfrm>
                <a:off x="3749" y="3086"/>
                <a:ext cx="20" cy="45"/>
              </a:xfrm>
              <a:custGeom>
                <a:avLst/>
                <a:gdLst>
                  <a:gd name="T0" fmla="*/ 1 w 49"/>
                  <a:gd name="T1" fmla="*/ 20 h 112"/>
                  <a:gd name="T2" fmla="*/ 1 w 49"/>
                  <a:gd name="T3" fmla="*/ 0 h 112"/>
                  <a:gd name="T4" fmla="*/ 20 w 49"/>
                  <a:gd name="T5" fmla="*/ 0 h 112"/>
                  <a:gd name="T6" fmla="*/ 20 w 49"/>
                  <a:gd name="T7" fmla="*/ 15 h 112"/>
                  <a:gd name="T8" fmla="*/ 17 w 49"/>
                  <a:gd name="T9" fmla="*/ 33 h 112"/>
                  <a:gd name="T10" fmla="*/ 4 w 49"/>
                  <a:gd name="T11" fmla="*/ 45 h 112"/>
                  <a:gd name="T12" fmla="*/ 0 w 49"/>
                  <a:gd name="T13" fmla="*/ 39 h 112"/>
                  <a:gd name="T14" fmla="*/ 7 w 49"/>
                  <a:gd name="T15" fmla="*/ 32 h 112"/>
                  <a:gd name="T16" fmla="*/ 10 w 49"/>
                  <a:gd name="T17" fmla="*/ 20 h 112"/>
                  <a:gd name="T18" fmla="*/ 1 w 49"/>
                  <a:gd name="T19" fmla="*/ 2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12"/>
                  <a:gd name="T32" fmla="*/ 49 w 49"/>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12">
                    <a:moveTo>
                      <a:pt x="3" y="49"/>
                    </a:moveTo>
                    <a:lnTo>
                      <a:pt x="3" y="0"/>
                    </a:lnTo>
                    <a:lnTo>
                      <a:pt x="49" y="0"/>
                    </a:lnTo>
                    <a:lnTo>
                      <a:pt x="49" y="38"/>
                    </a:lnTo>
                    <a:cubicBezTo>
                      <a:pt x="49" y="60"/>
                      <a:pt x="46" y="75"/>
                      <a:pt x="41" y="83"/>
                    </a:cubicBezTo>
                    <a:cubicBezTo>
                      <a:pt x="35" y="97"/>
                      <a:pt x="24" y="106"/>
                      <a:pt x="10" y="112"/>
                    </a:cubicBezTo>
                    <a:lnTo>
                      <a:pt x="0" y="97"/>
                    </a:lnTo>
                    <a:cubicBezTo>
                      <a:pt x="8" y="93"/>
                      <a:pt x="14" y="87"/>
                      <a:pt x="18" y="80"/>
                    </a:cubicBezTo>
                    <a:cubicBezTo>
                      <a:pt x="23" y="73"/>
                      <a:pt x="25" y="62"/>
                      <a:pt x="25" y="49"/>
                    </a:cubicBezTo>
                    <a:lnTo>
                      <a:pt x="3" y="49"/>
                    </a:lnTo>
                    <a:close/>
                  </a:path>
                </a:pathLst>
              </a:custGeom>
              <a:solidFill>
                <a:srgbClr val="000000"/>
              </a:solidFill>
              <a:ln w="12700">
                <a:solidFill>
                  <a:srgbClr val="000000"/>
                </a:solidFill>
                <a:round/>
                <a:headEnd/>
                <a:tailEnd/>
              </a:ln>
            </p:spPr>
            <p:txBody>
              <a:bodyPr/>
              <a:lstStyle/>
              <a:p>
                <a:endParaRPr lang="en-US"/>
              </a:p>
            </p:txBody>
          </p:sp>
          <p:sp>
            <p:nvSpPr>
              <p:cNvPr id="44046" name="Freeform 14"/>
              <p:cNvSpPr>
                <a:spLocks noChangeArrowheads="1"/>
              </p:cNvSpPr>
              <p:nvPr/>
            </p:nvSpPr>
            <p:spPr bwMode="auto">
              <a:xfrm>
                <a:off x="3778" y="3086"/>
                <a:ext cx="20" cy="45"/>
              </a:xfrm>
              <a:custGeom>
                <a:avLst/>
                <a:gdLst>
                  <a:gd name="T0" fmla="*/ 1 w 49"/>
                  <a:gd name="T1" fmla="*/ 20 h 112"/>
                  <a:gd name="T2" fmla="*/ 1 w 49"/>
                  <a:gd name="T3" fmla="*/ 0 h 112"/>
                  <a:gd name="T4" fmla="*/ 20 w 49"/>
                  <a:gd name="T5" fmla="*/ 0 h 112"/>
                  <a:gd name="T6" fmla="*/ 20 w 49"/>
                  <a:gd name="T7" fmla="*/ 15 h 112"/>
                  <a:gd name="T8" fmla="*/ 17 w 49"/>
                  <a:gd name="T9" fmla="*/ 33 h 112"/>
                  <a:gd name="T10" fmla="*/ 4 w 49"/>
                  <a:gd name="T11" fmla="*/ 45 h 112"/>
                  <a:gd name="T12" fmla="*/ 0 w 49"/>
                  <a:gd name="T13" fmla="*/ 39 h 112"/>
                  <a:gd name="T14" fmla="*/ 7 w 49"/>
                  <a:gd name="T15" fmla="*/ 32 h 112"/>
                  <a:gd name="T16" fmla="*/ 10 w 49"/>
                  <a:gd name="T17" fmla="*/ 20 h 112"/>
                  <a:gd name="T18" fmla="*/ 1 w 49"/>
                  <a:gd name="T19" fmla="*/ 20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12"/>
                  <a:gd name="T32" fmla="*/ 49 w 49"/>
                  <a:gd name="T33" fmla="*/ 112 h 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12">
                    <a:moveTo>
                      <a:pt x="3" y="49"/>
                    </a:moveTo>
                    <a:lnTo>
                      <a:pt x="3" y="0"/>
                    </a:lnTo>
                    <a:lnTo>
                      <a:pt x="49" y="0"/>
                    </a:lnTo>
                    <a:lnTo>
                      <a:pt x="49" y="38"/>
                    </a:lnTo>
                    <a:cubicBezTo>
                      <a:pt x="49" y="60"/>
                      <a:pt x="46" y="75"/>
                      <a:pt x="41" y="83"/>
                    </a:cubicBezTo>
                    <a:cubicBezTo>
                      <a:pt x="35" y="97"/>
                      <a:pt x="24" y="106"/>
                      <a:pt x="10" y="112"/>
                    </a:cubicBezTo>
                    <a:lnTo>
                      <a:pt x="0" y="97"/>
                    </a:lnTo>
                    <a:cubicBezTo>
                      <a:pt x="8" y="93"/>
                      <a:pt x="14" y="87"/>
                      <a:pt x="18" y="80"/>
                    </a:cubicBezTo>
                    <a:cubicBezTo>
                      <a:pt x="23" y="73"/>
                      <a:pt x="25" y="62"/>
                      <a:pt x="25" y="49"/>
                    </a:cubicBezTo>
                    <a:lnTo>
                      <a:pt x="3" y="49"/>
                    </a:lnTo>
                    <a:close/>
                  </a:path>
                </a:pathLst>
              </a:custGeom>
              <a:solidFill>
                <a:srgbClr val="000000"/>
              </a:solidFill>
              <a:ln w="12700">
                <a:solidFill>
                  <a:srgbClr val="000000"/>
                </a:solidFill>
                <a:round/>
                <a:headEnd/>
                <a:tailEnd/>
              </a:ln>
            </p:spPr>
            <p:txBody>
              <a:bodyPr/>
              <a:lstStyle/>
              <a:p>
                <a:endParaRPr lang="en-US"/>
              </a:p>
            </p:txBody>
          </p:sp>
          <p:sp>
            <p:nvSpPr>
              <p:cNvPr id="44047" name="Text Box 15"/>
              <p:cNvSpPr txBox="1">
                <a:spLocks noChangeArrowheads="1"/>
              </p:cNvSpPr>
              <p:nvPr/>
            </p:nvSpPr>
            <p:spPr bwMode="auto">
              <a:xfrm>
                <a:off x="1389" y="1129"/>
                <a:ext cx="3344" cy="1390"/>
              </a:xfrm>
              <a:prstGeom prst="rect">
                <a:avLst/>
              </a:prstGeom>
              <a:noFill/>
              <a:ln w="9525">
                <a:noFill/>
                <a:miter lim="800000"/>
                <a:headEnd/>
                <a:tailEnd/>
              </a:ln>
            </p:spPr>
            <p:txBody>
              <a:bodyPr lIns="0" tIns="0" rIns="0" bIns="0">
                <a:spAutoFit/>
              </a:bodyPr>
              <a:lstStyle/>
              <a:p>
                <a:pPr>
                  <a:spcAft>
                    <a:spcPts val="3950"/>
                  </a:spcAft>
                </a:pPr>
                <a:r>
                  <a:rPr lang="en-US" altLang="ja-JP" sz="3200">
                    <a:solidFill>
                      <a:srgbClr val="000099"/>
                    </a:solidFill>
                  </a:rPr>
                  <a:t>MIT -1964 </a:t>
                </a:r>
              </a:p>
              <a:p>
                <a:pPr>
                  <a:spcAft>
                    <a:spcPts val="1075"/>
                  </a:spcAft>
                </a:pPr>
                <a:r>
                  <a:rPr lang="en-US" altLang="ja-JP">
                    <a:solidFill>
                      <a:srgbClr val="000099"/>
                    </a:solidFill>
                  </a:rPr>
                  <a:t>IBM announces System 360.  </a:t>
                </a:r>
              </a:p>
              <a:p>
                <a:r>
                  <a:rPr lang="en-US" altLang="ja-JP">
                    <a:solidFill>
                      <a:srgbClr val="000099"/>
                    </a:solidFill>
                  </a:rPr>
                  <a:t>Project Mac selects GE 645 for Multics.  </a:t>
                </a:r>
              </a:p>
              <a:p>
                <a:endParaRPr lang="en-US" altLang="ja-JP">
                  <a:solidFill>
                    <a:srgbClr val="000099"/>
                  </a:solidFill>
                </a:endParaRPr>
              </a:p>
            </p:txBody>
          </p:sp>
          <p:sp>
            <p:nvSpPr>
              <p:cNvPr id="44048" name="Text Box 16"/>
              <p:cNvSpPr txBox="1">
                <a:spLocks noChangeArrowheads="1"/>
              </p:cNvSpPr>
              <p:nvPr/>
            </p:nvSpPr>
            <p:spPr bwMode="auto">
              <a:xfrm>
                <a:off x="1442" y="2528"/>
                <a:ext cx="3670" cy="391"/>
              </a:xfrm>
              <a:prstGeom prst="rect">
                <a:avLst/>
              </a:prstGeom>
              <a:noFill/>
              <a:ln w="9525">
                <a:noFill/>
                <a:miter lim="800000"/>
                <a:headEnd/>
                <a:tailEnd/>
              </a:ln>
            </p:spPr>
            <p:txBody>
              <a:bodyPr lIns="0" tIns="0" rIns="0" bIns="0">
                <a:spAutoFit/>
              </a:bodyPr>
              <a:lstStyle/>
              <a:p>
                <a:r>
                  <a:rPr lang="en-US" altLang="ja-JP">
                    <a:solidFill>
                      <a:srgbClr val="000099"/>
                    </a:solidFill>
                  </a:rPr>
                  <a:t>I decide to pursue research on relation of   </a:t>
                </a:r>
              </a:p>
              <a:p>
                <a:endParaRPr lang="en-US" altLang="ja-JP">
                  <a:solidFill>
                    <a:srgbClr val="000099"/>
                  </a:solidFill>
                </a:endParaRPr>
              </a:p>
            </p:txBody>
          </p:sp>
          <p:sp>
            <p:nvSpPr>
              <p:cNvPr id="44049" name="Text Box 17"/>
              <p:cNvSpPr txBox="1">
                <a:spLocks noChangeArrowheads="1"/>
              </p:cNvSpPr>
              <p:nvPr/>
            </p:nvSpPr>
            <p:spPr bwMode="auto">
              <a:xfrm>
                <a:off x="1301" y="2711"/>
                <a:ext cx="3819" cy="392"/>
              </a:xfrm>
              <a:prstGeom prst="rect">
                <a:avLst/>
              </a:prstGeom>
              <a:noFill/>
              <a:ln w="9525">
                <a:noFill/>
                <a:miter lim="800000"/>
                <a:headEnd/>
                <a:tailEnd/>
              </a:ln>
            </p:spPr>
            <p:txBody>
              <a:bodyPr lIns="0" tIns="0" rIns="0" bIns="0">
                <a:spAutoFit/>
              </a:bodyPr>
              <a:lstStyle/>
              <a:p>
                <a:r>
                  <a:rPr lang="en-US" altLang="ja-JP">
                    <a:solidFill>
                      <a:srgbClr val="000099"/>
                    </a:solidFill>
                    <a:latin typeface="Helvetica" pitchFamily="34" charset="0"/>
                  </a:rPr>
                  <a:t>program structure to computer architecture.  </a:t>
                </a:r>
              </a:p>
              <a:p>
                <a:endParaRPr lang="en-US" altLang="ja-JP">
                  <a:solidFill>
                    <a:srgbClr val="000099"/>
                  </a:solidFill>
                  <a:latin typeface="Helvetica" pitchFamily="34" charset="0"/>
                </a:endParaRPr>
              </a:p>
            </p:txBody>
          </p:sp>
        </p:grpSp>
        <p:sp>
          <p:nvSpPr>
            <p:cNvPr id="44035" name="Text Box 18"/>
            <p:cNvSpPr txBox="1">
              <a:spLocks noChangeArrowheads="1"/>
            </p:cNvSpPr>
            <p:nvPr/>
          </p:nvSpPr>
          <p:spPr bwMode="auto">
            <a:xfrm>
              <a:off x="2057400" y="4175125"/>
              <a:ext cx="4530725" cy="549275"/>
            </a:xfrm>
            <a:prstGeom prst="rect">
              <a:avLst/>
            </a:prstGeom>
            <a:solidFill>
              <a:srgbClr val="C5E2F1"/>
            </a:solidFill>
            <a:ln w="9525">
              <a:noFill/>
              <a:miter lim="800000"/>
              <a:headEnd/>
              <a:tailEnd/>
            </a:ln>
          </p:spPr>
          <p:txBody>
            <a:bodyPr lIns="0" tIns="0" rIns="0" bIns="0">
              <a:spAutoFit/>
            </a:bodyPr>
            <a:lstStyle/>
            <a:p>
              <a:r>
                <a:rPr lang="en-US" altLang="ja-JP">
                  <a:solidFill>
                    <a:srgbClr val="000099"/>
                  </a:solidFill>
                </a:rPr>
                <a:t>“Machine Structures Group formed.”  </a:t>
              </a:r>
            </a:p>
            <a:p>
              <a:endParaRPr lang="en-US" altLang="ja-JP">
                <a:solidFill>
                  <a:srgbClr val="000099"/>
                </a:solidFill>
              </a:endParaRPr>
            </a:p>
          </p:txBody>
        </p:sp>
        <p:sp>
          <p:nvSpPr>
            <p:cNvPr id="23" name="TextBox 22"/>
            <p:cNvSpPr txBox="1"/>
            <p:nvPr/>
          </p:nvSpPr>
          <p:spPr>
            <a:xfrm>
              <a:off x="4800600" y="5257800"/>
              <a:ext cx="3098925" cy="523220"/>
            </a:xfrm>
            <a:prstGeom prst="rect">
              <a:avLst/>
            </a:prstGeom>
            <a:noFill/>
          </p:spPr>
          <p:txBody>
            <a:bodyPr wrap="none" rtlCol="0">
              <a:spAutoFit/>
            </a:bodyPr>
            <a:lstStyle/>
            <a:p>
              <a:r>
                <a:rPr lang="en-US" sz="2800" dirty="0" smtClean="0"/>
                <a:t>By Jack B. Dennis</a:t>
              </a:r>
              <a:endParaRPr lang="en-US" sz="2800" dirty="0"/>
            </a:p>
          </p:txBody>
        </p:sp>
      </p:grpSp>
      <p:sp>
        <p:nvSpPr>
          <p:cNvPr id="3" name="Footer Placeholder 2"/>
          <p:cNvSpPr>
            <a:spLocks noGrp="1"/>
          </p:cNvSpPr>
          <p:nvPr>
            <p:ph type="ftr" sz="quarter" idx="11"/>
          </p:nvPr>
        </p:nvSpPr>
        <p:spPr/>
        <p:txBody>
          <a:bodyPr/>
          <a:lstStyle/>
          <a:p>
            <a:r>
              <a:rPr lang="en-US" smtClean="0"/>
              <a:t>652-14F: Dataflow - Part I</a:t>
            </a:r>
            <a:endParaRPr lang="en-US"/>
          </a:p>
        </p:txBody>
      </p:sp>
      <p:sp>
        <p:nvSpPr>
          <p:cNvPr id="6" name="Date Placeholder 5"/>
          <p:cNvSpPr>
            <a:spLocks noGrp="1"/>
          </p:cNvSpPr>
          <p:nvPr>
            <p:ph type="dt" sz="half" idx="10"/>
          </p:nvPr>
        </p:nvSpPr>
        <p:spPr/>
        <p:txBody>
          <a:bodyPr/>
          <a:lstStyle/>
          <a:p>
            <a:pPr>
              <a:defRPr/>
            </a:pPr>
            <a:fld id="{60E7E601-CD46-429B-932B-43D9FF5F6A02}" type="datetime1">
              <a:rPr lang="en-US" altLang="en-US" smtClean="0"/>
              <a:t>10/21/2014</a:t>
            </a:fld>
            <a:endParaRPr lang="en-US" altLang="en-US"/>
          </a:p>
        </p:txBody>
      </p:sp>
    </p:spTree>
    <p:extLst>
      <p:ext uri="{BB962C8B-B14F-4D97-AF65-F5344CB8AC3E}">
        <p14:creationId xmlns:p14="http://schemas.microsoft.com/office/powerpoint/2010/main" val="4276432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32099" y="699875"/>
            <a:ext cx="7540625" cy="5583238"/>
            <a:chOff x="427038" y="425450"/>
            <a:chExt cx="8332787" cy="6072188"/>
          </a:xfrm>
        </p:grpSpPr>
        <p:grpSp>
          <p:nvGrpSpPr>
            <p:cNvPr id="2" name="Group 3"/>
            <p:cNvGrpSpPr>
              <a:grpSpLocks/>
            </p:cNvGrpSpPr>
            <p:nvPr/>
          </p:nvGrpSpPr>
          <p:grpSpPr bwMode="auto">
            <a:xfrm>
              <a:off x="427038" y="425450"/>
              <a:ext cx="8332787" cy="6072188"/>
              <a:chOff x="296" y="303"/>
              <a:chExt cx="5766" cy="4328"/>
            </a:xfrm>
          </p:grpSpPr>
          <p:pic>
            <p:nvPicPr>
              <p:cNvPr id="46084" name="Picture 4"/>
              <p:cNvPicPr>
                <a:picLocks noChangeAspect="1" noChangeArrowheads="1"/>
              </p:cNvPicPr>
              <p:nvPr/>
            </p:nvPicPr>
            <p:blipFill>
              <a:blip r:embed="rId3" cstate="print"/>
              <a:srcRect/>
              <a:stretch>
                <a:fillRect/>
              </a:stretch>
            </p:blipFill>
            <p:spPr bwMode="auto">
              <a:xfrm>
                <a:off x="0" y="0"/>
                <a:ext cx="6328" cy="4888"/>
              </a:xfrm>
              <a:prstGeom prst="rect">
                <a:avLst/>
              </a:prstGeom>
              <a:noFill/>
              <a:ln w="9525">
                <a:noFill/>
                <a:miter lim="800000"/>
                <a:headEnd/>
                <a:tailEnd/>
              </a:ln>
            </p:spPr>
          </p:pic>
          <p:sp>
            <p:nvSpPr>
              <p:cNvPr id="46085" name="Rectangle 5"/>
              <p:cNvSpPr>
                <a:spLocks noChangeArrowheads="1"/>
              </p:cNvSpPr>
              <p:nvPr/>
            </p:nvSpPr>
            <p:spPr bwMode="auto">
              <a:xfrm>
                <a:off x="296" y="303"/>
                <a:ext cx="5750" cy="4312"/>
              </a:xfrm>
              <a:prstGeom prst="rect">
                <a:avLst/>
              </a:prstGeom>
              <a:solidFill>
                <a:srgbClr val="CCEBFF"/>
              </a:solidFill>
              <a:ln w="12700">
                <a:solidFill>
                  <a:srgbClr val="CCEBFF"/>
                </a:solidFill>
                <a:miter lim="800000"/>
                <a:headEnd/>
                <a:tailEnd/>
              </a:ln>
            </p:spPr>
            <p:txBody>
              <a:bodyPr/>
              <a:lstStyle/>
              <a:p>
                <a:endParaRPr lang="en-US"/>
              </a:p>
            </p:txBody>
          </p:sp>
          <p:sp>
            <p:nvSpPr>
              <p:cNvPr id="46086" name="Freeform 6"/>
              <p:cNvSpPr>
                <a:spLocks noChangeArrowheads="1"/>
              </p:cNvSpPr>
              <p:nvPr/>
            </p:nvSpPr>
            <p:spPr bwMode="auto">
              <a:xfrm>
                <a:off x="478" y="486"/>
                <a:ext cx="5434" cy="3995"/>
              </a:xfrm>
              <a:custGeom>
                <a:avLst/>
                <a:gdLst>
                  <a:gd name="T0" fmla="*/ 10 w 13582"/>
                  <a:gd name="T1" fmla="*/ 18 h 9987"/>
                  <a:gd name="T2" fmla="*/ 16 w 13582"/>
                  <a:gd name="T3" fmla="*/ 15 h 9987"/>
                  <a:gd name="T4" fmla="*/ 10 w 13582"/>
                  <a:gd name="T5" fmla="*/ 10 h 9987"/>
                  <a:gd name="T6" fmla="*/ 10 w 13582"/>
                  <a:gd name="T7" fmla="*/ 10 h 9987"/>
                  <a:gd name="T8" fmla="*/ 16 w 13582"/>
                  <a:gd name="T9" fmla="*/ 15 h 9987"/>
                  <a:gd name="T10" fmla="*/ 18 w 13582"/>
                  <a:gd name="T11" fmla="*/ 10 h 9987"/>
                  <a:gd name="T12" fmla="*/ 10 w 13582"/>
                  <a:gd name="T13" fmla="*/ 3985 h 9987"/>
                  <a:gd name="T14" fmla="*/ 18 w 13582"/>
                  <a:gd name="T15" fmla="*/ 3985 h 9987"/>
                  <a:gd name="T16" fmla="*/ 16 w 13582"/>
                  <a:gd name="T17" fmla="*/ 3980 h 9987"/>
                  <a:gd name="T18" fmla="*/ 10 w 13582"/>
                  <a:gd name="T19" fmla="*/ 3977 h 9987"/>
                  <a:gd name="T20" fmla="*/ 10 w 13582"/>
                  <a:gd name="T21" fmla="*/ 3985 h 9987"/>
                  <a:gd name="T22" fmla="*/ 10 w 13582"/>
                  <a:gd name="T23" fmla="*/ 3977 h 9987"/>
                  <a:gd name="T24" fmla="*/ 5424 w 13582"/>
                  <a:gd name="T25" fmla="*/ 3985 h 9987"/>
                  <a:gd name="T26" fmla="*/ 5424 w 13582"/>
                  <a:gd name="T27" fmla="*/ 3977 h 9987"/>
                  <a:gd name="T28" fmla="*/ 5418 w 13582"/>
                  <a:gd name="T29" fmla="*/ 3980 h 9987"/>
                  <a:gd name="T30" fmla="*/ 5416 w 13582"/>
                  <a:gd name="T31" fmla="*/ 3985 h 9987"/>
                  <a:gd name="T32" fmla="*/ 5424 w 13582"/>
                  <a:gd name="T33" fmla="*/ 3985 h 9987"/>
                  <a:gd name="T34" fmla="*/ 5416 w 13582"/>
                  <a:gd name="T35" fmla="*/ 10 h 9987"/>
                  <a:gd name="T36" fmla="*/ 5424 w 13582"/>
                  <a:gd name="T37" fmla="*/ 10 h 9987"/>
                  <a:gd name="T38" fmla="*/ 5416 w 13582"/>
                  <a:gd name="T39" fmla="*/ 10 h 9987"/>
                  <a:gd name="T40" fmla="*/ 5418 w 13582"/>
                  <a:gd name="T41" fmla="*/ 15 h 9987"/>
                  <a:gd name="T42" fmla="*/ 5424 w 13582"/>
                  <a:gd name="T43" fmla="*/ 18 h 9987"/>
                  <a:gd name="T44" fmla="*/ 5424 w 13582"/>
                  <a:gd name="T45" fmla="*/ 10 h 9987"/>
                  <a:gd name="T46" fmla="*/ 10 w 13582"/>
                  <a:gd name="T47" fmla="*/ 18 h 9987"/>
                  <a:gd name="T48" fmla="*/ 10 w 13582"/>
                  <a:gd name="T49" fmla="*/ 0 h 9987"/>
                  <a:gd name="T50" fmla="*/ 5431 w 13582"/>
                  <a:gd name="T51" fmla="*/ 3 h 9987"/>
                  <a:gd name="T52" fmla="*/ 5434 w 13582"/>
                  <a:gd name="T53" fmla="*/ 3985 h 9987"/>
                  <a:gd name="T54" fmla="*/ 5424 w 13582"/>
                  <a:gd name="T55" fmla="*/ 3995 h 9987"/>
                  <a:gd name="T56" fmla="*/ 3 w 13582"/>
                  <a:gd name="T57" fmla="*/ 3992 h 9987"/>
                  <a:gd name="T58" fmla="*/ 0 w 13582"/>
                  <a:gd name="T59" fmla="*/ 10 h 9987"/>
                  <a:gd name="T60" fmla="*/ 3 w 13582"/>
                  <a:gd name="T61" fmla="*/ 3 h 9987"/>
                  <a:gd name="T62" fmla="*/ 10 w 13582"/>
                  <a:gd name="T63" fmla="*/ 0 h 99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82"/>
                  <a:gd name="T97" fmla="*/ 0 h 9987"/>
                  <a:gd name="T98" fmla="*/ 13582 w 13582"/>
                  <a:gd name="T99" fmla="*/ 9987 h 99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82" h="9987">
                    <a:moveTo>
                      <a:pt x="25" y="21"/>
                    </a:moveTo>
                    <a:lnTo>
                      <a:pt x="25" y="44"/>
                    </a:lnTo>
                    <a:lnTo>
                      <a:pt x="25" y="24"/>
                    </a:lnTo>
                    <a:lnTo>
                      <a:pt x="39" y="38"/>
                    </a:lnTo>
                    <a:cubicBezTo>
                      <a:pt x="36" y="42"/>
                      <a:pt x="32" y="44"/>
                      <a:pt x="25" y="44"/>
                    </a:cubicBezTo>
                    <a:lnTo>
                      <a:pt x="25" y="24"/>
                    </a:lnTo>
                    <a:lnTo>
                      <a:pt x="39" y="38"/>
                    </a:lnTo>
                    <a:lnTo>
                      <a:pt x="25" y="24"/>
                    </a:lnTo>
                    <a:lnTo>
                      <a:pt x="44" y="24"/>
                    </a:lnTo>
                    <a:cubicBezTo>
                      <a:pt x="44" y="31"/>
                      <a:pt x="42" y="36"/>
                      <a:pt x="39" y="38"/>
                    </a:cubicBezTo>
                    <a:lnTo>
                      <a:pt x="25" y="24"/>
                    </a:lnTo>
                    <a:lnTo>
                      <a:pt x="44" y="24"/>
                    </a:lnTo>
                    <a:lnTo>
                      <a:pt x="44" y="9963"/>
                    </a:lnTo>
                    <a:lnTo>
                      <a:pt x="25" y="9963"/>
                    </a:lnTo>
                    <a:lnTo>
                      <a:pt x="39" y="9949"/>
                    </a:lnTo>
                    <a:cubicBezTo>
                      <a:pt x="42" y="9951"/>
                      <a:pt x="44" y="9956"/>
                      <a:pt x="44" y="9963"/>
                    </a:cubicBezTo>
                    <a:lnTo>
                      <a:pt x="25" y="9963"/>
                    </a:lnTo>
                    <a:lnTo>
                      <a:pt x="39" y="9949"/>
                    </a:lnTo>
                    <a:lnTo>
                      <a:pt x="25" y="9963"/>
                    </a:lnTo>
                    <a:lnTo>
                      <a:pt x="25" y="9943"/>
                    </a:lnTo>
                    <a:cubicBezTo>
                      <a:pt x="32" y="9943"/>
                      <a:pt x="36" y="9945"/>
                      <a:pt x="39" y="9949"/>
                    </a:cubicBezTo>
                    <a:lnTo>
                      <a:pt x="25" y="9963"/>
                    </a:lnTo>
                    <a:lnTo>
                      <a:pt x="25" y="9943"/>
                    </a:lnTo>
                    <a:lnTo>
                      <a:pt x="13557" y="9943"/>
                    </a:lnTo>
                    <a:lnTo>
                      <a:pt x="13557" y="9963"/>
                    </a:lnTo>
                    <a:lnTo>
                      <a:pt x="13543" y="9949"/>
                    </a:lnTo>
                    <a:cubicBezTo>
                      <a:pt x="13546" y="9945"/>
                      <a:pt x="13550" y="9943"/>
                      <a:pt x="13557" y="9943"/>
                    </a:cubicBezTo>
                    <a:lnTo>
                      <a:pt x="13557" y="9963"/>
                    </a:lnTo>
                    <a:lnTo>
                      <a:pt x="13543" y="9949"/>
                    </a:lnTo>
                    <a:lnTo>
                      <a:pt x="13557" y="9963"/>
                    </a:lnTo>
                    <a:lnTo>
                      <a:pt x="13537" y="9963"/>
                    </a:lnTo>
                    <a:cubicBezTo>
                      <a:pt x="13538" y="9956"/>
                      <a:pt x="13540" y="9951"/>
                      <a:pt x="13543" y="9949"/>
                    </a:cubicBezTo>
                    <a:lnTo>
                      <a:pt x="13557" y="9963"/>
                    </a:lnTo>
                    <a:lnTo>
                      <a:pt x="13537" y="9963"/>
                    </a:lnTo>
                    <a:lnTo>
                      <a:pt x="13537" y="24"/>
                    </a:lnTo>
                    <a:lnTo>
                      <a:pt x="13557" y="24"/>
                    </a:lnTo>
                    <a:lnTo>
                      <a:pt x="13543" y="38"/>
                    </a:lnTo>
                    <a:cubicBezTo>
                      <a:pt x="13540" y="36"/>
                      <a:pt x="13538" y="31"/>
                      <a:pt x="13537" y="24"/>
                    </a:cubicBezTo>
                    <a:lnTo>
                      <a:pt x="13557" y="24"/>
                    </a:lnTo>
                    <a:lnTo>
                      <a:pt x="13543" y="38"/>
                    </a:lnTo>
                    <a:lnTo>
                      <a:pt x="13557" y="24"/>
                    </a:lnTo>
                    <a:lnTo>
                      <a:pt x="13557" y="44"/>
                    </a:lnTo>
                    <a:cubicBezTo>
                      <a:pt x="13550" y="44"/>
                      <a:pt x="13546" y="42"/>
                      <a:pt x="13543" y="38"/>
                    </a:cubicBezTo>
                    <a:lnTo>
                      <a:pt x="13557" y="24"/>
                    </a:lnTo>
                    <a:lnTo>
                      <a:pt x="13557" y="44"/>
                    </a:lnTo>
                    <a:lnTo>
                      <a:pt x="25" y="44"/>
                    </a:lnTo>
                    <a:lnTo>
                      <a:pt x="25" y="21"/>
                    </a:lnTo>
                    <a:lnTo>
                      <a:pt x="25" y="0"/>
                    </a:lnTo>
                    <a:lnTo>
                      <a:pt x="13557" y="0"/>
                    </a:lnTo>
                    <a:cubicBezTo>
                      <a:pt x="13566" y="0"/>
                      <a:pt x="13570" y="3"/>
                      <a:pt x="13575" y="7"/>
                    </a:cubicBezTo>
                    <a:cubicBezTo>
                      <a:pt x="13579" y="10"/>
                      <a:pt x="13581" y="16"/>
                      <a:pt x="13582" y="24"/>
                    </a:cubicBezTo>
                    <a:lnTo>
                      <a:pt x="13582" y="9963"/>
                    </a:lnTo>
                    <a:cubicBezTo>
                      <a:pt x="13581" y="9970"/>
                      <a:pt x="13579" y="9976"/>
                      <a:pt x="13575" y="9980"/>
                    </a:cubicBezTo>
                    <a:cubicBezTo>
                      <a:pt x="13570" y="9984"/>
                      <a:pt x="13566" y="9987"/>
                      <a:pt x="13557" y="9987"/>
                    </a:cubicBezTo>
                    <a:lnTo>
                      <a:pt x="25" y="9987"/>
                    </a:lnTo>
                    <a:cubicBezTo>
                      <a:pt x="16" y="9987"/>
                      <a:pt x="12" y="9984"/>
                      <a:pt x="7" y="9980"/>
                    </a:cubicBezTo>
                    <a:cubicBezTo>
                      <a:pt x="3" y="9976"/>
                      <a:pt x="0" y="9970"/>
                      <a:pt x="0" y="9963"/>
                    </a:cubicBezTo>
                    <a:lnTo>
                      <a:pt x="0" y="24"/>
                    </a:lnTo>
                    <a:cubicBezTo>
                      <a:pt x="0" y="16"/>
                      <a:pt x="3" y="10"/>
                      <a:pt x="7" y="7"/>
                    </a:cubicBezTo>
                    <a:cubicBezTo>
                      <a:pt x="12" y="3"/>
                      <a:pt x="16" y="0"/>
                      <a:pt x="25" y="0"/>
                    </a:cubicBezTo>
                    <a:lnTo>
                      <a:pt x="25" y="21"/>
                    </a:lnTo>
                    <a:close/>
                  </a:path>
                </a:pathLst>
              </a:custGeom>
              <a:solidFill>
                <a:srgbClr val="000000"/>
              </a:solidFill>
              <a:ln w="12700">
                <a:solidFill>
                  <a:srgbClr val="000000"/>
                </a:solidFill>
                <a:round/>
                <a:headEnd/>
                <a:tailEnd/>
              </a:ln>
            </p:spPr>
            <p:txBody>
              <a:bodyPr/>
              <a:lstStyle/>
              <a:p>
                <a:endParaRPr lang="en-US"/>
              </a:p>
            </p:txBody>
          </p:sp>
          <p:pic>
            <p:nvPicPr>
              <p:cNvPr id="46087" name="Picture 7"/>
              <p:cNvPicPr>
                <a:picLocks noChangeAspect="1" noChangeArrowheads="1"/>
              </p:cNvPicPr>
              <p:nvPr/>
            </p:nvPicPr>
            <p:blipFill>
              <a:blip r:embed="rId4" cstate="print"/>
              <a:srcRect/>
              <a:stretch>
                <a:fillRect/>
              </a:stretch>
            </p:blipFill>
            <p:spPr bwMode="auto">
              <a:xfrm>
                <a:off x="2660" y="544"/>
                <a:ext cx="2735" cy="471"/>
              </a:xfrm>
              <a:prstGeom prst="rect">
                <a:avLst/>
              </a:prstGeom>
              <a:noFill/>
              <a:ln w="9525">
                <a:noFill/>
                <a:miter lim="800000"/>
                <a:headEnd/>
                <a:tailEnd/>
              </a:ln>
            </p:spPr>
          </p:pic>
          <p:pic>
            <p:nvPicPr>
              <p:cNvPr id="46088" name="Picture 8"/>
              <p:cNvPicPr>
                <a:picLocks noChangeAspect="1" noChangeArrowheads="1"/>
              </p:cNvPicPr>
              <p:nvPr/>
            </p:nvPicPr>
            <p:blipFill>
              <a:blip r:embed="rId5" cstate="print"/>
              <a:srcRect/>
              <a:stretch>
                <a:fillRect/>
              </a:stretch>
            </p:blipFill>
            <p:spPr bwMode="auto">
              <a:xfrm>
                <a:off x="2660" y="1007"/>
                <a:ext cx="2735" cy="472"/>
              </a:xfrm>
              <a:prstGeom prst="rect">
                <a:avLst/>
              </a:prstGeom>
              <a:noFill/>
              <a:ln w="9525">
                <a:noFill/>
                <a:miter lim="800000"/>
                <a:headEnd/>
                <a:tailEnd/>
              </a:ln>
            </p:spPr>
          </p:pic>
          <p:pic>
            <p:nvPicPr>
              <p:cNvPr id="46089" name="Picture 9"/>
              <p:cNvPicPr>
                <a:picLocks noChangeAspect="1" noChangeArrowheads="1"/>
              </p:cNvPicPr>
              <p:nvPr/>
            </p:nvPicPr>
            <p:blipFill>
              <a:blip r:embed="rId6" cstate="print"/>
              <a:srcRect/>
              <a:stretch>
                <a:fillRect/>
              </a:stretch>
            </p:blipFill>
            <p:spPr bwMode="auto">
              <a:xfrm>
                <a:off x="2660" y="1471"/>
                <a:ext cx="2735" cy="53"/>
              </a:xfrm>
              <a:prstGeom prst="rect">
                <a:avLst/>
              </a:prstGeom>
              <a:noFill/>
              <a:ln w="9525">
                <a:noFill/>
                <a:miter lim="800000"/>
                <a:headEnd/>
                <a:tailEnd/>
              </a:ln>
            </p:spPr>
          </p:pic>
          <p:pic>
            <p:nvPicPr>
              <p:cNvPr id="46090" name="Picture 10"/>
              <p:cNvPicPr>
                <a:picLocks noChangeAspect="1" noChangeArrowheads="1"/>
              </p:cNvPicPr>
              <p:nvPr/>
            </p:nvPicPr>
            <p:blipFill>
              <a:blip r:embed="rId7" cstate="print"/>
              <a:srcRect/>
              <a:stretch>
                <a:fillRect/>
              </a:stretch>
            </p:blipFill>
            <p:spPr bwMode="auto">
              <a:xfrm>
                <a:off x="2660" y="1516"/>
                <a:ext cx="2731" cy="472"/>
              </a:xfrm>
              <a:prstGeom prst="rect">
                <a:avLst/>
              </a:prstGeom>
              <a:noFill/>
              <a:ln w="9525">
                <a:noFill/>
                <a:miter lim="800000"/>
                <a:headEnd/>
                <a:tailEnd/>
              </a:ln>
            </p:spPr>
          </p:pic>
          <p:pic>
            <p:nvPicPr>
              <p:cNvPr id="46091" name="Picture 11"/>
              <p:cNvPicPr>
                <a:picLocks noChangeAspect="1" noChangeArrowheads="1"/>
              </p:cNvPicPr>
              <p:nvPr/>
            </p:nvPicPr>
            <p:blipFill>
              <a:blip r:embed="rId8" cstate="print"/>
              <a:srcRect/>
              <a:stretch>
                <a:fillRect/>
              </a:stretch>
            </p:blipFill>
            <p:spPr bwMode="auto">
              <a:xfrm>
                <a:off x="2660" y="1980"/>
                <a:ext cx="2731" cy="471"/>
              </a:xfrm>
              <a:prstGeom prst="rect">
                <a:avLst/>
              </a:prstGeom>
              <a:noFill/>
              <a:ln w="9525">
                <a:noFill/>
                <a:miter lim="800000"/>
                <a:headEnd/>
                <a:tailEnd/>
              </a:ln>
            </p:spPr>
          </p:pic>
          <p:pic>
            <p:nvPicPr>
              <p:cNvPr id="46092" name="Picture 12"/>
              <p:cNvPicPr>
                <a:picLocks noChangeAspect="1" noChangeArrowheads="1"/>
              </p:cNvPicPr>
              <p:nvPr/>
            </p:nvPicPr>
            <p:blipFill>
              <a:blip r:embed="rId9" cstate="print"/>
              <a:srcRect/>
              <a:stretch>
                <a:fillRect/>
              </a:stretch>
            </p:blipFill>
            <p:spPr bwMode="auto">
              <a:xfrm>
                <a:off x="2660" y="2443"/>
                <a:ext cx="2731" cy="58"/>
              </a:xfrm>
              <a:prstGeom prst="rect">
                <a:avLst/>
              </a:prstGeom>
              <a:noFill/>
              <a:ln w="9525">
                <a:noFill/>
                <a:miter lim="800000"/>
                <a:headEnd/>
                <a:tailEnd/>
              </a:ln>
            </p:spPr>
          </p:pic>
          <p:pic>
            <p:nvPicPr>
              <p:cNvPr id="46093" name="Picture 13"/>
              <p:cNvPicPr>
                <a:picLocks noChangeAspect="1" noChangeArrowheads="1"/>
              </p:cNvPicPr>
              <p:nvPr/>
            </p:nvPicPr>
            <p:blipFill>
              <a:blip r:embed="rId10" cstate="print"/>
              <a:srcRect/>
              <a:stretch>
                <a:fillRect/>
              </a:stretch>
            </p:blipFill>
            <p:spPr bwMode="auto">
              <a:xfrm>
                <a:off x="2660" y="2493"/>
                <a:ext cx="2731" cy="471"/>
              </a:xfrm>
              <a:prstGeom prst="rect">
                <a:avLst/>
              </a:prstGeom>
              <a:noFill/>
              <a:ln w="9525">
                <a:noFill/>
                <a:miter lim="800000"/>
                <a:headEnd/>
                <a:tailEnd/>
              </a:ln>
            </p:spPr>
          </p:pic>
          <p:pic>
            <p:nvPicPr>
              <p:cNvPr id="46094" name="Picture 14"/>
              <p:cNvPicPr>
                <a:picLocks noChangeAspect="1" noChangeArrowheads="1"/>
              </p:cNvPicPr>
              <p:nvPr/>
            </p:nvPicPr>
            <p:blipFill>
              <a:blip r:embed="rId11" cstate="print"/>
              <a:srcRect/>
              <a:stretch>
                <a:fillRect/>
              </a:stretch>
            </p:blipFill>
            <p:spPr bwMode="auto">
              <a:xfrm>
                <a:off x="2660" y="2956"/>
                <a:ext cx="2731" cy="472"/>
              </a:xfrm>
              <a:prstGeom prst="rect">
                <a:avLst/>
              </a:prstGeom>
              <a:noFill/>
              <a:ln w="9525">
                <a:noFill/>
                <a:miter lim="800000"/>
                <a:headEnd/>
                <a:tailEnd/>
              </a:ln>
            </p:spPr>
          </p:pic>
          <p:pic>
            <p:nvPicPr>
              <p:cNvPr id="46095" name="Picture 15"/>
              <p:cNvPicPr>
                <a:picLocks noChangeAspect="1" noChangeArrowheads="1"/>
              </p:cNvPicPr>
              <p:nvPr/>
            </p:nvPicPr>
            <p:blipFill>
              <a:blip r:embed="rId12" cstate="print"/>
              <a:srcRect/>
              <a:stretch>
                <a:fillRect/>
              </a:stretch>
            </p:blipFill>
            <p:spPr bwMode="auto">
              <a:xfrm>
                <a:off x="2660" y="3420"/>
                <a:ext cx="2731" cy="58"/>
              </a:xfrm>
              <a:prstGeom prst="rect">
                <a:avLst/>
              </a:prstGeom>
              <a:noFill/>
              <a:ln w="9525">
                <a:noFill/>
                <a:miter lim="800000"/>
                <a:headEnd/>
                <a:tailEnd/>
              </a:ln>
            </p:spPr>
          </p:pic>
          <p:pic>
            <p:nvPicPr>
              <p:cNvPr id="46096" name="Picture 16"/>
              <p:cNvPicPr>
                <a:picLocks noChangeAspect="1" noChangeArrowheads="1"/>
              </p:cNvPicPr>
              <p:nvPr/>
            </p:nvPicPr>
            <p:blipFill>
              <a:blip r:embed="rId13" cstate="print"/>
              <a:srcRect/>
              <a:stretch>
                <a:fillRect/>
              </a:stretch>
            </p:blipFill>
            <p:spPr bwMode="auto">
              <a:xfrm>
                <a:off x="2660" y="3470"/>
                <a:ext cx="2731" cy="471"/>
              </a:xfrm>
              <a:prstGeom prst="rect">
                <a:avLst/>
              </a:prstGeom>
              <a:noFill/>
              <a:ln w="9525">
                <a:noFill/>
                <a:miter lim="800000"/>
                <a:headEnd/>
                <a:tailEnd/>
              </a:ln>
            </p:spPr>
          </p:pic>
          <p:pic>
            <p:nvPicPr>
              <p:cNvPr id="46097" name="Picture 17"/>
              <p:cNvPicPr>
                <a:picLocks noChangeAspect="1" noChangeArrowheads="1"/>
              </p:cNvPicPr>
              <p:nvPr/>
            </p:nvPicPr>
            <p:blipFill>
              <a:blip r:embed="rId14" cstate="print"/>
              <a:srcRect/>
              <a:stretch>
                <a:fillRect/>
              </a:stretch>
            </p:blipFill>
            <p:spPr bwMode="auto">
              <a:xfrm>
                <a:off x="2660" y="3933"/>
                <a:ext cx="2731" cy="471"/>
              </a:xfrm>
              <a:prstGeom prst="rect">
                <a:avLst/>
              </a:prstGeom>
              <a:noFill/>
              <a:ln w="9525">
                <a:noFill/>
                <a:miter lim="800000"/>
                <a:headEnd/>
                <a:tailEnd/>
              </a:ln>
            </p:spPr>
          </p:pic>
          <p:pic>
            <p:nvPicPr>
              <p:cNvPr id="46098" name="Picture 18"/>
              <p:cNvPicPr>
                <a:picLocks noChangeAspect="1" noChangeArrowheads="1"/>
              </p:cNvPicPr>
              <p:nvPr/>
            </p:nvPicPr>
            <p:blipFill>
              <a:blip r:embed="rId15" cstate="print"/>
              <a:srcRect/>
              <a:stretch>
                <a:fillRect/>
              </a:stretch>
            </p:blipFill>
            <p:spPr bwMode="auto">
              <a:xfrm>
                <a:off x="2660" y="4396"/>
                <a:ext cx="2731" cy="54"/>
              </a:xfrm>
              <a:prstGeom prst="rect">
                <a:avLst/>
              </a:prstGeom>
              <a:noFill/>
              <a:ln w="9525">
                <a:noFill/>
                <a:miter lim="800000"/>
                <a:headEnd/>
                <a:tailEnd/>
              </a:ln>
            </p:spPr>
          </p:pic>
        </p:grpSp>
        <p:sp>
          <p:nvSpPr>
            <p:cNvPr id="46083" name="Text Box 19"/>
            <p:cNvSpPr txBox="1">
              <a:spLocks noChangeArrowheads="1"/>
            </p:cNvSpPr>
            <p:nvPr/>
          </p:nvSpPr>
          <p:spPr bwMode="auto">
            <a:xfrm>
              <a:off x="1946275" y="2181225"/>
              <a:ext cx="1328738" cy="1919288"/>
            </a:xfrm>
            <a:prstGeom prst="rect">
              <a:avLst/>
            </a:prstGeom>
            <a:noFill/>
            <a:ln w="9525">
              <a:noFill/>
              <a:miter lim="800000"/>
              <a:headEnd/>
              <a:tailEnd/>
            </a:ln>
          </p:spPr>
          <p:txBody>
            <a:bodyPr lIns="0" tIns="0" rIns="0" bIns="0">
              <a:spAutoFit/>
            </a:bodyPr>
            <a:lstStyle/>
            <a:p>
              <a:pPr>
                <a:lnSpc>
                  <a:spcPts val="3025"/>
                </a:lnSpc>
              </a:pPr>
              <a:r>
                <a:rPr lang="en-US" altLang="ja-JP">
                  <a:solidFill>
                    <a:srgbClr val="000099"/>
                  </a:solidFill>
                  <a:latin typeface="Helvetica" pitchFamily="34" charset="0"/>
                </a:rPr>
                <a:t>Karp, Miller Parallel Program Schema</a:t>
              </a:r>
              <a:r>
                <a:rPr lang="en-US" altLang="ja-JP">
                  <a:latin typeface="Helvetica" pitchFamily="34" charset="0"/>
                </a:rPr>
                <a:t>  </a:t>
              </a:r>
            </a:p>
            <a:p>
              <a:pPr>
                <a:lnSpc>
                  <a:spcPts val="3025"/>
                </a:lnSpc>
              </a:pPr>
              <a:endParaRPr lang="en-US" altLang="ja-JP">
                <a:latin typeface="Helvetica" pitchFamily="34" charset="0"/>
              </a:endParaRPr>
            </a:p>
          </p:txBody>
        </p:sp>
      </p:grpSp>
      <p:sp>
        <p:nvSpPr>
          <p:cNvPr id="3" name="Footer Placeholder 2"/>
          <p:cNvSpPr>
            <a:spLocks noGrp="1"/>
          </p:cNvSpPr>
          <p:nvPr>
            <p:ph type="ftr" sz="quarter" idx="11"/>
          </p:nvPr>
        </p:nvSpPr>
        <p:spPr/>
        <p:txBody>
          <a:bodyPr/>
          <a:lstStyle/>
          <a:p>
            <a:r>
              <a:rPr lang="en-US" smtClean="0"/>
              <a:t>652-14F: Dataflow - Part I</a:t>
            </a:r>
            <a:endParaRPr lang="en-US"/>
          </a:p>
        </p:txBody>
      </p:sp>
      <p:sp>
        <p:nvSpPr>
          <p:cNvPr id="6" name="Date Placeholder 5"/>
          <p:cNvSpPr>
            <a:spLocks noGrp="1"/>
          </p:cNvSpPr>
          <p:nvPr>
            <p:ph type="dt" sz="half" idx="10"/>
          </p:nvPr>
        </p:nvSpPr>
        <p:spPr/>
        <p:txBody>
          <a:bodyPr/>
          <a:lstStyle/>
          <a:p>
            <a:pPr>
              <a:defRPr/>
            </a:pPr>
            <a:fld id="{1B923392-E606-443D-824B-60CF5F32D70C}" type="datetime1">
              <a:rPr lang="en-US" altLang="en-US" smtClean="0"/>
              <a:t>10/21/2014</a:t>
            </a:fld>
            <a:endParaRPr lang="en-US" altLang="en-US"/>
          </a:p>
        </p:txBody>
      </p:sp>
    </p:spTree>
    <p:extLst>
      <p:ext uri="{BB962C8B-B14F-4D97-AF65-F5344CB8AC3E}">
        <p14:creationId xmlns:p14="http://schemas.microsoft.com/office/powerpoint/2010/main" val="3751643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652-14F: Dataflow - Part I</a:t>
            </a:r>
            <a:endParaRPr lang="en-US"/>
          </a:p>
        </p:txBody>
      </p:sp>
      <p:sp>
        <p:nvSpPr>
          <p:cNvPr id="48134" name="Text Box 6"/>
          <p:cNvSpPr txBox="1">
            <a:spLocks noChangeArrowheads="1"/>
          </p:cNvSpPr>
          <p:nvPr/>
        </p:nvSpPr>
        <p:spPr bwMode="auto">
          <a:xfrm>
            <a:off x="0" y="304800"/>
            <a:ext cx="9144000" cy="1015663"/>
          </a:xfrm>
          <a:prstGeom prst="rect">
            <a:avLst/>
          </a:prstGeom>
          <a:noFill/>
          <a:ln w="9525">
            <a:noFill/>
            <a:miter lim="800000"/>
            <a:headEnd/>
            <a:tailEnd/>
          </a:ln>
          <a:effectLst/>
        </p:spPr>
        <p:txBody>
          <a:bodyPr wrap="square">
            <a:spAutoFit/>
          </a:bodyPr>
          <a:lstStyle/>
          <a:p>
            <a:pPr marL="0" lvl="2" algn="ctr"/>
            <a:r>
              <a:rPr lang="en-US" sz="4000" b="1" dirty="0">
                <a:solidFill>
                  <a:srgbClr val="000099"/>
                </a:solidFill>
              </a:rPr>
              <a:t>Data Flow Years at </a:t>
            </a:r>
            <a:r>
              <a:rPr lang="en-US" sz="4000" b="1" dirty="0" smtClean="0">
                <a:solidFill>
                  <a:srgbClr val="000099"/>
                </a:solidFill>
              </a:rPr>
              <a:t>MIT</a:t>
            </a:r>
          </a:p>
          <a:p>
            <a:pPr marL="0" lvl="2" algn="ctr"/>
            <a:r>
              <a:rPr lang="en-US" sz="2000" b="1" dirty="0" smtClean="0">
                <a:solidFill>
                  <a:srgbClr val="000099"/>
                </a:solidFill>
              </a:rPr>
              <a:t>1974 </a:t>
            </a:r>
            <a:r>
              <a:rPr lang="en-US" sz="2000" b="1" dirty="0">
                <a:solidFill>
                  <a:srgbClr val="000099"/>
                </a:solidFill>
              </a:rPr>
              <a:t>– 1975</a:t>
            </a:r>
          </a:p>
        </p:txBody>
      </p:sp>
      <p:sp>
        <p:nvSpPr>
          <p:cNvPr id="48135" name="TextBox 4"/>
          <p:cNvSpPr txBox="1">
            <a:spLocks noChangeArrowheads="1"/>
          </p:cNvSpPr>
          <p:nvPr/>
        </p:nvSpPr>
        <p:spPr bwMode="auto">
          <a:xfrm>
            <a:off x="609600" y="1447800"/>
            <a:ext cx="8153400" cy="4462760"/>
          </a:xfrm>
          <a:prstGeom prst="rect">
            <a:avLst/>
          </a:prstGeom>
          <a:noFill/>
          <a:ln w="9525">
            <a:noFill/>
            <a:miter lim="800000"/>
            <a:headEnd/>
            <a:tailEnd/>
          </a:ln>
        </p:spPr>
        <p:txBody>
          <a:bodyPr>
            <a:spAutoFit/>
          </a:bodyPr>
          <a:lstStyle/>
          <a:p>
            <a:pPr lvl="2"/>
            <a:endParaRPr lang="en-US" sz="2400" dirty="0"/>
          </a:p>
          <a:p>
            <a:pPr>
              <a:buFont typeface="Arial" charset="0"/>
              <a:buChar char="•"/>
            </a:pPr>
            <a:r>
              <a:rPr lang="en-US" sz="2000" b="1" dirty="0" smtClean="0">
                <a:solidFill>
                  <a:srgbClr val="000099"/>
                </a:solidFill>
              </a:rPr>
              <a:t>April </a:t>
            </a:r>
            <a:r>
              <a:rPr lang="en-US" sz="2000" b="1" dirty="0">
                <a:solidFill>
                  <a:srgbClr val="000099"/>
                </a:solidFill>
              </a:rPr>
              <a:t>1974: </a:t>
            </a:r>
            <a:r>
              <a:rPr lang="en-US" sz="2000" dirty="0">
                <a:solidFill>
                  <a:srgbClr val="000099"/>
                </a:solidFill>
              </a:rPr>
              <a:t>Symposium on Programming, Paris. Dennis:</a:t>
            </a:r>
            <a:r>
              <a:rPr lang="en-US" sz="2000" dirty="0"/>
              <a:t> </a:t>
            </a:r>
            <a:endParaRPr lang="en-US" sz="2000" dirty="0" smtClean="0"/>
          </a:p>
          <a:p>
            <a:r>
              <a:rPr lang="en-US" sz="2000" dirty="0" smtClean="0"/>
              <a:t>	</a:t>
            </a:r>
            <a:r>
              <a:rPr lang="en-US" sz="2000" i="1" dirty="0" smtClean="0">
                <a:solidFill>
                  <a:srgbClr val="0070C0"/>
                </a:solidFill>
              </a:rPr>
              <a:t>First Version </a:t>
            </a:r>
            <a:r>
              <a:rPr lang="en-US" sz="2000" i="1" dirty="0">
                <a:solidFill>
                  <a:srgbClr val="0070C0"/>
                </a:solidFill>
              </a:rPr>
              <a:t>of a Data Flow Procedure </a:t>
            </a:r>
            <a:r>
              <a:rPr lang="en-US" sz="2000" i="1" dirty="0" smtClean="0">
                <a:solidFill>
                  <a:srgbClr val="0070C0"/>
                </a:solidFill>
              </a:rPr>
              <a:t>Language.</a:t>
            </a:r>
            <a:endParaRPr lang="en-US" sz="2000" dirty="0" smtClean="0"/>
          </a:p>
          <a:p>
            <a:endParaRPr lang="en-US" sz="2000" dirty="0"/>
          </a:p>
          <a:p>
            <a:pPr>
              <a:buFont typeface="Arial" charset="0"/>
              <a:buChar char="•"/>
            </a:pPr>
            <a:r>
              <a:rPr lang="en-US" sz="2000" b="1" dirty="0" smtClean="0">
                <a:solidFill>
                  <a:srgbClr val="000099"/>
                </a:solidFill>
              </a:rPr>
              <a:t>January </a:t>
            </a:r>
            <a:r>
              <a:rPr lang="en-US" sz="2000" b="1" dirty="0">
                <a:solidFill>
                  <a:srgbClr val="000099"/>
                </a:solidFill>
              </a:rPr>
              <a:t>1975:</a:t>
            </a:r>
            <a:r>
              <a:rPr lang="en-US" sz="2000" dirty="0">
                <a:solidFill>
                  <a:srgbClr val="000099"/>
                </a:solidFill>
              </a:rPr>
              <a:t> Second Annual Symposium on </a:t>
            </a:r>
            <a:r>
              <a:rPr lang="en-US" sz="2000" dirty="0" smtClean="0">
                <a:solidFill>
                  <a:srgbClr val="000099"/>
                </a:solidFill>
              </a:rPr>
              <a:t>Computer Architecture, Houston</a:t>
            </a:r>
            <a:r>
              <a:rPr lang="en-US" sz="2000" dirty="0">
                <a:solidFill>
                  <a:srgbClr val="000099"/>
                </a:solidFill>
              </a:rPr>
              <a:t>. Dennis and </a:t>
            </a:r>
            <a:r>
              <a:rPr lang="en-US" sz="2000" dirty="0" err="1">
                <a:solidFill>
                  <a:srgbClr val="000099"/>
                </a:solidFill>
              </a:rPr>
              <a:t>Misunas</a:t>
            </a:r>
            <a:r>
              <a:rPr lang="en-US" sz="2000" dirty="0">
                <a:solidFill>
                  <a:srgbClr val="000099"/>
                </a:solidFill>
              </a:rPr>
              <a:t>:</a:t>
            </a:r>
            <a:r>
              <a:rPr lang="en-US" sz="2000" dirty="0"/>
              <a:t> </a:t>
            </a:r>
          </a:p>
          <a:p>
            <a:pPr lvl="1"/>
            <a:r>
              <a:rPr lang="en-US" sz="2000" dirty="0" smtClean="0"/>
              <a:t>	</a:t>
            </a:r>
            <a:r>
              <a:rPr lang="en-US" sz="2000" i="1" dirty="0" smtClean="0">
                <a:solidFill>
                  <a:srgbClr val="0070C0"/>
                </a:solidFill>
              </a:rPr>
              <a:t>A Preliminary Architecture </a:t>
            </a:r>
            <a:r>
              <a:rPr lang="en-US" sz="2000" i="1" dirty="0">
                <a:solidFill>
                  <a:srgbClr val="0070C0"/>
                </a:solidFill>
              </a:rPr>
              <a:t>for a Basic Data-Flow </a:t>
            </a:r>
            <a:r>
              <a:rPr lang="en-US" sz="2000" i="1" dirty="0" smtClean="0">
                <a:solidFill>
                  <a:srgbClr val="0070C0"/>
                </a:solidFill>
              </a:rPr>
              <a:t>Processor.</a:t>
            </a:r>
            <a:endParaRPr lang="en-US" sz="2000" dirty="0" smtClean="0"/>
          </a:p>
          <a:p>
            <a:endParaRPr lang="en-US" sz="2000" dirty="0"/>
          </a:p>
          <a:p>
            <a:pPr>
              <a:buFont typeface="Arial" charset="0"/>
              <a:buChar char="•"/>
            </a:pPr>
            <a:r>
              <a:rPr lang="en-US" sz="2000" b="1" dirty="0" smtClean="0">
                <a:solidFill>
                  <a:srgbClr val="000099"/>
                </a:solidFill>
              </a:rPr>
              <a:t>August </a:t>
            </a:r>
            <a:r>
              <a:rPr lang="en-US" sz="2000" b="1" dirty="0">
                <a:solidFill>
                  <a:srgbClr val="000099"/>
                </a:solidFill>
              </a:rPr>
              <a:t>1975: </a:t>
            </a:r>
            <a:r>
              <a:rPr lang="en-US" sz="2000" dirty="0">
                <a:solidFill>
                  <a:srgbClr val="000099"/>
                </a:solidFill>
              </a:rPr>
              <a:t>1975 </a:t>
            </a:r>
            <a:r>
              <a:rPr lang="en-US" sz="2000" dirty="0" err="1">
                <a:solidFill>
                  <a:srgbClr val="000099"/>
                </a:solidFill>
              </a:rPr>
              <a:t>Sagamore</a:t>
            </a:r>
            <a:r>
              <a:rPr lang="en-US" sz="2000" dirty="0">
                <a:solidFill>
                  <a:srgbClr val="000099"/>
                </a:solidFill>
              </a:rPr>
              <a:t> Computer Conference </a:t>
            </a:r>
            <a:r>
              <a:rPr lang="en-US" sz="2000" dirty="0" smtClean="0">
                <a:solidFill>
                  <a:srgbClr val="000099"/>
                </a:solidFill>
              </a:rPr>
              <a:t>on Parallel </a:t>
            </a:r>
            <a:r>
              <a:rPr lang="en-US" sz="2000" dirty="0">
                <a:solidFill>
                  <a:srgbClr val="000099"/>
                </a:solidFill>
              </a:rPr>
              <a:t>Processing:</a:t>
            </a:r>
          </a:p>
          <a:p>
            <a:pPr lvl="1">
              <a:buFont typeface="Arial" charset="0"/>
              <a:buChar char="•"/>
            </a:pPr>
            <a:r>
              <a:rPr lang="en-US" sz="2000" dirty="0" err="1" smtClean="0">
                <a:solidFill>
                  <a:srgbClr val="000099"/>
                </a:solidFill>
              </a:rPr>
              <a:t>Rumbaugh</a:t>
            </a:r>
            <a:r>
              <a:rPr lang="en-US" sz="2000" dirty="0">
                <a:solidFill>
                  <a:srgbClr val="000099"/>
                </a:solidFill>
              </a:rPr>
              <a:t>:</a:t>
            </a:r>
            <a:r>
              <a:rPr lang="en-US" sz="2000" dirty="0"/>
              <a:t> </a:t>
            </a:r>
            <a:r>
              <a:rPr lang="en-US" sz="2000" i="1" dirty="0" smtClean="0">
                <a:solidFill>
                  <a:srgbClr val="0070C0"/>
                </a:solidFill>
              </a:rPr>
              <a:t>Data </a:t>
            </a:r>
            <a:r>
              <a:rPr lang="en-US" sz="2000" i="1" dirty="0">
                <a:solidFill>
                  <a:srgbClr val="0070C0"/>
                </a:solidFill>
              </a:rPr>
              <a:t>Flow </a:t>
            </a:r>
            <a:r>
              <a:rPr lang="en-US" sz="2000" i="1" dirty="0" smtClean="0">
                <a:solidFill>
                  <a:srgbClr val="0070C0"/>
                </a:solidFill>
              </a:rPr>
              <a:t>Languages.</a:t>
            </a:r>
            <a:endParaRPr lang="en-US" sz="2000" dirty="0"/>
          </a:p>
          <a:p>
            <a:pPr lvl="1">
              <a:buFont typeface="Arial" charset="0"/>
              <a:buChar char="•"/>
            </a:pPr>
            <a:r>
              <a:rPr lang="en-US" sz="2000" dirty="0" err="1" smtClean="0">
                <a:solidFill>
                  <a:srgbClr val="000099"/>
                </a:solidFill>
              </a:rPr>
              <a:t>Rumbaugh</a:t>
            </a:r>
            <a:r>
              <a:rPr lang="en-US" sz="2000" dirty="0">
                <a:solidFill>
                  <a:srgbClr val="000099"/>
                </a:solidFill>
              </a:rPr>
              <a:t>:</a:t>
            </a:r>
            <a:r>
              <a:rPr lang="en-US" sz="2000" dirty="0"/>
              <a:t> </a:t>
            </a:r>
            <a:r>
              <a:rPr lang="en-US" sz="2000" i="1" dirty="0" smtClean="0">
                <a:solidFill>
                  <a:srgbClr val="0070C0"/>
                </a:solidFill>
              </a:rPr>
              <a:t>A </a:t>
            </a:r>
            <a:r>
              <a:rPr lang="en-US" sz="2000" i="1" dirty="0">
                <a:solidFill>
                  <a:srgbClr val="0070C0"/>
                </a:solidFill>
              </a:rPr>
              <a:t>Data Flow </a:t>
            </a:r>
            <a:r>
              <a:rPr lang="en-US" sz="2000" i="1" dirty="0" smtClean="0">
                <a:solidFill>
                  <a:srgbClr val="0070C0"/>
                </a:solidFill>
              </a:rPr>
              <a:t>Multiprocessor.</a:t>
            </a:r>
            <a:endParaRPr lang="en-US" sz="2000" dirty="0"/>
          </a:p>
          <a:p>
            <a:pPr lvl="1">
              <a:buFont typeface="Arial" charset="0"/>
              <a:buChar char="•"/>
            </a:pPr>
            <a:r>
              <a:rPr lang="en-US" sz="2000" dirty="0" smtClean="0">
                <a:solidFill>
                  <a:srgbClr val="000099"/>
                </a:solidFill>
              </a:rPr>
              <a:t>Dennis</a:t>
            </a:r>
            <a:r>
              <a:rPr lang="en-US" sz="2000" dirty="0">
                <a:solidFill>
                  <a:srgbClr val="000099"/>
                </a:solidFill>
              </a:rPr>
              <a:t>:</a:t>
            </a:r>
            <a:r>
              <a:rPr lang="en-US" sz="2000" dirty="0"/>
              <a:t> </a:t>
            </a:r>
            <a:r>
              <a:rPr lang="en-US" sz="2000" i="1" dirty="0" smtClean="0">
                <a:solidFill>
                  <a:srgbClr val="0070C0"/>
                </a:solidFill>
              </a:rPr>
              <a:t>Packet Communication Architecture.</a:t>
            </a:r>
            <a:endParaRPr lang="en-US" sz="2000" dirty="0"/>
          </a:p>
          <a:p>
            <a:pPr lvl="1">
              <a:buFont typeface="Arial" charset="0"/>
              <a:buChar char="•"/>
            </a:pPr>
            <a:r>
              <a:rPr lang="en-US" sz="2000" dirty="0" err="1" smtClean="0">
                <a:solidFill>
                  <a:srgbClr val="000099"/>
                </a:solidFill>
              </a:rPr>
              <a:t>Misunas</a:t>
            </a:r>
            <a:r>
              <a:rPr lang="en-US" sz="2000" dirty="0">
                <a:solidFill>
                  <a:srgbClr val="000099"/>
                </a:solidFill>
              </a:rPr>
              <a:t>:</a:t>
            </a:r>
            <a:r>
              <a:rPr lang="en-US" sz="2000" dirty="0"/>
              <a:t> </a:t>
            </a:r>
            <a:r>
              <a:rPr lang="en-US" sz="2000" i="1" dirty="0" smtClean="0">
                <a:solidFill>
                  <a:srgbClr val="0070C0"/>
                </a:solidFill>
              </a:rPr>
              <a:t>Structure </a:t>
            </a:r>
            <a:r>
              <a:rPr lang="en-US" sz="2000" i="1" dirty="0">
                <a:solidFill>
                  <a:srgbClr val="0070C0"/>
                </a:solidFill>
              </a:rPr>
              <a:t>Processing in a Data-Flow </a:t>
            </a:r>
            <a:r>
              <a:rPr lang="en-US" sz="2000" i="1" dirty="0" smtClean="0">
                <a:solidFill>
                  <a:srgbClr val="0070C0"/>
                </a:solidFill>
              </a:rPr>
              <a:t>Computer.</a:t>
            </a:r>
            <a:endParaRPr lang="en-US" sz="2000" dirty="0"/>
          </a:p>
          <a:p>
            <a:r>
              <a:rPr lang="en-US" sz="2000" dirty="0"/>
              <a:t>.</a:t>
            </a:r>
          </a:p>
        </p:txBody>
      </p:sp>
      <p:sp>
        <p:nvSpPr>
          <p:cNvPr id="2" name="Date Placeholder 1"/>
          <p:cNvSpPr>
            <a:spLocks noGrp="1"/>
          </p:cNvSpPr>
          <p:nvPr>
            <p:ph type="dt" sz="half" idx="10"/>
          </p:nvPr>
        </p:nvSpPr>
        <p:spPr/>
        <p:txBody>
          <a:bodyPr/>
          <a:lstStyle/>
          <a:p>
            <a:pPr>
              <a:defRPr/>
            </a:pPr>
            <a:fld id="{3558BD52-4E42-4C62-8606-854227475D66}" type="datetime1">
              <a:rPr lang="en-US" altLang="en-US" smtClean="0"/>
              <a:t>10/21/2014</a:t>
            </a:fld>
            <a:endParaRPr lang="en-US" altLang="en-US"/>
          </a:p>
        </p:txBody>
      </p:sp>
    </p:spTree>
    <p:extLst>
      <p:ext uri="{BB962C8B-B14F-4D97-AF65-F5344CB8AC3E}">
        <p14:creationId xmlns:p14="http://schemas.microsoft.com/office/powerpoint/2010/main" val="1390251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t>652-14F: Dataflow - Part I</a:t>
            </a:r>
            <a:endParaRPr lang="en-US"/>
          </a:p>
        </p:txBody>
      </p:sp>
      <p:sp>
        <p:nvSpPr>
          <p:cNvPr id="50180" name="TextBox 5"/>
          <p:cNvSpPr txBox="1">
            <a:spLocks noChangeArrowheads="1"/>
          </p:cNvSpPr>
          <p:nvPr/>
        </p:nvSpPr>
        <p:spPr bwMode="auto">
          <a:xfrm>
            <a:off x="711200" y="1809750"/>
            <a:ext cx="8432800" cy="3970318"/>
          </a:xfrm>
          <a:prstGeom prst="rect">
            <a:avLst/>
          </a:prstGeom>
          <a:noFill/>
          <a:ln w="9525">
            <a:noFill/>
            <a:miter lim="800000"/>
            <a:headEnd/>
            <a:tailEnd/>
          </a:ln>
        </p:spPr>
        <p:txBody>
          <a:bodyPr>
            <a:spAutoFit/>
          </a:bodyPr>
          <a:lstStyle/>
          <a:p>
            <a:pPr algn="ctr"/>
            <a:endParaRPr lang="en-US" sz="2800" b="1" dirty="0"/>
          </a:p>
          <a:p>
            <a:pPr>
              <a:buFont typeface="Arial" charset="0"/>
              <a:buChar char="•"/>
            </a:pPr>
            <a:r>
              <a:rPr lang="en-US" sz="2800" dirty="0" smtClean="0">
                <a:solidFill>
                  <a:srgbClr val="000099"/>
                </a:solidFill>
              </a:rPr>
              <a:t>Asynchronous </a:t>
            </a:r>
            <a:r>
              <a:rPr lang="en-US" sz="2800" dirty="0">
                <a:solidFill>
                  <a:srgbClr val="000099"/>
                </a:solidFill>
              </a:rPr>
              <a:t>Digital </a:t>
            </a:r>
            <a:r>
              <a:rPr lang="en-US" sz="2800" dirty="0" smtClean="0">
                <a:solidFill>
                  <a:srgbClr val="000099"/>
                </a:solidFill>
              </a:rPr>
              <a:t>Logic:  </a:t>
            </a:r>
            <a:r>
              <a:rPr lang="en-US" sz="2400" dirty="0">
                <a:solidFill>
                  <a:srgbClr val="0070C0"/>
                </a:solidFill>
              </a:rPr>
              <a:t>[Muller, </a:t>
            </a:r>
            <a:r>
              <a:rPr lang="en-US" sz="2400" dirty="0" err="1">
                <a:solidFill>
                  <a:srgbClr val="0070C0"/>
                </a:solidFill>
              </a:rPr>
              <a:t>Bartky</a:t>
            </a:r>
            <a:r>
              <a:rPr lang="en-US" sz="2400" dirty="0">
                <a:solidFill>
                  <a:srgbClr val="0070C0"/>
                </a:solidFill>
              </a:rPr>
              <a:t>]</a:t>
            </a:r>
          </a:p>
          <a:p>
            <a:pPr>
              <a:buFont typeface="Arial" charset="0"/>
              <a:buChar char="•"/>
            </a:pPr>
            <a:r>
              <a:rPr lang="en-US" sz="2800" dirty="0" smtClean="0">
                <a:solidFill>
                  <a:srgbClr val="000099"/>
                </a:solidFill>
              </a:rPr>
              <a:t>Control </a:t>
            </a:r>
            <a:r>
              <a:rPr lang="en-US" sz="2800" dirty="0">
                <a:solidFill>
                  <a:srgbClr val="000099"/>
                </a:solidFill>
              </a:rPr>
              <a:t>Structures for Parallel Programming</a:t>
            </a:r>
            <a:r>
              <a:rPr lang="en-US" sz="2800" dirty="0" smtClean="0">
                <a:solidFill>
                  <a:srgbClr val="000099"/>
                </a:solidFill>
              </a:rPr>
              <a:t>: </a:t>
            </a:r>
            <a:r>
              <a:rPr lang="en-US" sz="2400" dirty="0" smtClean="0">
                <a:solidFill>
                  <a:srgbClr val="0070C0"/>
                </a:solidFill>
              </a:rPr>
              <a:t>[</a:t>
            </a:r>
            <a:r>
              <a:rPr lang="en-US" sz="2400" dirty="0">
                <a:solidFill>
                  <a:srgbClr val="0070C0"/>
                </a:solidFill>
              </a:rPr>
              <a:t>Conway, </a:t>
            </a:r>
            <a:r>
              <a:rPr lang="en-US" sz="2400" dirty="0" err="1">
                <a:solidFill>
                  <a:srgbClr val="0070C0"/>
                </a:solidFill>
              </a:rPr>
              <a:t>McIlroy</a:t>
            </a:r>
            <a:r>
              <a:rPr lang="en-US" sz="2400" dirty="0">
                <a:solidFill>
                  <a:srgbClr val="0070C0"/>
                </a:solidFill>
              </a:rPr>
              <a:t>, </a:t>
            </a:r>
            <a:r>
              <a:rPr lang="en-US" sz="2400" dirty="0" err="1">
                <a:solidFill>
                  <a:srgbClr val="0070C0"/>
                </a:solidFill>
              </a:rPr>
              <a:t>Dijkstra</a:t>
            </a:r>
            <a:r>
              <a:rPr lang="en-US" sz="2400" dirty="0">
                <a:solidFill>
                  <a:srgbClr val="0070C0"/>
                </a:solidFill>
              </a:rPr>
              <a:t>]</a:t>
            </a:r>
            <a:endParaRPr lang="en-US" sz="2800" dirty="0">
              <a:solidFill>
                <a:srgbClr val="0070C0"/>
              </a:solidFill>
            </a:endParaRPr>
          </a:p>
          <a:p>
            <a:pPr>
              <a:buFont typeface="Arial" charset="0"/>
              <a:buChar char="•"/>
            </a:pPr>
            <a:r>
              <a:rPr lang="en-US" sz="2800" dirty="0" smtClean="0">
                <a:solidFill>
                  <a:srgbClr val="000099"/>
                </a:solidFill>
              </a:rPr>
              <a:t>Abstract </a:t>
            </a:r>
            <a:r>
              <a:rPr lang="en-US" sz="2800" dirty="0">
                <a:solidFill>
                  <a:srgbClr val="000099"/>
                </a:solidFill>
              </a:rPr>
              <a:t>Models for Concurrent Systems</a:t>
            </a:r>
            <a:r>
              <a:rPr lang="en-US" sz="2800" dirty="0" smtClean="0">
                <a:solidFill>
                  <a:srgbClr val="000099"/>
                </a:solidFill>
              </a:rPr>
              <a:t>: </a:t>
            </a:r>
            <a:r>
              <a:rPr lang="en-US" sz="2400" dirty="0" smtClean="0">
                <a:solidFill>
                  <a:srgbClr val="0070C0"/>
                </a:solidFill>
              </a:rPr>
              <a:t>[</a:t>
            </a:r>
            <a:r>
              <a:rPr lang="en-US" sz="2400" dirty="0">
                <a:solidFill>
                  <a:srgbClr val="0070C0"/>
                </a:solidFill>
              </a:rPr>
              <a:t>Petri, Holt]</a:t>
            </a:r>
            <a:endParaRPr lang="en-US" sz="2800" dirty="0">
              <a:solidFill>
                <a:srgbClr val="0070C0"/>
              </a:solidFill>
            </a:endParaRPr>
          </a:p>
          <a:p>
            <a:pPr>
              <a:buFont typeface="Arial" charset="0"/>
              <a:buChar char="•"/>
            </a:pPr>
            <a:r>
              <a:rPr lang="en-US" sz="2800" dirty="0" smtClean="0">
                <a:solidFill>
                  <a:srgbClr val="000099"/>
                </a:solidFill>
              </a:rPr>
              <a:t>Theory </a:t>
            </a:r>
            <a:r>
              <a:rPr lang="en-US" sz="2800" dirty="0">
                <a:solidFill>
                  <a:srgbClr val="000099"/>
                </a:solidFill>
              </a:rPr>
              <a:t>of Program </a:t>
            </a:r>
            <a:r>
              <a:rPr lang="en-US" sz="2800" dirty="0" smtClean="0">
                <a:solidFill>
                  <a:srgbClr val="000099"/>
                </a:solidFill>
              </a:rPr>
              <a:t>Schemes</a:t>
            </a:r>
            <a:r>
              <a:rPr lang="en-US" sz="2800" dirty="0" smtClean="0"/>
              <a:t>: </a:t>
            </a:r>
            <a:r>
              <a:rPr lang="en-US" sz="2400" dirty="0" smtClean="0">
                <a:solidFill>
                  <a:srgbClr val="0070C0"/>
                </a:solidFill>
              </a:rPr>
              <a:t>[</a:t>
            </a:r>
            <a:r>
              <a:rPr lang="en-US" sz="2400" dirty="0" err="1" smtClean="0">
                <a:solidFill>
                  <a:srgbClr val="0070C0"/>
                </a:solidFill>
              </a:rPr>
              <a:t>Ianov</a:t>
            </a:r>
            <a:r>
              <a:rPr lang="en-US" sz="2400" dirty="0">
                <a:solidFill>
                  <a:srgbClr val="0070C0"/>
                </a:solidFill>
              </a:rPr>
              <a:t>, Paterson]</a:t>
            </a:r>
            <a:endParaRPr lang="en-US" sz="2800" dirty="0">
              <a:solidFill>
                <a:srgbClr val="0070C0"/>
              </a:solidFill>
            </a:endParaRPr>
          </a:p>
          <a:p>
            <a:pPr>
              <a:buFont typeface="Arial" charset="0"/>
              <a:buChar char="•"/>
            </a:pPr>
            <a:r>
              <a:rPr lang="en-US" sz="2800" dirty="0" smtClean="0">
                <a:solidFill>
                  <a:srgbClr val="000099"/>
                </a:solidFill>
              </a:rPr>
              <a:t>Structured Programming</a:t>
            </a:r>
            <a:r>
              <a:rPr lang="en-US" sz="2800" dirty="0" smtClean="0"/>
              <a:t>: </a:t>
            </a:r>
            <a:r>
              <a:rPr lang="en-US" sz="2400" dirty="0" smtClean="0">
                <a:solidFill>
                  <a:srgbClr val="0070C0"/>
                </a:solidFill>
              </a:rPr>
              <a:t>[</a:t>
            </a:r>
            <a:r>
              <a:rPr lang="en-US" sz="2400" dirty="0" err="1" smtClean="0">
                <a:solidFill>
                  <a:srgbClr val="0070C0"/>
                </a:solidFill>
              </a:rPr>
              <a:t>Dijkstra</a:t>
            </a:r>
            <a:r>
              <a:rPr lang="en-US" sz="2400" dirty="0">
                <a:solidFill>
                  <a:srgbClr val="0070C0"/>
                </a:solidFill>
              </a:rPr>
              <a:t>, Hoare]</a:t>
            </a:r>
            <a:endParaRPr lang="en-US" sz="2800" dirty="0">
              <a:solidFill>
                <a:srgbClr val="0070C0"/>
              </a:solidFill>
            </a:endParaRPr>
          </a:p>
          <a:p>
            <a:pPr>
              <a:buFont typeface="Arial" charset="0"/>
              <a:buChar char="•"/>
            </a:pPr>
            <a:r>
              <a:rPr lang="en-US" sz="2800" dirty="0" smtClean="0">
                <a:solidFill>
                  <a:srgbClr val="000099"/>
                </a:solidFill>
              </a:rPr>
              <a:t>Functional Programming</a:t>
            </a:r>
            <a:r>
              <a:rPr lang="en-US" sz="2800" dirty="0" smtClean="0"/>
              <a:t>: </a:t>
            </a:r>
            <a:r>
              <a:rPr lang="en-US" sz="2400" dirty="0" smtClean="0">
                <a:solidFill>
                  <a:srgbClr val="0070C0"/>
                </a:solidFill>
              </a:rPr>
              <a:t>[McCarthy</a:t>
            </a:r>
            <a:r>
              <a:rPr lang="en-US" sz="2400" dirty="0">
                <a:solidFill>
                  <a:srgbClr val="0070C0"/>
                </a:solidFill>
              </a:rPr>
              <a:t>, Landin]</a:t>
            </a:r>
            <a:endParaRPr lang="en-US" sz="2800" dirty="0">
              <a:solidFill>
                <a:srgbClr val="0070C0"/>
              </a:solidFill>
            </a:endParaRPr>
          </a:p>
          <a:p>
            <a:r>
              <a:rPr lang="en-US" sz="2800" dirty="0"/>
              <a:t>	</a:t>
            </a:r>
          </a:p>
        </p:txBody>
      </p:sp>
      <p:sp>
        <p:nvSpPr>
          <p:cNvPr id="50182" name="Text Box 6"/>
          <p:cNvSpPr txBox="1">
            <a:spLocks noChangeArrowheads="1"/>
          </p:cNvSpPr>
          <p:nvPr/>
        </p:nvSpPr>
        <p:spPr bwMode="auto">
          <a:xfrm>
            <a:off x="733425" y="517525"/>
            <a:ext cx="7578725" cy="1311275"/>
          </a:xfrm>
          <a:prstGeom prst="rect">
            <a:avLst/>
          </a:prstGeom>
          <a:noFill/>
          <a:ln w="9525">
            <a:noFill/>
            <a:miter lim="800000"/>
            <a:headEnd/>
            <a:tailEnd/>
          </a:ln>
          <a:effectLst/>
        </p:spPr>
        <p:txBody>
          <a:bodyPr wrap="none">
            <a:spAutoFit/>
          </a:bodyPr>
          <a:lstStyle/>
          <a:p>
            <a:pPr algn="ctr"/>
            <a:r>
              <a:rPr lang="en-US" sz="4000" b="1" dirty="0">
                <a:solidFill>
                  <a:srgbClr val="000099"/>
                </a:solidFill>
              </a:rPr>
              <a:t>Early Roots on Dataflow Work </a:t>
            </a:r>
          </a:p>
          <a:p>
            <a:pPr algn="ctr"/>
            <a:r>
              <a:rPr lang="en-US" sz="4000" b="1" dirty="0">
                <a:solidFill>
                  <a:srgbClr val="000099"/>
                </a:solidFill>
              </a:rPr>
              <a:t>at MIT in 70s</a:t>
            </a:r>
          </a:p>
        </p:txBody>
      </p:sp>
      <p:sp>
        <p:nvSpPr>
          <p:cNvPr id="2"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D241A5C5-1C33-438C-AC54-C944FDB9CEDD}" type="datetime1">
              <a:rPr lang="en-US" sz="1200">
                <a:solidFill>
                  <a:schemeClr val="tx1">
                    <a:tint val="75000"/>
                  </a:schemeClr>
                </a:solidFill>
                <a:latin typeface="+mn-lt"/>
                <a:ea typeface="+mn-ea"/>
              </a:rPr>
              <a:pPr fontAlgn="auto">
                <a:spcBef>
                  <a:spcPts val="0"/>
                </a:spcBef>
                <a:spcAft>
                  <a:spcPts val="0"/>
                </a:spcAft>
                <a:defRPr/>
              </a:pPr>
              <a:t>10/21/2014</a:t>
            </a:fld>
            <a:endParaRPr lang="en-US" sz="1200">
              <a:solidFill>
                <a:schemeClr val="tx1">
                  <a:tint val="75000"/>
                </a:schemeClr>
              </a:solidFill>
              <a:latin typeface="+mn-lt"/>
              <a:ea typeface="+mn-ea"/>
            </a:endParaRPr>
          </a:p>
        </p:txBody>
      </p:sp>
      <p:sp>
        <p:nvSpPr>
          <p:cNvPr id="5" name="Date Placeholder 4"/>
          <p:cNvSpPr>
            <a:spLocks noGrp="1"/>
          </p:cNvSpPr>
          <p:nvPr>
            <p:ph type="dt" sz="half" idx="10"/>
          </p:nvPr>
        </p:nvSpPr>
        <p:spPr/>
        <p:txBody>
          <a:bodyPr/>
          <a:lstStyle/>
          <a:p>
            <a:pPr>
              <a:defRPr/>
            </a:pPr>
            <a:fld id="{D89E6D3C-B988-45AC-8F8A-F87A4E7A889D}" type="datetime1">
              <a:rPr lang="en-US" altLang="en-US" smtClean="0"/>
              <a:t>10/21/2014</a:t>
            </a:fld>
            <a:endParaRPr lang="en-US" altLang="en-US"/>
          </a:p>
        </p:txBody>
      </p:sp>
    </p:spTree>
    <p:extLst>
      <p:ext uri="{BB962C8B-B14F-4D97-AF65-F5344CB8AC3E}">
        <p14:creationId xmlns:p14="http://schemas.microsoft.com/office/powerpoint/2010/main" val="807827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AF22111-4E4F-4C9A-B236-0EC72CD928A5}" type="datetime1">
              <a:rPr lang="en-US" altLang="en-US" smtClean="0"/>
              <a:t>10/21/2014</a:t>
            </a:fld>
            <a:endParaRPr lang="en-US" altLang="en-US"/>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pic>
        <p:nvPicPr>
          <p:cNvPr id="8194" name="Picture 2" descr="http://upload.wikimedia.org/wikipedia/commons/thumb/3/38/Map_of_Russia_-_Novosibirsk_Oblast_%282008-03%29.svg/1024px-Map_of_Russia_-_Novosibirsk_Oblast_%282008-03%2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18457"/>
            <a:ext cx="8153401" cy="5629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05200" y="5036518"/>
            <a:ext cx="1297919" cy="369332"/>
          </a:xfrm>
          <a:prstGeom prst="rect">
            <a:avLst/>
          </a:prstGeom>
          <a:noFill/>
        </p:spPr>
        <p:txBody>
          <a:bodyPr wrap="none" rtlCol="0">
            <a:spAutoFit/>
          </a:bodyPr>
          <a:lstStyle/>
          <a:p>
            <a:r>
              <a:rPr lang="en-US" b="1" dirty="0" smtClean="0"/>
              <a:t>Novosibirsk</a:t>
            </a:r>
            <a:endParaRPr lang="en-US" b="1" dirty="0"/>
          </a:p>
        </p:txBody>
      </p:sp>
    </p:spTree>
    <p:extLst>
      <p:ext uri="{BB962C8B-B14F-4D97-AF65-F5344CB8AC3E}">
        <p14:creationId xmlns:p14="http://schemas.microsoft.com/office/powerpoint/2010/main" val="3932631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2" name="Group 3"/>
          <p:cNvGrpSpPr>
            <a:grpSpLocks/>
          </p:cNvGrpSpPr>
          <p:nvPr/>
        </p:nvGrpSpPr>
        <p:grpSpPr bwMode="auto">
          <a:xfrm>
            <a:off x="0" y="0"/>
            <a:ext cx="9144000" cy="6858000"/>
            <a:chOff x="0" y="0"/>
            <a:chExt cx="6328" cy="4888"/>
          </a:xfrm>
        </p:grpSpPr>
        <p:pic>
          <p:nvPicPr>
            <p:cNvPr id="51204" name="Picture 4"/>
            <p:cNvPicPr>
              <a:picLocks noChangeAspect="1" noChangeArrowheads="1"/>
            </p:cNvPicPr>
            <p:nvPr/>
          </p:nvPicPr>
          <p:blipFill>
            <a:blip r:embed="rId3" cstate="print"/>
            <a:srcRect/>
            <a:stretch>
              <a:fillRect/>
            </a:stretch>
          </p:blipFill>
          <p:spPr bwMode="auto">
            <a:xfrm>
              <a:off x="0" y="0"/>
              <a:ext cx="6328" cy="4888"/>
            </a:xfrm>
            <a:prstGeom prst="rect">
              <a:avLst/>
            </a:prstGeom>
            <a:noFill/>
            <a:ln w="9525">
              <a:noFill/>
              <a:miter lim="800000"/>
              <a:headEnd/>
              <a:tailEnd/>
            </a:ln>
          </p:spPr>
        </p:pic>
        <p:sp>
          <p:nvSpPr>
            <p:cNvPr id="51205" name="Rectangle 5"/>
            <p:cNvSpPr>
              <a:spLocks noChangeArrowheads="1"/>
            </p:cNvSpPr>
            <p:nvPr/>
          </p:nvSpPr>
          <p:spPr bwMode="auto">
            <a:xfrm>
              <a:off x="295" y="303"/>
              <a:ext cx="5750" cy="4312"/>
            </a:xfrm>
            <a:prstGeom prst="rect">
              <a:avLst/>
            </a:prstGeom>
            <a:solidFill>
              <a:srgbClr val="CCEBFF"/>
            </a:solidFill>
            <a:ln w="12700">
              <a:solidFill>
                <a:srgbClr val="CCEBFF"/>
              </a:solidFill>
              <a:miter lim="800000"/>
              <a:headEnd/>
              <a:tailEnd/>
            </a:ln>
          </p:spPr>
          <p:txBody>
            <a:bodyPr/>
            <a:lstStyle/>
            <a:p>
              <a:endParaRPr lang="en-US"/>
            </a:p>
          </p:txBody>
        </p:sp>
        <p:sp>
          <p:nvSpPr>
            <p:cNvPr id="51206" name="Freeform 6"/>
            <p:cNvSpPr>
              <a:spLocks noChangeArrowheads="1"/>
            </p:cNvSpPr>
            <p:nvPr/>
          </p:nvSpPr>
          <p:spPr bwMode="auto">
            <a:xfrm>
              <a:off x="3595" y="1220"/>
              <a:ext cx="141" cy="18"/>
            </a:xfrm>
            <a:custGeom>
              <a:avLst/>
              <a:gdLst>
                <a:gd name="T0" fmla="*/ 0 w 352"/>
                <a:gd name="T1" fmla="*/ 18 h 45"/>
                <a:gd name="T2" fmla="*/ 0 w 352"/>
                <a:gd name="T3" fmla="*/ 0 h 45"/>
                <a:gd name="T4" fmla="*/ 0 w 352"/>
                <a:gd name="T5" fmla="*/ 18 h 45"/>
                <a:gd name="T6" fmla="*/ 0 w 352"/>
                <a:gd name="T7" fmla="*/ 0 h 45"/>
                <a:gd name="T8" fmla="*/ 141 w 352"/>
                <a:gd name="T9" fmla="*/ 0 h 45"/>
                <a:gd name="T10" fmla="*/ 141 w 352"/>
                <a:gd name="T11" fmla="*/ 18 h 45"/>
                <a:gd name="T12" fmla="*/ 0 w 352"/>
                <a:gd name="T13" fmla="*/ 18 h 45"/>
                <a:gd name="T14" fmla="*/ 0 60000 65536"/>
                <a:gd name="T15" fmla="*/ 0 60000 65536"/>
                <a:gd name="T16" fmla="*/ 0 60000 65536"/>
                <a:gd name="T17" fmla="*/ 0 60000 65536"/>
                <a:gd name="T18" fmla="*/ 0 60000 65536"/>
                <a:gd name="T19" fmla="*/ 0 60000 65536"/>
                <a:gd name="T20" fmla="*/ 0 60000 65536"/>
                <a:gd name="T21" fmla="*/ 0 w 352"/>
                <a:gd name="T22" fmla="*/ 0 h 45"/>
                <a:gd name="T23" fmla="*/ 352 w 35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2" h="45">
                  <a:moveTo>
                    <a:pt x="0" y="45"/>
                  </a:moveTo>
                  <a:lnTo>
                    <a:pt x="0" y="0"/>
                  </a:lnTo>
                  <a:lnTo>
                    <a:pt x="0" y="45"/>
                  </a:lnTo>
                  <a:lnTo>
                    <a:pt x="0" y="0"/>
                  </a:lnTo>
                  <a:lnTo>
                    <a:pt x="352" y="0"/>
                  </a:lnTo>
                  <a:lnTo>
                    <a:pt x="352" y="45"/>
                  </a:lnTo>
                  <a:lnTo>
                    <a:pt x="0" y="45"/>
                  </a:lnTo>
                  <a:close/>
                </a:path>
              </a:pathLst>
            </a:custGeom>
            <a:solidFill>
              <a:srgbClr val="000000"/>
            </a:solidFill>
            <a:ln w="12700">
              <a:solidFill>
                <a:srgbClr val="000000"/>
              </a:solidFill>
              <a:round/>
              <a:headEnd/>
              <a:tailEnd/>
            </a:ln>
          </p:spPr>
          <p:txBody>
            <a:bodyPr/>
            <a:lstStyle/>
            <a:p>
              <a:endParaRPr lang="en-US"/>
            </a:p>
          </p:txBody>
        </p:sp>
        <p:sp>
          <p:nvSpPr>
            <p:cNvPr id="51207" name="Freeform 7"/>
            <p:cNvSpPr>
              <a:spLocks noChangeArrowheads="1"/>
            </p:cNvSpPr>
            <p:nvPr/>
          </p:nvSpPr>
          <p:spPr bwMode="auto">
            <a:xfrm>
              <a:off x="478" y="486"/>
              <a:ext cx="5433" cy="3995"/>
            </a:xfrm>
            <a:custGeom>
              <a:avLst/>
              <a:gdLst>
                <a:gd name="T0" fmla="*/ 10 w 13580"/>
                <a:gd name="T1" fmla="*/ 18 h 9987"/>
                <a:gd name="T2" fmla="*/ 16 w 13580"/>
                <a:gd name="T3" fmla="*/ 15 h 9987"/>
                <a:gd name="T4" fmla="*/ 10 w 13580"/>
                <a:gd name="T5" fmla="*/ 10 h 9987"/>
                <a:gd name="T6" fmla="*/ 10 w 13580"/>
                <a:gd name="T7" fmla="*/ 10 h 9987"/>
                <a:gd name="T8" fmla="*/ 16 w 13580"/>
                <a:gd name="T9" fmla="*/ 15 h 9987"/>
                <a:gd name="T10" fmla="*/ 18 w 13580"/>
                <a:gd name="T11" fmla="*/ 10 h 9987"/>
                <a:gd name="T12" fmla="*/ 10 w 13580"/>
                <a:gd name="T13" fmla="*/ 3985 h 9987"/>
                <a:gd name="T14" fmla="*/ 18 w 13580"/>
                <a:gd name="T15" fmla="*/ 3985 h 9987"/>
                <a:gd name="T16" fmla="*/ 16 w 13580"/>
                <a:gd name="T17" fmla="*/ 3980 h 9987"/>
                <a:gd name="T18" fmla="*/ 10 w 13580"/>
                <a:gd name="T19" fmla="*/ 3977 h 9987"/>
                <a:gd name="T20" fmla="*/ 10 w 13580"/>
                <a:gd name="T21" fmla="*/ 3985 h 9987"/>
                <a:gd name="T22" fmla="*/ 10 w 13580"/>
                <a:gd name="T23" fmla="*/ 3977 h 9987"/>
                <a:gd name="T24" fmla="*/ 5423 w 13580"/>
                <a:gd name="T25" fmla="*/ 3985 h 9987"/>
                <a:gd name="T26" fmla="*/ 5423 w 13580"/>
                <a:gd name="T27" fmla="*/ 3977 h 9987"/>
                <a:gd name="T28" fmla="*/ 5417 w 13580"/>
                <a:gd name="T29" fmla="*/ 3980 h 9987"/>
                <a:gd name="T30" fmla="*/ 5415 w 13580"/>
                <a:gd name="T31" fmla="*/ 3985 h 9987"/>
                <a:gd name="T32" fmla="*/ 5423 w 13580"/>
                <a:gd name="T33" fmla="*/ 3985 h 9987"/>
                <a:gd name="T34" fmla="*/ 5415 w 13580"/>
                <a:gd name="T35" fmla="*/ 10 h 9987"/>
                <a:gd name="T36" fmla="*/ 5423 w 13580"/>
                <a:gd name="T37" fmla="*/ 10 h 9987"/>
                <a:gd name="T38" fmla="*/ 5415 w 13580"/>
                <a:gd name="T39" fmla="*/ 10 h 9987"/>
                <a:gd name="T40" fmla="*/ 5417 w 13580"/>
                <a:gd name="T41" fmla="*/ 15 h 9987"/>
                <a:gd name="T42" fmla="*/ 5423 w 13580"/>
                <a:gd name="T43" fmla="*/ 18 h 9987"/>
                <a:gd name="T44" fmla="*/ 5423 w 13580"/>
                <a:gd name="T45" fmla="*/ 10 h 9987"/>
                <a:gd name="T46" fmla="*/ 10 w 13580"/>
                <a:gd name="T47" fmla="*/ 18 h 9987"/>
                <a:gd name="T48" fmla="*/ 10 w 13580"/>
                <a:gd name="T49" fmla="*/ 0 h 9987"/>
                <a:gd name="T50" fmla="*/ 5430 w 13580"/>
                <a:gd name="T51" fmla="*/ 3 h 9987"/>
                <a:gd name="T52" fmla="*/ 5433 w 13580"/>
                <a:gd name="T53" fmla="*/ 3985 h 9987"/>
                <a:gd name="T54" fmla="*/ 5423 w 13580"/>
                <a:gd name="T55" fmla="*/ 3995 h 9987"/>
                <a:gd name="T56" fmla="*/ 3 w 13580"/>
                <a:gd name="T57" fmla="*/ 3992 h 9987"/>
                <a:gd name="T58" fmla="*/ 0 w 13580"/>
                <a:gd name="T59" fmla="*/ 10 h 9987"/>
                <a:gd name="T60" fmla="*/ 3 w 13580"/>
                <a:gd name="T61" fmla="*/ 3 h 9987"/>
                <a:gd name="T62" fmla="*/ 10 w 13580"/>
                <a:gd name="T63" fmla="*/ 0 h 99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80"/>
                <a:gd name="T97" fmla="*/ 0 h 9987"/>
                <a:gd name="T98" fmla="*/ 13580 w 13580"/>
                <a:gd name="T99" fmla="*/ 9987 h 99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80" h="9987">
                  <a:moveTo>
                    <a:pt x="25" y="21"/>
                  </a:moveTo>
                  <a:lnTo>
                    <a:pt x="25" y="44"/>
                  </a:lnTo>
                  <a:lnTo>
                    <a:pt x="25" y="24"/>
                  </a:lnTo>
                  <a:lnTo>
                    <a:pt x="39" y="38"/>
                  </a:lnTo>
                  <a:cubicBezTo>
                    <a:pt x="35" y="42"/>
                    <a:pt x="32" y="44"/>
                    <a:pt x="25" y="44"/>
                  </a:cubicBezTo>
                  <a:lnTo>
                    <a:pt x="25" y="24"/>
                  </a:lnTo>
                  <a:lnTo>
                    <a:pt x="39" y="38"/>
                  </a:lnTo>
                  <a:lnTo>
                    <a:pt x="25" y="24"/>
                  </a:lnTo>
                  <a:lnTo>
                    <a:pt x="44" y="24"/>
                  </a:lnTo>
                  <a:cubicBezTo>
                    <a:pt x="44" y="31"/>
                    <a:pt x="41" y="36"/>
                    <a:pt x="39" y="38"/>
                  </a:cubicBezTo>
                  <a:lnTo>
                    <a:pt x="25" y="24"/>
                  </a:lnTo>
                  <a:lnTo>
                    <a:pt x="44" y="24"/>
                  </a:lnTo>
                  <a:lnTo>
                    <a:pt x="44" y="9963"/>
                  </a:lnTo>
                  <a:lnTo>
                    <a:pt x="25" y="9963"/>
                  </a:lnTo>
                  <a:lnTo>
                    <a:pt x="39" y="9949"/>
                  </a:lnTo>
                  <a:cubicBezTo>
                    <a:pt x="41" y="9951"/>
                    <a:pt x="44" y="9956"/>
                    <a:pt x="44" y="9963"/>
                  </a:cubicBezTo>
                  <a:lnTo>
                    <a:pt x="25" y="9963"/>
                  </a:lnTo>
                  <a:lnTo>
                    <a:pt x="39" y="9949"/>
                  </a:lnTo>
                  <a:lnTo>
                    <a:pt x="25" y="9963"/>
                  </a:lnTo>
                  <a:lnTo>
                    <a:pt x="25" y="9943"/>
                  </a:lnTo>
                  <a:cubicBezTo>
                    <a:pt x="32" y="9943"/>
                    <a:pt x="35" y="9945"/>
                    <a:pt x="39" y="9949"/>
                  </a:cubicBezTo>
                  <a:lnTo>
                    <a:pt x="25" y="9963"/>
                  </a:lnTo>
                  <a:lnTo>
                    <a:pt x="25" y="9943"/>
                  </a:lnTo>
                  <a:lnTo>
                    <a:pt x="13555" y="9943"/>
                  </a:lnTo>
                  <a:lnTo>
                    <a:pt x="13555" y="9963"/>
                  </a:lnTo>
                  <a:lnTo>
                    <a:pt x="13540" y="9949"/>
                  </a:lnTo>
                  <a:cubicBezTo>
                    <a:pt x="13544" y="9945"/>
                    <a:pt x="13548" y="9943"/>
                    <a:pt x="13555" y="9943"/>
                  </a:cubicBezTo>
                  <a:lnTo>
                    <a:pt x="13555" y="9963"/>
                  </a:lnTo>
                  <a:lnTo>
                    <a:pt x="13540" y="9949"/>
                  </a:lnTo>
                  <a:lnTo>
                    <a:pt x="13555" y="9963"/>
                  </a:lnTo>
                  <a:lnTo>
                    <a:pt x="13534" y="9963"/>
                  </a:lnTo>
                  <a:cubicBezTo>
                    <a:pt x="13536" y="9956"/>
                    <a:pt x="13538" y="9951"/>
                    <a:pt x="13540" y="9949"/>
                  </a:cubicBezTo>
                  <a:lnTo>
                    <a:pt x="13555" y="9963"/>
                  </a:lnTo>
                  <a:lnTo>
                    <a:pt x="13534" y="9963"/>
                  </a:lnTo>
                  <a:lnTo>
                    <a:pt x="13534" y="24"/>
                  </a:lnTo>
                  <a:lnTo>
                    <a:pt x="13555" y="24"/>
                  </a:lnTo>
                  <a:lnTo>
                    <a:pt x="13540" y="38"/>
                  </a:lnTo>
                  <a:cubicBezTo>
                    <a:pt x="13538" y="36"/>
                    <a:pt x="13536" y="31"/>
                    <a:pt x="13534" y="24"/>
                  </a:cubicBezTo>
                  <a:lnTo>
                    <a:pt x="13555" y="24"/>
                  </a:lnTo>
                  <a:lnTo>
                    <a:pt x="13540" y="38"/>
                  </a:lnTo>
                  <a:lnTo>
                    <a:pt x="13555" y="24"/>
                  </a:lnTo>
                  <a:lnTo>
                    <a:pt x="13555" y="44"/>
                  </a:lnTo>
                  <a:cubicBezTo>
                    <a:pt x="13548" y="44"/>
                    <a:pt x="13544" y="42"/>
                    <a:pt x="13540" y="38"/>
                  </a:cubicBezTo>
                  <a:lnTo>
                    <a:pt x="13555" y="24"/>
                  </a:lnTo>
                  <a:lnTo>
                    <a:pt x="13555" y="44"/>
                  </a:lnTo>
                  <a:lnTo>
                    <a:pt x="25" y="44"/>
                  </a:lnTo>
                  <a:lnTo>
                    <a:pt x="25" y="21"/>
                  </a:lnTo>
                  <a:lnTo>
                    <a:pt x="25" y="0"/>
                  </a:lnTo>
                  <a:lnTo>
                    <a:pt x="13555" y="0"/>
                  </a:lnTo>
                  <a:cubicBezTo>
                    <a:pt x="13563" y="0"/>
                    <a:pt x="13568" y="3"/>
                    <a:pt x="13573" y="7"/>
                  </a:cubicBezTo>
                  <a:cubicBezTo>
                    <a:pt x="13576" y="10"/>
                    <a:pt x="13579" y="16"/>
                    <a:pt x="13580" y="24"/>
                  </a:cubicBezTo>
                  <a:lnTo>
                    <a:pt x="13580" y="9963"/>
                  </a:lnTo>
                  <a:cubicBezTo>
                    <a:pt x="13579" y="9970"/>
                    <a:pt x="13576" y="9976"/>
                    <a:pt x="13573" y="9980"/>
                  </a:cubicBezTo>
                  <a:cubicBezTo>
                    <a:pt x="13568" y="9984"/>
                    <a:pt x="13563" y="9987"/>
                    <a:pt x="13555" y="9987"/>
                  </a:cubicBezTo>
                  <a:lnTo>
                    <a:pt x="25" y="9987"/>
                  </a:lnTo>
                  <a:cubicBezTo>
                    <a:pt x="16" y="9987"/>
                    <a:pt x="11" y="9984"/>
                    <a:pt x="7" y="9980"/>
                  </a:cubicBezTo>
                  <a:cubicBezTo>
                    <a:pt x="3" y="9976"/>
                    <a:pt x="0" y="9970"/>
                    <a:pt x="0" y="9963"/>
                  </a:cubicBezTo>
                  <a:lnTo>
                    <a:pt x="0" y="24"/>
                  </a:lnTo>
                  <a:cubicBezTo>
                    <a:pt x="0" y="16"/>
                    <a:pt x="3" y="10"/>
                    <a:pt x="7" y="7"/>
                  </a:cubicBezTo>
                  <a:cubicBezTo>
                    <a:pt x="11" y="3"/>
                    <a:pt x="16" y="0"/>
                    <a:pt x="25" y="0"/>
                  </a:cubicBezTo>
                  <a:lnTo>
                    <a:pt x="25" y="21"/>
                  </a:lnTo>
                  <a:close/>
                </a:path>
              </a:pathLst>
            </a:custGeom>
            <a:solidFill>
              <a:srgbClr val="000000"/>
            </a:solidFill>
            <a:ln w="12700">
              <a:solidFill>
                <a:srgbClr val="000000"/>
              </a:solidFill>
              <a:round/>
              <a:headEnd/>
              <a:tailEnd/>
            </a:ln>
          </p:spPr>
          <p:txBody>
            <a:bodyPr/>
            <a:lstStyle/>
            <a:p>
              <a:endParaRPr lang="en-US"/>
            </a:p>
          </p:txBody>
        </p:sp>
        <p:pic>
          <p:nvPicPr>
            <p:cNvPr id="51208" name="Picture 8"/>
            <p:cNvPicPr>
              <a:picLocks noChangeAspect="1" noChangeArrowheads="1"/>
            </p:cNvPicPr>
            <p:nvPr/>
          </p:nvPicPr>
          <p:blipFill>
            <a:blip r:embed="rId4" cstate="print"/>
            <a:srcRect/>
            <a:stretch>
              <a:fillRect/>
            </a:stretch>
          </p:blipFill>
          <p:spPr bwMode="auto">
            <a:xfrm>
              <a:off x="486" y="1641"/>
              <a:ext cx="5417" cy="239"/>
            </a:xfrm>
            <a:prstGeom prst="rect">
              <a:avLst/>
            </a:prstGeom>
            <a:noFill/>
            <a:ln w="9525">
              <a:noFill/>
              <a:miter lim="800000"/>
              <a:headEnd/>
              <a:tailEnd/>
            </a:ln>
          </p:spPr>
        </p:pic>
        <p:pic>
          <p:nvPicPr>
            <p:cNvPr id="51209" name="Picture 9"/>
            <p:cNvPicPr>
              <a:picLocks noChangeAspect="1" noChangeArrowheads="1"/>
            </p:cNvPicPr>
            <p:nvPr/>
          </p:nvPicPr>
          <p:blipFill>
            <a:blip r:embed="rId5" cstate="print"/>
            <a:srcRect/>
            <a:stretch>
              <a:fillRect/>
            </a:stretch>
          </p:blipFill>
          <p:spPr bwMode="auto">
            <a:xfrm>
              <a:off x="486" y="1872"/>
              <a:ext cx="5417" cy="238"/>
            </a:xfrm>
            <a:prstGeom prst="rect">
              <a:avLst/>
            </a:prstGeom>
            <a:noFill/>
            <a:ln w="9525">
              <a:noFill/>
              <a:miter lim="800000"/>
              <a:headEnd/>
              <a:tailEnd/>
            </a:ln>
          </p:spPr>
        </p:pic>
        <p:pic>
          <p:nvPicPr>
            <p:cNvPr id="51210" name="Picture 10"/>
            <p:cNvPicPr>
              <a:picLocks noChangeAspect="1" noChangeArrowheads="1"/>
            </p:cNvPicPr>
            <p:nvPr/>
          </p:nvPicPr>
          <p:blipFill>
            <a:blip r:embed="rId6" cstate="print"/>
            <a:srcRect/>
            <a:stretch>
              <a:fillRect/>
            </a:stretch>
          </p:blipFill>
          <p:spPr bwMode="auto">
            <a:xfrm>
              <a:off x="486" y="2102"/>
              <a:ext cx="5417" cy="131"/>
            </a:xfrm>
            <a:prstGeom prst="rect">
              <a:avLst/>
            </a:prstGeom>
            <a:noFill/>
            <a:ln w="9525">
              <a:noFill/>
              <a:miter lim="800000"/>
              <a:headEnd/>
              <a:tailEnd/>
            </a:ln>
          </p:spPr>
        </p:pic>
        <p:pic>
          <p:nvPicPr>
            <p:cNvPr id="51211" name="Picture 11"/>
            <p:cNvPicPr>
              <a:picLocks noChangeAspect="1" noChangeArrowheads="1"/>
            </p:cNvPicPr>
            <p:nvPr/>
          </p:nvPicPr>
          <p:blipFill>
            <a:blip r:embed="rId7" cstate="print"/>
            <a:srcRect/>
            <a:stretch>
              <a:fillRect/>
            </a:stretch>
          </p:blipFill>
          <p:spPr bwMode="auto">
            <a:xfrm>
              <a:off x="486" y="2225"/>
              <a:ext cx="5417" cy="239"/>
            </a:xfrm>
            <a:prstGeom prst="rect">
              <a:avLst/>
            </a:prstGeom>
            <a:noFill/>
            <a:ln w="9525">
              <a:noFill/>
              <a:miter lim="800000"/>
              <a:headEnd/>
              <a:tailEnd/>
            </a:ln>
          </p:spPr>
        </p:pic>
        <p:pic>
          <p:nvPicPr>
            <p:cNvPr id="51212" name="Picture 12"/>
            <p:cNvPicPr>
              <a:picLocks noChangeAspect="1" noChangeArrowheads="1"/>
            </p:cNvPicPr>
            <p:nvPr/>
          </p:nvPicPr>
          <p:blipFill>
            <a:blip r:embed="rId8" cstate="print"/>
            <a:srcRect/>
            <a:stretch>
              <a:fillRect/>
            </a:stretch>
          </p:blipFill>
          <p:spPr bwMode="auto">
            <a:xfrm>
              <a:off x="486" y="2456"/>
              <a:ext cx="5417" cy="238"/>
            </a:xfrm>
            <a:prstGeom prst="rect">
              <a:avLst/>
            </a:prstGeom>
            <a:noFill/>
            <a:ln w="9525">
              <a:noFill/>
              <a:miter lim="800000"/>
              <a:headEnd/>
              <a:tailEnd/>
            </a:ln>
          </p:spPr>
        </p:pic>
        <p:pic>
          <p:nvPicPr>
            <p:cNvPr id="51213" name="Picture 13"/>
            <p:cNvPicPr>
              <a:picLocks noChangeAspect="1" noChangeArrowheads="1"/>
            </p:cNvPicPr>
            <p:nvPr/>
          </p:nvPicPr>
          <p:blipFill>
            <a:blip r:embed="rId9" cstate="print"/>
            <a:srcRect/>
            <a:stretch>
              <a:fillRect/>
            </a:stretch>
          </p:blipFill>
          <p:spPr bwMode="auto">
            <a:xfrm>
              <a:off x="486" y="2686"/>
              <a:ext cx="5417" cy="127"/>
            </a:xfrm>
            <a:prstGeom prst="rect">
              <a:avLst/>
            </a:prstGeom>
            <a:noFill/>
            <a:ln w="9525">
              <a:noFill/>
              <a:miter lim="800000"/>
              <a:headEnd/>
              <a:tailEnd/>
            </a:ln>
          </p:spPr>
        </p:pic>
        <p:pic>
          <p:nvPicPr>
            <p:cNvPr id="51214" name="Picture 14"/>
            <p:cNvPicPr>
              <a:picLocks noChangeAspect="1" noChangeArrowheads="1"/>
            </p:cNvPicPr>
            <p:nvPr/>
          </p:nvPicPr>
          <p:blipFill>
            <a:blip r:embed="rId10" cstate="print"/>
            <a:srcRect/>
            <a:stretch>
              <a:fillRect/>
            </a:stretch>
          </p:blipFill>
          <p:spPr bwMode="auto">
            <a:xfrm>
              <a:off x="486" y="2805"/>
              <a:ext cx="5417" cy="239"/>
            </a:xfrm>
            <a:prstGeom prst="rect">
              <a:avLst/>
            </a:prstGeom>
            <a:noFill/>
            <a:ln w="9525">
              <a:noFill/>
              <a:miter lim="800000"/>
              <a:headEnd/>
              <a:tailEnd/>
            </a:ln>
          </p:spPr>
        </p:pic>
        <p:pic>
          <p:nvPicPr>
            <p:cNvPr id="51215" name="Picture 15"/>
            <p:cNvPicPr>
              <a:picLocks noChangeAspect="1" noChangeArrowheads="1"/>
            </p:cNvPicPr>
            <p:nvPr/>
          </p:nvPicPr>
          <p:blipFill>
            <a:blip r:embed="rId11" cstate="print"/>
            <a:srcRect/>
            <a:stretch>
              <a:fillRect/>
            </a:stretch>
          </p:blipFill>
          <p:spPr bwMode="auto">
            <a:xfrm>
              <a:off x="486" y="3036"/>
              <a:ext cx="5417" cy="238"/>
            </a:xfrm>
            <a:prstGeom prst="rect">
              <a:avLst/>
            </a:prstGeom>
            <a:noFill/>
            <a:ln w="9525">
              <a:noFill/>
              <a:miter lim="800000"/>
              <a:headEnd/>
              <a:tailEnd/>
            </a:ln>
          </p:spPr>
        </p:pic>
        <p:pic>
          <p:nvPicPr>
            <p:cNvPr id="51216" name="Picture 16"/>
            <p:cNvPicPr>
              <a:picLocks noChangeAspect="1" noChangeArrowheads="1"/>
            </p:cNvPicPr>
            <p:nvPr/>
          </p:nvPicPr>
          <p:blipFill>
            <a:blip r:embed="rId12" cstate="print"/>
            <a:srcRect/>
            <a:stretch>
              <a:fillRect/>
            </a:stretch>
          </p:blipFill>
          <p:spPr bwMode="auto">
            <a:xfrm>
              <a:off x="486" y="3266"/>
              <a:ext cx="5417" cy="127"/>
            </a:xfrm>
            <a:prstGeom prst="rect">
              <a:avLst/>
            </a:prstGeom>
            <a:noFill/>
            <a:ln w="9525">
              <a:noFill/>
              <a:miter lim="800000"/>
              <a:headEnd/>
              <a:tailEnd/>
            </a:ln>
          </p:spPr>
        </p:pic>
        <p:pic>
          <p:nvPicPr>
            <p:cNvPr id="51217" name="Picture 17"/>
            <p:cNvPicPr>
              <a:picLocks noChangeAspect="1" noChangeArrowheads="1"/>
            </p:cNvPicPr>
            <p:nvPr/>
          </p:nvPicPr>
          <p:blipFill>
            <a:blip r:embed="rId13" cstate="print"/>
            <a:srcRect/>
            <a:stretch>
              <a:fillRect/>
            </a:stretch>
          </p:blipFill>
          <p:spPr bwMode="auto">
            <a:xfrm>
              <a:off x="484" y="3389"/>
              <a:ext cx="5416" cy="241"/>
            </a:xfrm>
            <a:prstGeom prst="rect">
              <a:avLst/>
            </a:prstGeom>
            <a:noFill/>
            <a:ln w="9525">
              <a:noFill/>
              <a:miter lim="800000"/>
              <a:headEnd/>
              <a:tailEnd/>
            </a:ln>
          </p:spPr>
        </p:pic>
        <p:pic>
          <p:nvPicPr>
            <p:cNvPr id="51218" name="Picture 18"/>
            <p:cNvPicPr>
              <a:picLocks noChangeAspect="1" noChangeArrowheads="1"/>
            </p:cNvPicPr>
            <p:nvPr/>
          </p:nvPicPr>
          <p:blipFill>
            <a:blip r:embed="rId14" cstate="print"/>
            <a:srcRect/>
            <a:stretch>
              <a:fillRect/>
            </a:stretch>
          </p:blipFill>
          <p:spPr bwMode="auto">
            <a:xfrm>
              <a:off x="484" y="3622"/>
              <a:ext cx="5416" cy="240"/>
            </a:xfrm>
            <a:prstGeom prst="rect">
              <a:avLst/>
            </a:prstGeom>
            <a:noFill/>
            <a:ln w="9525">
              <a:noFill/>
              <a:miter lim="800000"/>
              <a:headEnd/>
              <a:tailEnd/>
            </a:ln>
          </p:spPr>
        </p:pic>
        <p:pic>
          <p:nvPicPr>
            <p:cNvPr id="51219" name="Picture 19"/>
            <p:cNvPicPr>
              <a:picLocks noChangeAspect="1" noChangeArrowheads="1"/>
            </p:cNvPicPr>
            <p:nvPr/>
          </p:nvPicPr>
          <p:blipFill>
            <a:blip r:embed="rId15" cstate="print"/>
            <a:srcRect/>
            <a:stretch>
              <a:fillRect/>
            </a:stretch>
          </p:blipFill>
          <p:spPr bwMode="auto">
            <a:xfrm>
              <a:off x="484" y="3854"/>
              <a:ext cx="5416" cy="122"/>
            </a:xfrm>
            <a:prstGeom prst="rect">
              <a:avLst/>
            </a:prstGeom>
            <a:noFill/>
            <a:ln w="9525">
              <a:noFill/>
              <a:miter lim="800000"/>
              <a:headEnd/>
              <a:tailEnd/>
            </a:ln>
          </p:spPr>
        </p:pic>
        <p:sp>
          <p:nvSpPr>
            <p:cNvPr id="51220" name="Text Box 20"/>
            <p:cNvSpPr txBox="1">
              <a:spLocks noChangeArrowheads="1"/>
            </p:cNvSpPr>
            <p:nvPr/>
          </p:nvSpPr>
          <p:spPr bwMode="auto">
            <a:xfrm>
              <a:off x="978" y="755"/>
              <a:ext cx="4801" cy="629"/>
            </a:xfrm>
            <a:prstGeom prst="rect">
              <a:avLst/>
            </a:prstGeom>
            <a:noFill/>
            <a:ln w="9525">
              <a:noFill/>
              <a:miter lim="800000"/>
              <a:headEnd/>
              <a:tailEnd/>
            </a:ln>
          </p:spPr>
          <p:txBody>
            <a:bodyPr lIns="0" tIns="0" rIns="0" bIns="0">
              <a:spAutoFit/>
            </a:bodyPr>
            <a:lstStyle/>
            <a:p>
              <a:r>
                <a:rPr lang="en-US" altLang="ja-JP" sz="2900" dirty="0">
                  <a:solidFill>
                    <a:srgbClr val="000099"/>
                  </a:solidFill>
                  <a:latin typeface="Helvetica" pitchFamily="34" charset="0"/>
                </a:rPr>
                <a:t>Symposium on Theoretical Programming</a:t>
              </a:r>
              <a:r>
                <a:rPr lang="en-US" altLang="ja-JP" sz="2900" dirty="0">
                  <a:latin typeface="Helvetica" pitchFamily="34" charset="0"/>
                </a:rPr>
                <a:t>  </a:t>
              </a:r>
            </a:p>
            <a:p>
              <a:endParaRPr lang="en-US" altLang="ja-JP" sz="2900" dirty="0">
                <a:latin typeface="Helvetica" pitchFamily="34" charset="0"/>
              </a:endParaRPr>
            </a:p>
          </p:txBody>
        </p:sp>
      </p:grpSp>
      <p:sp>
        <p:nvSpPr>
          <p:cNvPr id="51203" name="Text Box 21"/>
          <p:cNvSpPr txBox="1">
            <a:spLocks noChangeArrowheads="1"/>
          </p:cNvSpPr>
          <p:nvPr/>
        </p:nvSpPr>
        <p:spPr bwMode="auto">
          <a:xfrm>
            <a:off x="3389313" y="1458913"/>
            <a:ext cx="3392487" cy="882650"/>
          </a:xfrm>
          <a:prstGeom prst="rect">
            <a:avLst/>
          </a:prstGeom>
          <a:noFill/>
          <a:ln w="9525">
            <a:noFill/>
            <a:miter lim="800000"/>
            <a:headEnd/>
            <a:tailEnd/>
          </a:ln>
        </p:spPr>
        <p:txBody>
          <a:bodyPr lIns="0" tIns="0" rIns="0" bIns="0">
            <a:spAutoFit/>
          </a:bodyPr>
          <a:lstStyle/>
          <a:p>
            <a:pPr>
              <a:tabLst>
                <a:tab pos="5124450" algn="l"/>
              </a:tabLst>
            </a:pPr>
            <a:r>
              <a:rPr lang="en-US" altLang="ja-JP" sz="2900" dirty="0">
                <a:solidFill>
                  <a:srgbClr val="000099"/>
                </a:solidFill>
              </a:rPr>
              <a:t>Novosibirsk    1972  </a:t>
            </a:r>
          </a:p>
          <a:p>
            <a:pPr>
              <a:tabLst>
                <a:tab pos="5124450" algn="l"/>
              </a:tabLst>
            </a:pPr>
            <a:endParaRPr lang="en-US" altLang="ja-JP" sz="2900" dirty="0">
              <a:solidFill>
                <a:srgbClr val="000099"/>
              </a:solidFill>
            </a:endParaRPr>
          </a:p>
        </p:txBody>
      </p:sp>
      <p:sp>
        <p:nvSpPr>
          <p:cNvPr id="3" name="Footer Placeholder 2"/>
          <p:cNvSpPr>
            <a:spLocks noGrp="1"/>
          </p:cNvSpPr>
          <p:nvPr>
            <p:ph type="ftr" sz="quarter" idx="11"/>
          </p:nvPr>
        </p:nvSpPr>
        <p:spPr/>
        <p:txBody>
          <a:bodyPr/>
          <a:lstStyle/>
          <a:p>
            <a:r>
              <a:rPr lang="en-US" smtClean="0"/>
              <a:t>652-14F: Dataflow - Part I</a:t>
            </a:r>
            <a:endParaRPr lang="en-US"/>
          </a:p>
        </p:txBody>
      </p:sp>
      <p:sp>
        <p:nvSpPr>
          <p:cNvPr id="5" name="Date Placeholder 4"/>
          <p:cNvSpPr>
            <a:spLocks noGrp="1"/>
          </p:cNvSpPr>
          <p:nvPr>
            <p:ph type="dt" sz="half" idx="10"/>
          </p:nvPr>
        </p:nvSpPr>
        <p:spPr/>
        <p:txBody>
          <a:bodyPr/>
          <a:lstStyle/>
          <a:p>
            <a:pPr>
              <a:defRPr/>
            </a:pPr>
            <a:fld id="{6E994243-5F09-4233-BEA9-76DF5241D119}" type="datetime1">
              <a:rPr lang="en-US" altLang="en-US" smtClean="0"/>
              <a:t>10/21/2014</a:t>
            </a:fld>
            <a:endParaRPr lang="en-US" altLang="en-US"/>
          </a:p>
        </p:txBody>
      </p:sp>
    </p:spTree>
    <p:extLst>
      <p:ext uri="{BB962C8B-B14F-4D97-AF65-F5344CB8AC3E}">
        <p14:creationId xmlns:p14="http://schemas.microsoft.com/office/powerpoint/2010/main" val="2261909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grpSp>
        <p:nvGrpSpPr>
          <p:cNvPr id="2" name="Group 3"/>
          <p:cNvGrpSpPr>
            <a:grpSpLocks/>
          </p:cNvGrpSpPr>
          <p:nvPr/>
        </p:nvGrpSpPr>
        <p:grpSpPr bwMode="auto">
          <a:xfrm>
            <a:off x="0" y="0"/>
            <a:ext cx="9144000" cy="6858000"/>
            <a:chOff x="0" y="0"/>
            <a:chExt cx="6328" cy="4888"/>
          </a:xfrm>
        </p:grpSpPr>
        <p:pic>
          <p:nvPicPr>
            <p:cNvPr id="53252" name="Picture 4"/>
            <p:cNvPicPr>
              <a:picLocks noChangeAspect="1" noChangeArrowheads="1"/>
            </p:cNvPicPr>
            <p:nvPr/>
          </p:nvPicPr>
          <p:blipFill>
            <a:blip r:embed="rId3" cstate="print"/>
            <a:srcRect/>
            <a:stretch>
              <a:fillRect/>
            </a:stretch>
          </p:blipFill>
          <p:spPr bwMode="auto">
            <a:xfrm>
              <a:off x="0" y="0"/>
              <a:ext cx="6328" cy="4888"/>
            </a:xfrm>
            <a:prstGeom prst="rect">
              <a:avLst/>
            </a:prstGeom>
            <a:noFill/>
            <a:ln w="9525">
              <a:noFill/>
              <a:miter lim="800000"/>
              <a:headEnd/>
              <a:tailEnd/>
            </a:ln>
          </p:spPr>
        </p:pic>
        <p:sp>
          <p:nvSpPr>
            <p:cNvPr id="53253" name="Rectangle 5"/>
            <p:cNvSpPr>
              <a:spLocks noChangeArrowheads="1"/>
            </p:cNvSpPr>
            <p:nvPr/>
          </p:nvSpPr>
          <p:spPr bwMode="auto">
            <a:xfrm>
              <a:off x="295" y="303"/>
              <a:ext cx="5750" cy="4312"/>
            </a:xfrm>
            <a:prstGeom prst="rect">
              <a:avLst/>
            </a:prstGeom>
            <a:solidFill>
              <a:srgbClr val="CCEBFF"/>
            </a:solidFill>
            <a:ln w="12700">
              <a:solidFill>
                <a:srgbClr val="CCEBFF"/>
              </a:solidFill>
              <a:miter lim="800000"/>
              <a:headEnd/>
              <a:tailEnd/>
            </a:ln>
          </p:spPr>
          <p:txBody>
            <a:bodyPr/>
            <a:lstStyle/>
            <a:p>
              <a:endParaRPr lang="en-US"/>
            </a:p>
          </p:txBody>
        </p:sp>
        <p:sp>
          <p:nvSpPr>
            <p:cNvPr id="53254" name="Freeform 6"/>
            <p:cNvSpPr>
              <a:spLocks noChangeArrowheads="1"/>
            </p:cNvSpPr>
            <p:nvPr/>
          </p:nvSpPr>
          <p:spPr bwMode="auto">
            <a:xfrm>
              <a:off x="2666" y="743"/>
              <a:ext cx="141" cy="18"/>
            </a:xfrm>
            <a:custGeom>
              <a:avLst/>
              <a:gdLst>
                <a:gd name="T0" fmla="*/ 0 w 352"/>
                <a:gd name="T1" fmla="*/ 18 h 45"/>
                <a:gd name="T2" fmla="*/ 0 w 352"/>
                <a:gd name="T3" fmla="*/ 0 h 45"/>
                <a:gd name="T4" fmla="*/ 0 w 352"/>
                <a:gd name="T5" fmla="*/ 18 h 45"/>
                <a:gd name="T6" fmla="*/ 0 w 352"/>
                <a:gd name="T7" fmla="*/ 0 h 45"/>
                <a:gd name="T8" fmla="*/ 141 w 352"/>
                <a:gd name="T9" fmla="*/ 0 h 45"/>
                <a:gd name="T10" fmla="*/ 141 w 352"/>
                <a:gd name="T11" fmla="*/ 18 h 45"/>
                <a:gd name="T12" fmla="*/ 0 w 352"/>
                <a:gd name="T13" fmla="*/ 18 h 45"/>
                <a:gd name="T14" fmla="*/ 0 60000 65536"/>
                <a:gd name="T15" fmla="*/ 0 60000 65536"/>
                <a:gd name="T16" fmla="*/ 0 60000 65536"/>
                <a:gd name="T17" fmla="*/ 0 60000 65536"/>
                <a:gd name="T18" fmla="*/ 0 60000 65536"/>
                <a:gd name="T19" fmla="*/ 0 60000 65536"/>
                <a:gd name="T20" fmla="*/ 0 60000 65536"/>
                <a:gd name="T21" fmla="*/ 0 w 352"/>
                <a:gd name="T22" fmla="*/ 0 h 45"/>
                <a:gd name="T23" fmla="*/ 352 w 352"/>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2" h="45">
                  <a:moveTo>
                    <a:pt x="0" y="45"/>
                  </a:moveTo>
                  <a:lnTo>
                    <a:pt x="0" y="0"/>
                  </a:lnTo>
                  <a:lnTo>
                    <a:pt x="0" y="45"/>
                  </a:lnTo>
                  <a:lnTo>
                    <a:pt x="0" y="0"/>
                  </a:lnTo>
                  <a:lnTo>
                    <a:pt x="352" y="0"/>
                  </a:lnTo>
                  <a:lnTo>
                    <a:pt x="352" y="45"/>
                  </a:lnTo>
                  <a:lnTo>
                    <a:pt x="0" y="45"/>
                  </a:lnTo>
                  <a:close/>
                </a:path>
              </a:pathLst>
            </a:custGeom>
            <a:solidFill>
              <a:srgbClr val="000000"/>
            </a:solidFill>
            <a:ln w="12700">
              <a:solidFill>
                <a:srgbClr val="000000"/>
              </a:solidFill>
              <a:round/>
              <a:headEnd/>
              <a:tailEnd/>
            </a:ln>
          </p:spPr>
          <p:txBody>
            <a:bodyPr/>
            <a:lstStyle/>
            <a:p>
              <a:endParaRPr lang="en-US"/>
            </a:p>
          </p:txBody>
        </p:sp>
        <p:sp>
          <p:nvSpPr>
            <p:cNvPr id="53255" name="Freeform 7"/>
            <p:cNvSpPr>
              <a:spLocks noChangeArrowheads="1"/>
            </p:cNvSpPr>
            <p:nvPr/>
          </p:nvSpPr>
          <p:spPr bwMode="auto">
            <a:xfrm>
              <a:off x="478" y="486"/>
              <a:ext cx="5433" cy="3995"/>
            </a:xfrm>
            <a:custGeom>
              <a:avLst/>
              <a:gdLst>
                <a:gd name="T0" fmla="*/ 10 w 13580"/>
                <a:gd name="T1" fmla="*/ 18 h 9987"/>
                <a:gd name="T2" fmla="*/ 16 w 13580"/>
                <a:gd name="T3" fmla="*/ 15 h 9987"/>
                <a:gd name="T4" fmla="*/ 10 w 13580"/>
                <a:gd name="T5" fmla="*/ 10 h 9987"/>
                <a:gd name="T6" fmla="*/ 10 w 13580"/>
                <a:gd name="T7" fmla="*/ 10 h 9987"/>
                <a:gd name="T8" fmla="*/ 16 w 13580"/>
                <a:gd name="T9" fmla="*/ 15 h 9987"/>
                <a:gd name="T10" fmla="*/ 18 w 13580"/>
                <a:gd name="T11" fmla="*/ 10 h 9987"/>
                <a:gd name="T12" fmla="*/ 10 w 13580"/>
                <a:gd name="T13" fmla="*/ 3985 h 9987"/>
                <a:gd name="T14" fmla="*/ 18 w 13580"/>
                <a:gd name="T15" fmla="*/ 3985 h 9987"/>
                <a:gd name="T16" fmla="*/ 16 w 13580"/>
                <a:gd name="T17" fmla="*/ 3980 h 9987"/>
                <a:gd name="T18" fmla="*/ 10 w 13580"/>
                <a:gd name="T19" fmla="*/ 3977 h 9987"/>
                <a:gd name="T20" fmla="*/ 10 w 13580"/>
                <a:gd name="T21" fmla="*/ 3985 h 9987"/>
                <a:gd name="T22" fmla="*/ 10 w 13580"/>
                <a:gd name="T23" fmla="*/ 3977 h 9987"/>
                <a:gd name="T24" fmla="*/ 5423 w 13580"/>
                <a:gd name="T25" fmla="*/ 3985 h 9987"/>
                <a:gd name="T26" fmla="*/ 5423 w 13580"/>
                <a:gd name="T27" fmla="*/ 3977 h 9987"/>
                <a:gd name="T28" fmla="*/ 5417 w 13580"/>
                <a:gd name="T29" fmla="*/ 3980 h 9987"/>
                <a:gd name="T30" fmla="*/ 5415 w 13580"/>
                <a:gd name="T31" fmla="*/ 3985 h 9987"/>
                <a:gd name="T32" fmla="*/ 5423 w 13580"/>
                <a:gd name="T33" fmla="*/ 3985 h 9987"/>
                <a:gd name="T34" fmla="*/ 5415 w 13580"/>
                <a:gd name="T35" fmla="*/ 10 h 9987"/>
                <a:gd name="T36" fmla="*/ 5423 w 13580"/>
                <a:gd name="T37" fmla="*/ 10 h 9987"/>
                <a:gd name="T38" fmla="*/ 5415 w 13580"/>
                <a:gd name="T39" fmla="*/ 10 h 9987"/>
                <a:gd name="T40" fmla="*/ 5417 w 13580"/>
                <a:gd name="T41" fmla="*/ 15 h 9987"/>
                <a:gd name="T42" fmla="*/ 5423 w 13580"/>
                <a:gd name="T43" fmla="*/ 18 h 9987"/>
                <a:gd name="T44" fmla="*/ 5423 w 13580"/>
                <a:gd name="T45" fmla="*/ 10 h 9987"/>
                <a:gd name="T46" fmla="*/ 10 w 13580"/>
                <a:gd name="T47" fmla="*/ 18 h 9987"/>
                <a:gd name="T48" fmla="*/ 10 w 13580"/>
                <a:gd name="T49" fmla="*/ 0 h 9987"/>
                <a:gd name="T50" fmla="*/ 5430 w 13580"/>
                <a:gd name="T51" fmla="*/ 3 h 9987"/>
                <a:gd name="T52" fmla="*/ 5433 w 13580"/>
                <a:gd name="T53" fmla="*/ 3985 h 9987"/>
                <a:gd name="T54" fmla="*/ 5423 w 13580"/>
                <a:gd name="T55" fmla="*/ 3995 h 9987"/>
                <a:gd name="T56" fmla="*/ 3 w 13580"/>
                <a:gd name="T57" fmla="*/ 3992 h 9987"/>
                <a:gd name="T58" fmla="*/ 0 w 13580"/>
                <a:gd name="T59" fmla="*/ 10 h 9987"/>
                <a:gd name="T60" fmla="*/ 3 w 13580"/>
                <a:gd name="T61" fmla="*/ 3 h 9987"/>
                <a:gd name="T62" fmla="*/ 10 w 13580"/>
                <a:gd name="T63" fmla="*/ 0 h 99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580"/>
                <a:gd name="T97" fmla="*/ 0 h 9987"/>
                <a:gd name="T98" fmla="*/ 13580 w 13580"/>
                <a:gd name="T99" fmla="*/ 9987 h 998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580" h="9987">
                  <a:moveTo>
                    <a:pt x="25" y="21"/>
                  </a:moveTo>
                  <a:lnTo>
                    <a:pt x="25" y="44"/>
                  </a:lnTo>
                  <a:lnTo>
                    <a:pt x="25" y="24"/>
                  </a:lnTo>
                  <a:lnTo>
                    <a:pt x="39" y="38"/>
                  </a:lnTo>
                  <a:cubicBezTo>
                    <a:pt x="35" y="42"/>
                    <a:pt x="32" y="44"/>
                    <a:pt x="25" y="44"/>
                  </a:cubicBezTo>
                  <a:lnTo>
                    <a:pt x="25" y="24"/>
                  </a:lnTo>
                  <a:lnTo>
                    <a:pt x="39" y="38"/>
                  </a:lnTo>
                  <a:lnTo>
                    <a:pt x="25" y="24"/>
                  </a:lnTo>
                  <a:lnTo>
                    <a:pt x="44" y="24"/>
                  </a:lnTo>
                  <a:cubicBezTo>
                    <a:pt x="44" y="31"/>
                    <a:pt x="41" y="36"/>
                    <a:pt x="39" y="38"/>
                  </a:cubicBezTo>
                  <a:lnTo>
                    <a:pt x="25" y="24"/>
                  </a:lnTo>
                  <a:lnTo>
                    <a:pt x="44" y="24"/>
                  </a:lnTo>
                  <a:lnTo>
                    <a:pt x="44" y="9963"/>
                  </a:lnTo>
                  <a:lnTo>
                    <a:pt x="25" y="9963"/>
                  </a:lnTo>
                  <a:lnTo>
                    <a:pt x="39" y="9949"/>
                  </a:lnTo>
                  <a:cubicBezTo>
                    <a:pt x="41" y="9951"/>
                    <a:pt x="44" y="9956"/>
                    <a:pt x="44" y="9963"/>
                  </a:cubicBezTo>
                  <a:lnTo>
                    <a:pt x="25" y="9963"/>
                  </a:lnTo>
                  <a:lnTo>
                    <a:pt x="39" y="9949"/>
                  </a:lnTo>
                  <a:lnTo>
                    <a:pt x="25" y="9963"/>
                  </a:lnTo>
                  <a:lnTo>
                    <a:pt x="25" y="9943"/>
                  </a:lnTo>
                  <a:cubicBezTo>
                    <a:pt x="32" y="9943"/>
                    <a:pt x="35" y="9945"/>
                    <a:pt x="39" y="9949"/>
                  </a:cubicBezTo>
                  <a:lnTo>
                    <a:pt x="25" y="9963"/>
                  </a:lnTo>
                  <a:lnTo>
                    <a:pt x="25" y="9943"/>
                  </a:lnTo>
                  <a:lnTo>
                    <a:pt x="13555" y="9943"/>
                  </a:lnTo>
                  <a:lnTo>
                    <a:pt x="13555" y="9963"/>
                  </a:lnTo>
                  <a:lnTo>
                    <a:pt x="13540" y="9949"/>
                  </a:lnTo>
                  <a:cubicBezTo>
                    <a:pt x="13544" y="9945"/>
                    <a:pt x="13548" y="9943"/>
                    <a:pt x="13555" y="9943"/>
                  </a:cubicBezTo>
                  <a:lnTo>
                    <a:pt x="13555" y="9963"/>
                  </a:lnTo>
                  <a:lnTo>
                    <a:pt x="13540" y="9949"/>
                  </a:lnTo>
                  <a:lnTo>
                    <a:pt x="13555" y="9963"/>
                  </a:lnTo>
                  <a:lnTo>
                    <a:pt x="13534" y="9963"/>
                  </a:lnTo>
                  <a:cubicBezTo>
                    <a:pt x="13536" y="9956"/>
                    <a:pt x="13538" y="9951"/>
                    <a:pt x="13540" y="9949"/>
                  </a:cubicBezTo>
                  <a:lnTo>
                    <a:pt x="13555" y="9963"/>
                  </a:lnTo>
                  <a:lnTo>
                    <a:pt x="13534" y="9963"/>
                  </a:lnTo>
                  <a:lnTo>
                    <a:pt x="13534" y="24"/>
                  </a:lnTo>
                  <a:lnTo>
                    <a:pt x="13555" y="24"/>
                  </a:lnTo>
                  <a:lnTo>
                    <a:pt x="13540" y="38"/>
                  </a:lnTo>
                  <a:cubicBezTo>
                    <a:pt x="13538" y="36"/>
                    <a:pt x="13536" y="31"/>
                    <a:pt x="13534" y="24"/>
                  </a:cubicBezTo>
                  <a:lnTo>
                    <a:pt x="13555" y="24"/>
                  </a:lnTo>
                  <a:lnTo>
                    <a:pt x="13540" y="38"/>
                  </a:lnTo>
                  <a:lnTo>
                    <a:pt x="13555" y="24"/>
                  </a:lnTo>
                  <a:lnTo>
                    <a:pt x="13555" y="44"/>
                  </a:lnTo>
                  <a:cubicBezTo>
                    <a:pt x="13548" y="44"/>
                    <a:pt x="13544" y="42"/>
                    <a:pt x="13540" y="38"/>
                  </a:cubicBezTo>
                  <a:lnTo>
                    <a:pt x="13555" y="24"/>
                  </a:lnTo>
                  <a:lnTo>
                    <a:pt x="13555" y="44"/>
                  </a:lnTo>
                  <a:lnTo>
                    <a:pt x="25" y="44"/>
                  </a:lnTo>
                  <a:lnTo>
                    <a:pt x="25" y="21"/>
                  </a:lnTo>
                  <a:lnTo>
                    <a:pt x="25" y="0"/>
                  </a:lnTo>
                  <a:lnTo>
                    <a:pt x="13555" y="0"/>
                  </a:lnTo>
                  <a:cubicBezTo>
                    <a:pt x="13563" y="0"/>
                    <a:pt x="13568" y="3"/>
                    <a:pt x="13573" y="7"/>
                  </a:cubicBezTo>
                  <a:cubicBezTo>
                    <a:pt x="13576" y="10"/>
                    <a:pt x="13579" y="16"/>
                    <a:pt x="13580" y="24"/>
                  </a:cubicBezTo>
                  <a:lnTo>
                    <a:pt x="13580" y="9963"/>
                  </a:lnTo>
                  <a:cubicBezTo>
                    <a:pt x="13579" y="9970"/>
                    <a:pt x="13576" y="9976"/>
                    <a:pt x="13573" y="9980"/>
                  </a:cubicBezTo>
                  <a:cubicBezTo>
                    <a:pt x="13568" y="9984"/>
                    <a:pt x="13563" y="9987"/>
                    <a:pt x="13555" y="9987"/>
                  </a:cubicBezTo>
                  <a:lnTo>
                    <a:pt x="25" y="9987"/>
                  </a:lnTo>
                  <a:cubicBezTo>
                    <a:pt x="16" y="9987"/>
                    <a:pt x="11" y="9984"/>
                    <a:pt x="7" y="9980"/>
                  </a:cubicBezTo>
                  <a:cubicBezTo>
                    <a:pt x="3" y="9976"/>
                    <a:pt x="0" y="9970"/>
                    <a:pt x="0" y="9963"/>
                  </a:cubicBezTo>
                  <a:lnTo>
                    <a:pt x="0" y="24"/>
                  </a:lnTo>
                  <a:cubicBezTo>
                    <a:pt x="0" y="16"/>
                    <a:pt x="3" y="10"/>
                    <a:pt x="7" y="7"/>
                  </a:cubicBezTo>
                  <a:cubicBezTo>
                    <a:pt x="11" y="3"/>
                    <a:pt x="16" y="0"/>
                    <a:pt x="25" y="0"/>
                  </a:cubicBezTo>
                  <a:lnTo>
                    <a:pt x="25" y="21"/>
                  </a:lnTo>
                  <a:close/>
                </a:path>
              </a:pathLst>
            </a:custGeom>
            <a:solidFill>
              <a:srgbClr val="000000"/>
            </a:solidFill>
            <a:ln w="12700">
              <a:solidFill>
                <a:srgbClr val="000000"/>
              </a:solidFill>
              <a:round/>
              <a:headEnd/>
              <a:tailEnd/>
            </a:ln>
          </p:spPr>
          <p:txBody>
            <a:bodyPr/>
            <a:lstStyle/>
            <a:p>
              <a:endParaRPr lang="en-US"/>
            </a:p>
          </p:txBody>
        </p:sp>
        <p:pic>
          <p:nvPicPr>
            <p:cNvPr id="53256" name="Picture 8"/>
            <p:cNvPicPr>
              <a:picLocks noChangeAspect="1" noChangeArrowheads="1"/>
            </p:cNvPicPr>
            <p:nvPr/>
          </p:nvPicPr>
          <p:blipFill>
            <a:blip r:embed="rId4" cstate="print"/>
            <a:srcRect/>
            <a:stretch>
              <a:fillRect/>
            </a:stretch>
          </p:blipFill>
          <p:spPr bwMode="auto">
            <a:xfrm>
              <a:off x="532" y="971"/>
              <a:ext cx="1907" cy="675"/>
            </a:xfrm>
            <a:prstGeom prst="rect">
              <a:avLst/>
            </a:prstGeom>
            <a:noFill/>
            <a:ln w="9525">
              <a:noFill/>
              <a:miter lim="800000"/>
              <a:headEnd/>
              <a:tailEnd/>
            </a:ln>
          </p:spPr>
        </p:pic>
        <p:pic>
          <p:nvPicPr>
            <p:cNvPr id="53257" name="Picture 9"/>
            <p:cNvPicPr>
              <a:picLocks noChangeAspect="1" noChangeArrowheads="1"/>
            </p:cNvPicPr>
            <p:nvPr/>
          </p:nvPicPr>
          <p:blipFill>
            <a:blip r:embed="rId5" cstate="print"/>
            <a:srcRect/>
            <a:stretch>
              <a:fillRect/>
            </a:stretch>
          </p:blipFill>
          <p:spPr bwMode="auto">
            <a:xfrm>
              <a:off x="532" y="1638"/>
              <a:ext cx="1907" cy="675"/>
            </a:xfrm>
            <a:prstGeom prst="rect">
              <a:avLst/>
            </a:prstGeom>
            <a:noFill/>
            <a:ln w="9525">
              <a:noFill/>
              <a:miter lim="800000"/>
              <a:headEnd/>
              <a:tailEnd/>
            </a:ln>
          </p:spPr>
        </p:pic>
        <p:pic>
          <p:nvPicPr>
            <p:cNvPr id="53258" name="Picture 10"/>
            <p:cNvPicPr>
              <a:picLocks noChangeAspect="1" noChangeArrowheads="1"/>
            </p:cNvPicPr>
            <p:nvPr/>
          </p:nvPicPr>
          <p:blipFill>
            <a:blip r:embed="rId6" cstate="print"/>
            <a:srcRect/>
            <a:stretch>
              <a:fillRect/>
            </a:stretch>
          </p:blipFill>
          <p:spPr bwMode="auto">
            <a:xfrm>
              <a:off x="532" y="2305"/>
              <a:ext cx="1907" cy="675"/>
            </a:xfrm>
            <a:prstGeom prst="rect">
              <a:avLst/>
            </a:prstGeom>
            <a:noFill/>
            <a:ln w="9525">
              <a:noFill/>
              <a:miter lim="800000"/>
              <a:headEnd/>
              <a:tailEnd/>
            </a:ln>
          </p:spPr>
        </p:pic>
        <p:pic>
          <p:nvPicPr>
            <p:cNvPr id="53259" name="Picture 11"/>
            <p:cNvPicPr>
              <a:picLocks noChangeAspect="1" noChangeArrowheads="1"/>
            </p:cNvPicPr>
            <p:nvPr/>
          </p:nvPicPr>
          <p:blipFill>
            <a:blip r:embed="rId7" cstate="print"/>
            <a:srcRect/>
            <a:stretch>
              <a:fillRect/>
            </a:stretch>
          </p:blipFill>
          <p:spPr bwMode="auto">
            <a:xfrm>
              <a:off x="532" y="2972"/>
              <a:ext cx="1907" cy="676"/>
            </a:xfrm>
            <a:prstGeom prst="rect">
              <a:avLst/>
            </a:prstGeom>
            <a:noFill/>
            <a:ln w="9525">
              <a:noFill/>
              <a:miter lim="800000"/>
              <a:headEnd/>
              <a:tailEnd/>
            </a:ln>
          </p:spPr>
        </p:pic>
        <p:pic>
          <p:nvPicPr>
            <p:cNvPr id="53260" name="Picture 12"/>
            <p:cNvPicPr>
              <a:picLocks noChangeAspect="1" noChangeArrowheads="1"/>
            </p:cNvPicPr>
            <p:nvPr/>
          </p:nvPicPr>
          <p:blipFill>
            <a:blip r:embed="rId8" cstate="print"/>
            <a:srcRect/>
            <a:stretch>
              <a:fillRect/>
            </a:stretch>
          </p:blipFill>
          <p:spPr bwMode="auto">
            <a:xfrm>
              <a:off x="532" y="3640"/>
              <a:ext cx="1907" cy="670"/>
            </a:xfrm>
            <a:prstGeom prst="rect">
              <a:avLst/>
            </a:prstGeom>
            <a:noFill/>
            <a:ln w="9525">
              <a:noFill/>
              <a:miter lim="800000"/>
              <a:headEnd/>
              <a:tailEnd/>
            </a:ln>
          </p:spPr>
        </p:pic>
        <p:pic>
          <p:nvPicPr>
            <p:cNvPr id="53261" name="Picture 13"/>
            <p:cNvPicPr>
              <a:picLocks noChangeAspect="1" noChangeArrowheads="1"/>
            </p:cNvPicPr>
            <p:nvPr/>
          </p:nvPicPr>
          <p:blipFill>
            <a:blip r:embed="rId9" cstate="print"/>
            <a:srcRect/>
            <a:stretch>
              <a:fillRect/>
            </a:stretch>
          </p:blipFill>
          <p:spPr bwMode="auto">
            <a:xfrm>
              <a:off x="2499" y="971"/>
              <a:ext cx="3344" cy="388"/>
            </a:xfrm>
            <a:prstGeom prst="rect">
              <a:avLst/>
            </a:prstGeom>
            <a:noFill/>
            <a:ln w="9525">
              <a:noFill/>
              <a:miter lim="800000"/>
              <a:headEnd/>
              <a:tailEnd/>
            </a:ln>
          </p:spPr>
        </p:pic>
        <p:pic>
          <p:nvPicPr>
            <p:cNvPr id="53262" name="Picture 14"/>
            <p:cNvPicPr>
              <a:picLocks noChangeAspect="1" noChangeArrowheads="1"/>
            </p:cNvPicPr>
            <p:nvPr/>
          </p:nvPicPr>
          <p:blipFill>
            <a:blip r:embed="rId10" cstate="print"/>
            <a:srcRect/>
            <a:stretch>
              <a:fillRect/>
            </a:stretch>
          </p:blipFill>
          <p:spPr bwMode="auto">
            <a:xfrm>
              <a:off x="2499" y="1351"/>
              <a:ext cx="3344" cy="387"/>
            </a:xfrm>
            <a:prstGeom prst="rect">
              <a:avLst/>
            </a:prstGeom>
            <a:noFill/>
            <a:ln w="9525">
              <a:noFill/>
              <a:miter lim="800000"/>
              <a:headEnd/>
              <a:tailEnd/>
            </a:ln>
          </p:spPr>
        </p:pic>
        <p:pic>
          <p:nvPicPr>
            <p:cNvPr id="53263" name="Picture 15"/>
            <p:cNvPicPr>
              <a:picLocks noChangeAspect="1" noChangeArrowheads="1"/>
            </p:cNvPicPr>
            <p:nvPr/>
          </p:nvPicPr>
          <p:blipFill>
            <a:blip r:embed="rId11" cstate="print"/>
            <a:srcRect/>
            <a:stretch>
              <a:fillRect/>
            </a:stretch>
          </p:blipFill>
          <p:spPr bwMode="auto">
            <a:xfrm>
              <a:off x="2499" y="1730"/>
              <a:ext cx="3344" cy="389"/>
            </a:xfrm>
            <a:prstGeom prst="rect">
              <a:avLst/>
            </a:prstGeom>
            <a:noFill/>
            <a:ln w="9525">
              <a:noFill/>
              <a:miter lim="800000"/>
              <a:headEnd/>
              <a:tailEnd/>
            </a:ln>
          </p:spPr>
        </p:pic>
        <p:pic>
          <p:nvPicPr>
            <p:cNvPr id="53264" name="Picture 16"/>
            <p:cNvPicPr>
              <a:picLocks noChangeAspect="1" noChangeArrowheads="1"/>
            </p:cNvPicPr>
            <p:nvPr/>
          </p:nvPicPr>
          <p:blipFill>
            <a:blip r:embed="rId12" cstate="print"/>
            <a:srcRect/>
            <a:stretch>
              <a:fillRect/>
            </a:stretch>
          </p:blipFill>
          <p:spPr bwMode="auto">
            <a:xfrm>
              <a:off x="2499" y="2111"/>
              <a:ext cx="3344" cy="387"/>
            </a:xfrm>
            <a:prstGeom prst="rect">
              <a:avLst/>
            </a:prstGeom>
            <a:noFill/>
            <a:ln w="9525">
              <a:noFill/>
              <a:miter lim="800000"/>
              <a:headEnd/>
              <a:tailEnd/>
            </a:ln>
          </p:spPr>
        </p:pic>
        <p:pic>
          <p:nvPicPr>
            <p:cNvPr id="53265" name="Picture 17"/>
            <p:cNvPicPr>
              <a:picLocks noChangeAspect="1" noChangeArrowheads="1"/>
            </p:cNvPicPr>
            <p:nvPr/>
          </p:nvPicPr>
          <p:blipFill>
            <a:blip r:embed="rId13" cstate="print"/>
            <a:srcRect/>
            <a:stretch>
              <a:fillRect/>
            </a:stretch>
          </p:blipFill>
          <p:spPr bwMode="auto">
            <a:xfrm>
              <a:off x="2499" y="2490"/>
              <a:ext cx="3344" cy="127"/>
            </a:xfrm>
            <a:prstGeom prst="rect">
              <a:avLst/>
            </a:prstGeom>
            <a:noFill/>
            <a:ln w="9525">
              <a:noFill/>
              <a:miter lim="800000"/>
              <a:headEnd/>
              <a:tailEnd/>
            </a:ln>
          </p:spPr>
        </p:pic>
        <p:pic>
          <p:nvPicPr>
            <p:cNvPr id="53266" name="Picture 18"/>
            <p:cNvPicPr>
              <a:picLocks noChangeAspect="1" noChangeArrowheads="1"/>
            </p:cNvPicPr>
            <p:nvPr/>
          </p:nvPicPr>
          <p:blipFill>
            <a:blip r:embed="rId14" cstate="print"/>
            <a:srcRect/>
            <a:stretch>
              <a:fillRect/>
            </a:stretch>
          </p:blipFill>
          <p:spPr bwMode="auto">
            <a:xfrm>
              <a:off x="2497" y="2614"/>
              <a:ext cx="3348" cy="386"/>
            </a:xfrm>
            <a:prstGeom prst="rect">
              <a:avLst/>
            </a:prstGeom>
            <a:noFill/>
            <a:ln w="9525">
              <a:noFill/>
              <a:miter lim="800000"/>
              <a:headEnd/>
              <a:tailEnd/>
            </a:ln>
          </p:spPr>
        </p:pic>
        <p:pic>
          <p:nvPicPr>
            <p:cNvPr id="53267" name="Picture 19"/>
            <p:cNvPicPr>
              <a:picLocks noChangeAspect="1" noChangeArrowheads="1"/>
            </p:cNvPicPr>
            <p:nvPr/>
          </p:nvPicPr>
          <p:blipFill>
            <a:blip r:embed="rId15" cstate="print"/>
            <a:srcRect/>
            <a:stretch>
              <a:fillRect/>
            </a:stretch>
          </p:blipFill>
          <p:spPr bwMode="auto">
            <a:xfrm>
              <a:off x="2497" y="2992"/>
              <a:ext cx="3348" cy="386"/>
            </a:xfrm>
            <a:prstGeom prst="rect">
              <a:avLst/>
            </a:prstGeom>
            <a:noFill/>
            <a:ln w="9525">
              <a:noFill/>
              <a:miter lim="800000"/>
              <a:headEnd/>
              <a:tailEnd/>
            </a:ln>
          </p:spPr>
        </p:pic>
        <p:pic>
          <p:nvPicPr>
            <p:cNvPr id="53268" name="Picture 20"/>
            <p:cNvPicPr>
              <a:picLocks noChangeAspect="1" noChangeArrowheads="1"/>
            </p:cNvPicPr>
            <p:nvPr/>
          </p:nvPicPr>
          <p:blipFill>
            <a:blip r:embed="rId16" cstate="print"/>
            <a:srcRect/>
            <a:stretch>
              <a:fillRect/>
            </a:stretch>
          </p:blipFill>
          <p:spPr bwMode="auto">
            <a:xfrm>
              <a:off x="2497" y="3370"/>
              <a:ext cx="3348" cy="386"/>
            </a:xfrm>
            <a:prstGeom prst="rect">
              <a:avLst/>
            </a:prstGeom>
            <a:noFill/>
            <a:ln w="9525">
              <a:noFill/>
              <a:miter lim="800000"/>
              <a:headEnd/>
              <a:tailEnd/>
            </a:ln>
          </p:spPr>
        </p:pic>
        <p:pic>
          <p:nvPicPr>
            <p:cNvPr id="53269" name="Picture 21"/>
            <p:cNvPicPr>
              <a:picLocks noChangeAspect="1" noChangeArrowheads="1"/>
            </p:cNvPicPr>
            <p:nvPr/>
          </p:nvPicPr>
          <p:blipFill>
            <a:blip r:embed="rId17" cstate="print"/>
            <a:srcRect/>
            <a:stretch>
              <a:fillRect/>
            </a:stretch>
          </p:blipFill>
          <p:spPr bwMode="auto">
            <a:xfrm>
              <a:off x="2497" y="3748"/>
              <a:ext cx="3348" cy="387"/>
            </a:xfrm>
            <a:prstGeom prst="rect">
              <a:avLst/>
            </a:prstGeom>
            <a:noFill/>
            <a:ln w="9525">
              <a:noFill/>
              <a:miter lim="800000"/>
              <a:headEnd/>
              <a:tailEnd/>
            </a:ln>
          </p:spPr>
        </p:pic>
        <p:pic>
          <p:nvPicPr>
            <p:cNvPr id="53270" name="Picture 22"/>
            <p:cNvPicPr>
              <a:picLocks noChangeAspect="1" noChangeArrowheads="1"/>
            </p:cNvPicPr>
            <p:nvPr/>
          </p:nvPicPr>
          <p:blipFill>
            <a:blip r:embed="rId18" cstate="print"/>
            <a:srcRect/>
            <a:stretch>
              <a:fillRect/>
            </a:stretch>
          </p:blipFill>
          <p:spPr bwMode="auto">
            <a:xfrm>
              <a:off x="2497" y="4127"/>
              <a:ext cx="3348" cy="130"/>
            </a:xfrm>
            <a:prstGeom prst="rect">
              <a:avLst/>
            </a:prstGeom>
            <a:noFill/>
            <a:ln w="9525">
              <a:noFill/>
              <a:miter lim="800000"/>
              <a:headEnd/>
              <a:tailEnd/>
            </a:ln>
          </p:spPr>
        </p:pic>
        <p:sp>
          <p:nvSpPr>
            <p:cNvPr id="53271" name="Rectangle 23"/>
            <p:cNvSpPr>
              <a:spLocks noChangeArrowheads="1"/>
            </p:cNvSpPr>
            <p:nvPr/>
          </p:nvSpPr>
          <p:spPr bwMode="auto">
            <a:xfrm>
              <a:off x="918" y="2575"/>
              <a:ext cx="568" cy="173"/>
            </a:xfrm>
            <a:prstGeom prst="rect">
              <a:avLst/>
            </a:prstGeom>
            <a:solidFill>
              <a:srgbClr val="FFCCFF"/>
            </a:solidFill>
            <a:ln w="12700">
              <a:solidFill>
                <a:srgbClr val="FFCCFF"/>
              </a:solidFill>
              <a:miter lim="800000"/>
              <a:headEnd/>
              <a:tailEnd/>
            </a:ln>
          </p:spPr>
          <p:txBody>
            <a:bodyPr/>
            <a:lstStyle/>
            <a:p>
              <a:endParaRPr lang="en-US"/>
            </a:p>
          </p:txBody>
        </p:sp>
        <p:sp>
          <p:nvSpPr>
            <p:cNvPr id="53272" name="Rectangle 24"/>
            <p:cNvSpPr>
              <a:spLocks noChangeArrowheads="1"/>
            </p:cNvSpPr>
            <p:nvPr/>
          </p:nvSpPr>
          <p:spPr bwMode="auto">
            <a:xfrm>
              <a:off x="1350" y="2830"/>
              <a:ext cx="568" cy="172"/>
            </a:xfrm>
            <a:prstGeom prst="rect">
              <a:avLst/>
            </a:prstGeom>
            <a:solidFill>
              <a:srgbClr val="FFCCFF"/>
            </a:solidFill>
            <a:ln w="12700">
              <a:solidFill>
                <a:srgbClr val="FFCCFF"/>
              </a:solidFill>
              <a:miter lim="800000"/>
              <a:headEnd/>
              <a:tailEnd/>
            </a:ln>
          </p:spPr>
          <p:txBody>
            <a:bodyPr/>
            <a:lstStyle/>
            <a:p>
              <a:endParaRPr lang="en-US"/>
            </a:p>
          </p:txBody>
        </p:sp>
        <p:sp>
          <p:nvSpPr>
            <p:cNvPr id="53273" name="Rectangle 25"/>
            <p:cNvSpPr>
              <a:spLocks noChangeArrowheads="1"/>
            </p:cNvSpPr>
            <p:nvPr/>
          </p:nvSpPr>
          <p:spPr bwMode="auto">
            <a:xfrm>
              <a:off x="533" y="2782"/>
              <a:ext cx="510" cy="172"/>
            </a:xfrm>
            <a:prstGeom prst="rect">
              <a:avLst/>
            </a:prstGeom>
            <a:solidFill>
              <a:srgbClr val="FFCCFF"/>
            </a:solidFill>
            <a:ln w="12700">
              <a:solidFill>
                <a:srgbClr val="FFCCFF"/>
              </a:solidFill>
              <a:miter lim="800000"/>
              <a:headEnd/>
              <a:tailEnd/>
            </a:ln>
          </p:spPr>
          <p:txBody>
            <a:bodyPr/>
            <a:lstStyle/>
            <a:p>
              <a:endParaRPr lang="en-US"/>
            </a:p>
          </p:txBody>
        </p:sp>
        <p:sp>
          <p:nvSpPr>
            <p:cNvPr id="53274" name="Rectangle 26"/>
            <p:cNvSpPr>
              <a:spLocks noChangeArrowheads="1"/>
            </p:cNvSpPr>
            <p:nvPr/>
          </p:nvSpPr>
          <p:spPr bwMode="auto">
            <a:xfrm>
              <a:off x="1704" y="2450"/>
              <a:ext cx="606" cy="172"/>
            </a:xfrm>
            <a:prstGeom prst="rect">
              <a:avLst/>
            </a:prstGeom>
            <a:solidFill>
              <a:srgbClr val="FFCCFF"/>
            </a:solidFill>
            <a:ln w="12700">
              <a:solidFill>
                <a:srgbClr val="FFCCFF"/>
              </a:solidFill>
              <a:miter lim="800000"/>
              <a:headEnd/>
              <a:tailEnd/>
            </a:ln>
          </p:spPr>
          <p:txBody>
            <a:bodyPr/>
            <a:lstStyle/>
            <a:p>
              <a:endParaRPr lang="en-US"/>
            </a:p>
          </p:txBody>
        </p:sp>
        <p:sp>
          <p:nvSpPr>
            <p:cNvPr id="53275" name="Rectangle 27"/>
            <p:cNvSpPr>
              <a:spLocks noChangeArrowheads="1"/>
            </p:cNvSpPr>
            <p:nvPr/>
          </p:nvSpPr>
          <p:spPr bwMode="auto">
            <a:xfrm>
              <a:off x="601" y="1617"/>
              <a:ext cx="607" cy="173"/>
            </a:xfrm>
            <a:prstGeom prst="rect">
              <a:avLst/>
            </a:prstGeom>
            <a:solidFill>
              <a:srgbClr val="FFCCFF"/>
            </a:solidFill>
            <a:ln w="12700">
              <a:solidFill>
                <a:srgbClr val="FFCCFF"/>
              </a:solidFill>
              <a:miter lim="800000"/>
              <a:headEnd/>
              <a:tailEnd/>
            </a:ln>
          </p:spPr>
          <p:txBody>
            <a:bodyPr/>
            <a:lstStyle/>
            <a:p>
              <a:endParaRPr lang="en-US"/>
            </a:p>
          </p:txBody>
        </p:sp>
        <p:sp>
          <p:nvSpPr>
            <p:cNvPr id="53276" name="Rectangle 28"/>
            <p:cNvSpPr>
              <a:spLocks noChangeArrowheads="1"/>
            </p:cNvSpPr>
            <p:nvPr/>
          </p:nvSpPr>
          <p:spPr bwMode="auto">
            <a:xfrm>
              <a:off x="2515" y="2521"/>
              <a:ext cx="408" cy="173"/>
            </a:xfrm>
            <a:prstGeom prst="rect">
              <a:avLst/>
            </a:prstGeom>
            <a:solidFill>
              <a:srgbClr val="FFCCFF"/>
            </a:solidFill>
            <a:ln w="12700">
              <a:solidFill>
                <a:srgbClr val="FFCCFF"/>
              </a:solidFill>
              <a:miter lim="800000"/>
              <a:headEnd/>
              <a:tailEnd/>
            </a:ln>
          </p:spPr>
          <p:txBody>
            <a:bodyPr/>
            <a:lstStyle/>
            <a:p>
              <a:endParaRPr lang="en-US"/>
            </a:p>
          </p:txBody>
        </p:sp>
        <p:sp>
          <p:nvSpPr>
            <p:cNvPr id="53277" name="Rectangle 29"/>
            <p:cNvSpPr>
              <a:spLocks noChangeArrowheads="1"/>
            </p:cNvSpPr>
            <p:nvPr/>
          </p:nvSpPr>
          <p:spPr bwMode="auto">
            <a:xfrm>
              <a:off x="3458" y="2542"/>
              <a:ext cx="409" cy="173"/>
            </a:xfrm>
            <a:prstGeom prst="rect">
              <a:avLst/>
            </a:prstGeom>
            <a:solidFill>
              <a:srgbClr val="FFCCFF"/>
            </a:solidFill>
            <a:ln w="12700">
              <a:solidFill>
                <a:srgbClr val="FFCCFF"/>
              </a:solidFill>
              <a:miter lim="800000"/>
              <a:headEnd/>
              <a:tailEnd/>
            </a:ln>
          </p:spPr>
          <p:txBody>
            <a:bodyPr/>
            <a:lstStyle/>
            <a:p>
              <a:endParaRPr lang="en-US"/>
            </a:p>
          </p:txBody>
        </p:sp>
        <p:sp>
          <p:nvSpPr>
            <p:cNvPr id="53278" name="Rectangle 30"/>
            <p:cNvSpPr>
              <a:spLocks noChangeArrowheads="1"/>
            </p:cNvSpPr>
            <p:nvPr/>
          </p:nvSpPr>
          <p:spPr bwMode="auto">
            <a:xfrm>
              <a:off x="3021" y="2713"/>
              <a:ext cx="409" cy="173"/>
            </a:xfrm>
            <a:prstGeom prst="rect">
              <a:avLst/>
            </a:prstGeom>
            <a:solidFill>
              <a:srgbClr val="FFCCFF"/>
            </a:solidFill>
            <a:ln w="12700">
              <a:solidFill>
                <a:srgbClr val="FFCCFF"/>
              </a:solidFill>
              <a:miter lim="800000"/>
              <a:headEnd/>
              <a:tailEnd/>
            </a:ln>
          </p:spPr>
          <p:txBody>
            <a:bodyPr/>
            <a:lstStyle/>
            <a:p>
              <a:endParaRPr lang="en-US"/>
            </a:p>
          </p:txBody>
        </p:sp>
        <p:sp>
          <p:nvSpPr>
            <p:cNvPr id="53279" name="Rectangle 31"/>
            <p:cNvSpPr>
              <a:spLocks noChangeArrowheads="1"/>
            </p:cNvSpPr>
            <p:nvPr/>
          </p:nvSpPr>
          <p:spPr bwMode="auto">
            <a:xfrm>
              <a:off x="2530" y="1701"/>
              <a:ext cx="369" cy="173"/>
            </a:xfrm>
            <a:prstGeom prst="rect">
              <a:avLst/>
            </a:prstGeom>
            <a:solidFill>
              <a:srgbClr val="FFCCFF"/>
            </a:solidFill>
            <a:ln w="12700">
              <a:solidFill>
                <a:srgbClr val="FFCCFF"/>
              </a:solidFill>
              <a:miter lim="800000"/>
              <a:headEnd/>
              <a:tailEnd/>
            </a:ln>
          </p:spPr>
          <p:txBody>
            <a:bodyPr/>
            <a:lstStyle/>
            <a:p>
              <a:endParaRPr lang="en-US"/>
            </a:p>
          </p:txBody>
        </p:sp>
        <p:sp>
          <p:nvSpPr>
            <p:cNvPr id="53280" name="Rectangle 32"/>
            <p:cNvSpPr>
              <a:spLocks noChangeArrowheads="1"/>
            </p:cNvSpPr>
            <p:nvPr/>
          </p:nvSpPr>
          <p:spPr bwMode="auto">
            <a:xfrm>
              <a:off x="3221" y="1812"/>
              <a:ext cx="547" cy="172"/>
            </a:xfrm>
            <a:prstGeom prst="rect">
              <a:avLst/>
            </a:prstGeom>
            <a:solidFill>
              <a:srgbClr val="FFCCFF"/>
            </a:solidFill>
            <a:ln w="12700">
              <a:solidFill>
                <a:srgbClr val="FFCCFF"/>
              </a:solidFill>
              <a:miter lim="800000"/>
              <a:headEnd/>
              <a:tailEnd/>
            </a:ln>
          </p:spPr>
          <p:txBody>
            <a:bodyPr/>
            <a:lstStyle/>
            <a:p>
              <a:endParaRPr lang="en-US"/>
            </a:p>
          </p:txBody>
        </p:sp>
        <p:sp>
          <p:nvSpPr>
            <p:cNvPr id="53281" name="Rectangle 33"/>
            <p:cNvSpPr>
              <a:spLocks noChangeArrowheads="1"/>
            </p:cNvSpPr>
            <p:nvPr/>
          </p:nvSpPr>
          <p:spPr bwMode="auto">
            <a:xfrm>
              <a:off x="3925" y="2728"/>
              <a:ext cx="460" cy="173"/>
            </a:xfrm>
            <a:prstGeom prst="rect">
              <a:avLst/>
            </a:prstGeom>
            <a:solidFill>
              <a:srgbClr val="FFCCFF"/>
            </a:solidFill>
            <a:ln w="12700">
              <a:solidFill>
                <a:srgbClr val="FFCCFF"/>
              </a:solidFill>
              <a:miter lim="800000"/>
              <a:headEnd/>
              <a:tailEnd/>
            </a:ln>
          </p:spPr>
          <p:txBody>
            <a:bodyPr/>
            <a:lstStyle/>
            <a:p>
              <a:endParaRPr lang="en-US"/>
            </a:p>
          </p:txBody>
        </p:sp>
        <p:sp>
          <p:nvSpPr>
            <p:cNvPr id="53282" name="Rectangle 34"/>
            <p:cNvSpPr>
              <a:spLocks noChangeArrowheads="1"/>
            </p:cNvSpPr>
            <p:nvPr/>
          </p:nvSpPr>
          <p:spPr bwMode="auto">
            <a:xfrm>
              <a:off x="4491" y="2833"/>
              <a:ext cx="460" cy="173"/>
            </a:xfrm>
            <a:prstGeom prst="rect">
              <a:avLst/>
            </a:prstGeom>
            <a:solidFill>
              <a:srgbClr val="FFCCFF"/>
            </a:solidFill>
            <a:ln w="12700">
              <a:solidFill>
                <a:srgbClr val="FFCCFF"/>
              </a:solidFill>
              <a:miter lim="800000"/>
              <a:headEnd/>
              <a:tailEnd/>
            </a:ln>
          </p:spPr>
          <p:txBody>
            <a:bodyPr/>
            <a:lstStyle/>
            <a:p>
              <a:endParaRPr lang="en-US"/>
            </a:p>
          </p:txBody>
        </p:sp>
        <p:sp>
          <p:nvSpPr>
            <p:cNvPr id="53283" name="Rectangle 35"/>
            <p:cNvSpPr>
              <a:spLocks noChangeArrowheads="1"/>
            </p:cNvSpPr>
            <p:nvPr/>
          </p:nvSpPr>
          <p:spPr bwMode="auto">
            <a:xfrm>
              <a:off x="4943" y="2572"/>
              <a:ext cx="460" cy="173"/>
            </a:xfrm>
            <a:prstGeom prst="rect">
              <a:avLst/>
            </a:prstGeom>
            <a:solidFill>
              <a:srgbClr val="FFCCFF"/>
            </a:solidFill>
            <a:ln w="12700">
              <a:solidFill>
                <a:srgbClr val="FFCCFF"/>
              </a:solidFill>
              <a:miter lim="800000"/>
              <a:headEnd/>
              <a:tailEnd/>
            </a:ln>
          </p:spPr>
          <p:txBody>
            <a:bodyPr/>
            <a:lstStyle/>
            <a:p>
              <a:endParaRPr lang="en-US"/>
            </a:p>
          </p:txBody>
        </p:sp>
        <p:sp>
          <p:nvSpPr>
            <p:cNvPr id="53284" name="Rectangle 36"/>
            <p:cNvSpPr>
              <a:spLocks noChangeArrowheads="1"/>
            </p:cNvSpPr>
            <p:nvPr/>
          </p:nvSpPr>
          <p:spPr bwMode="auto">
            <a:xfrm>
              <a:off x="5429" y="2763"/>
              <a:ext cx="381" cy="174"/>
            </a:xfrm>
            <a:prstGeom prst="rect">
              <a:avLst/>
            </a:prstGeom>
            <a:solidFill>
              <a:srgbClr val="FFCCFF"/>
            </a:solidFill>
            <a:ln w="12700">
              <a:solidFill>
                <a:srgbClr val="FFCCFF"/>
              </a:solidFill>
              <a:miter lim="800000"/>
              <a:headEnd/>
              <a:tailEnd/>
            </a:ln>
          </p:spPr>
          <p:txBody>
            <a:bodyPr/>
            <a:lstStyle/>
            <a:p>
              <a:endParaRPr lang="en-US"/>
            </a:p>
          </p:txBody>
        </p:sp>
        <p:sp>
          <p:nvSpPr>
            <p:cNvPr id="53285" name="Text Box 37"/>
            <p:cNvSpPr txBox="1">
              <a:spLocks noChangeArrowheads="1"/>
            </p:cNvSpPr>
            <p:nvPr/>
          </p:nvSpPr>
          <p:spPr bwMode="auto">
            <a:xfrm>
              <a:off x="1587" y="563"/>
              <a:ext cx="3582" cy="630"/>
            </a:xfrm>
            <a:prstGeom prst="rect">
              <a:avLst/>
            </a:prstGeom>
            <a:noFill/>
            <a:ln w="9525">
              <a:noFill/>
              <a:miter lim="800000"/>
              <a:headEnd/>
              <a:tailEnd/>
            </a:ln>
          </p:spPr>
          <p:txBody>
            <a:bodyPr lIns="0" tIns="0" rIns="0" bIns="0">
              <a:spAutoFit/>
            </a:bodyPr>
            <a:lstStyle/>
            <a:p>
              <a:pPr>
                <a:tabLst>
                  <a:tab pos="3787775" algn="l"/>
                </a:tabLst>
              </a:pPr>
              <a:r>
                <a:rPr lang="en-US" altLang="ja-JP" sz="2900">
                  <a:solidFill>
                    <a:srgbClr val="000099"/>
                  </a:solidFill>
                  <a:latin typeface="Helvetica" pitchFamily="34" charset="0"/>
                </a:rPr>
                <a:t>Notables    Novosibirsk -1972  </a:t>
              </a:r>
            </a:p>
            <a:p>
              <a:pPr>
                <a:tabLst>
                  <a:tab pos="3787775" algn="l"/>
                </a:tabLst>
              </a:pPr>
              <a:endParaRPr lang="en-US" altLang="ja-JP" sz="2900">
                <a:solidFill>
                  <a:srgbClr val="000099"/>
                </a:solidFill>
                <a:latin typeface="Helvetica" pitchFamily="34" charset="0"/>
              </a:endParaRPr>
            </a:p>
          </p:txBody>
        </p:sp>
        <p:sp>
          <p:nvSpPr>
            <p:cNvPr id="53286" name="Text Box 38"/>
            <p:cNvSpPr txBox="1">
              <a:spLocks noChangeArrowheads="1"/>
            </p:cNvSpPr>
            <p:nvPr/>
          </p:nvSpPr>
          <p:spPr bwMode="auto">
            <a:xfrm>
              <a:off x="659" y="1642"/>
              <a:ext cx="538"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J. Schwartz  </a:t>
              </a:r>
            </a:p>
            <a:p>
              <a:endParaRPr lang="en-US" altLang="ja-JP" sz="1100" b="1">
                <a:latin typeface="Times" pitchFamily="18" charset="0"/>
              </a:endParaRPr>
            </a:p>
          </p:txBody>
        </p:sp>
        <p:sp>
          <p:nvSpPr>
            <p:cNvPr id="53287" name="Text Box 39"/>
            <p:cNvSpPr txBox="1">
              <a:spLocks noChangeArrowheads="1"/>
            </p:cNvSpPr>
            <p:nvPr/>
          </p:nvSpPr>
          <p:spPr bwMode="auto">
            <a:xfrm>
              <a:off x="2588" y="1726"/>
              <a:ext cx="304"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Bahrs  </a:t>
              </a:r>
            </a:p>
            <a:p>
              <a:endParaRPr lang="en-US" altLang="ja-JP" sz="1100" b="1">
                <a:latin typeface="Times" pitchFamily="18" charset="0"/>
              </a:endParaRPr>
            </a:p>
          </p:txBody>
        </p:sp>
        <p:sp>
          <p:nvSpPr>
            <p:cNvPr id="53288" name="Text Box 40"/>
            <p:cNvSpPr txBox="1">
              <a:spLocks noChangeArrowheads="1"/>
            </p:cNvSpPr>
            <p:nvPr/>
          </p:nvSpPr>
          <p:spPr bwMode="auto">
            <a:xfrm>
              <a:off x="3279" y="1836"/>
              <a:ext cx="454"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Luckham  </a:t>
              </a:r>
            </a:p>
            <a:p>
              <a:endParaRPr lang="en-US" altLang="ja-JP" sz="1100" b="1">
                <a:latin typeface="Times" pitchFamily="18" charset="0"/>
              </a:endParaRPr>
            </a:p>
          </p:txBody>
        </p:sp>
        <p:sp>
          <p:nvSpPr>
            <p:cNvPr id="53289" name="Text Box 41"/>
            <p:cNvSpPr txBox="1">
              <a:spLocks noChangeArrowheads="1"/>
            </p:cNvSpPr>
            <p:nvPr/>
          </p:nvSpPr>
          <p:spPr bwMode="auto">
            <a:xfrm>
              <a:off x="1761" y="2474"/>
              <a:ext cx="518"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M. Engeler  </a:t>
              </a:r>
            </a:p>
            <a:p>
              <a:endParaRPr lang="en-US" altLang="ja-JP" sz="1100" b="1">
                <a:latin typeface="Times" pitchFamily="18" charset="0"/>
              </a:endParaRPr>
            </a:p>
          </p:txBody>
        </p:sp>
        <p:sp>
          <p:nvSpPr>
            <p:cNvPr id="53290" name="Text Box 42"/>
            <p:cNvSpPr txBox="1">
              <a:spLocks noChangeArrowheads="1"/>
            </p:cNvSpPr>
            <p:nvPr/>
          </p:nvSpPr>
          <p:spPr bwMode="auto">
            <a:xfrm>
              <a:off x="2573" y="2546"/>
              <a:ext cx="352"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Ershov  </a:t>
              </a:r>
            </a:p>
            <a:p>
              <a:endParaRPr lang="en-US" altLang="ja-JP" sz="1100" b="1">
                <a:latin typeface="Times" pitchFamily="18" charset="0"/>
              </a:endParaRPr>
            </a:p>
          </p:txBody>
        </p:sp>
        <p:sp>
          <p:nvSpPr>
            <p:cNvPr id="53291" name="Text Box 43"/>
            <p:cNvSpPr txBox="1">
              <a:spLocks noChangeArrowheads="1"/>
            </p:cNvSpPr>
            <p:nvPr/>
          </p:nvSpPr>
          <p:spPr bwMode="auto">
            <a:xfrm>
              <a:off x="3516" y="2567"/>
              <a:ext cx="343"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Milner  </a:t>
              </a:r>
            </a:p>
            <a:p>
              <a:endParaRPr lang="en-US" altLang="ja-JP" sz="1100" b="1">
                <a:latin typeface="Times" pitchFamily="18" charset="0"/>
              </a:endParaRPr>
            </a:p>
          </p:txBody>
        </p:sp>
        <p:sp>
          <p:nvSpPr>
            <p:cNvPr id="53292" name="Text Box 44"/>
            <p:cNvSpPr txBox="1">
              <a:spLocks noChangeArrowheads="1"/>
            </p:cNvSpPr>
            <p:nvPr/>
          </p:nvSpPr>
          <p:spPr bwMode="auto">
            <a:xfrm>
              <a:off x="5001" y="2597"/>
              <a:ext cx="385"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Warren  </a:t>
              </a:r>
            </a:p>
            <a:p>
              <a:endParaRPr lang="en-US" altLang="ja-JP" sz="1100" b="1">
                <a:latin typeface="Times" pitchFamily="18" charset="0"/>
              </a:endParaRPr>
            </a:p>
          </p:txBody>
        </p:sp>
        <p:sp>
          <p:nvSpPr>
            <p:cNvPr id="53293" name="Text Box 45"/>
            <p:cNvSpPr txBox="1">
              <a:spLocks noChangeArrowheads="1"/>
            </p:cNvSpPr>
            <p:nvPr/>
          </p:nvSpPr>
          <p:spPr bwMode="auto">
            <a:xfrm>
              <a:off x="976" y="2600"/>
              <a:ext cx="487"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McCarthy  </a:t>
              </a:r>
            </a:p>
            <a:p>
              <a:endParaRPr lang="en-US" altLang="ja-JP" sz="1100" b="1">
                <a:latin typeface="Times" pitchFamily="18" charset="0"/>
              </a:endParaRPr>
            </a:p>
          </p:txBody>
        </p:sp>
        <p:sp>
          <p:nvSpPr>
            <p:cNvPr id="53294" name="Text Box 46"/>
            <p:cNvSpPr txBox="1">
              <a:spLocks noChangeArrowheads="1"/>
            </p:cNvSpPr>
            <p:nvPr/>
          </p:nvSpPr>
          <p:spPr bwMode="auto">
            <a:xfrm>
              <a:off x="3079" y="2738"/>
              <a:ext cx="317"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Miller  </a:t>
              </a:r>
            </a:p>
            <a:p>
              <a:endParaRPr lang="en-US" altLang="ja-JP" sz="1100" b="1">
                <a:latin typeface="Times" pitchFamily="18" charset="0"/>
              </a:endParaRPr>
            </a:p>
          </p:txBody>
        </p:sp>
        <p:sp>
          <p:nvSpPr>
            <p:cNvPr id="53295" name="Text Box 47"/>
            <p:cNvSpPr txBox="1">
              <a:spLocks noChangeArrowheads="1"/>
            </p:cNvSpPr>
            <p:nvPr/>
          </p:nvSpPr>
          <p:spPr bwMode="auto">
            <a:xfrm>
              <a:off x="3983" y="2752"/>
              <a:ext cx="401"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Igarashi  </a:t>
              </a:r>
            </a:p>
            <a:p>
              <a:endParaRPr lang="en-US" altLang="ja-JP" sz="1100" b="1">
                <a:latin typeface="Times" pitchFamily="18" charset="0"/>
              </a:endParaRPr>
            </a:p>
          </p:txBody>
        </p:sp>
        <p:sp>
          <p:nvSpPr>
            <p:cNvPr id="53296" name="Text Box 48"/>
            <p:cNvSpPr txBox="1">
              <a:spLocks noChangeArrowheads="1"/>
            </p:cNvSpPr>
            <p:nvPr/>
          </p:nvSpPr>
          <p:spPr bwMode="auto">
            <a:xfrm>
              <a:off x="5486" y="2788"/>
              <a:ext cx="316"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Hoare  </a:t>
              </a:r>
            </a:p>
            <a:p>
              <a:endParaRPr lang="en-US" altLang="ja-JP" sz="1100" b="1">
                <a:latin typeface="Times" pitchFamily="18" charset="0"/>
              </a:endParaRPr>
            </a:p>
          </p:txBody>
        </p:sp>
        <p:sp>
          <p:nvSpPr>
            <p:cNvPr id="53297" name="Text Box 49"/>
            <p:cNvSpPr txBox="1">
              <a:spLocks noChangeArrowheads="1"/>
            </p:cNvSpPr>
            <p:nvPr/>
          </p:nvSpPr>
          <p:spPr bwMode="auto">
            <a:xfrm>
              <a:off x="590" y="2807"/>
              <a:ext cx="423"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Paterson  </a:t>
              </a:r>
            </a:p>
            <a:p>
              <a:endParaRPr lang="en-US" altLang="ja-JP" sz="1100" b="1">
                <a:latin typeface="Times" pitchFamily="18" charset="0"/>
              </a:endParaRPr>
            </a:p>
          </p:txBody>
        </p:sp>
        <p:sp>
          <p:nvSpPr>
            <p:cNvPr id="53298" name="Text Box 50"/>
            <p:cNvSpPr txBox="1">
              <a:spLocks noChangeArrowheads="1"/>
            </p:cNvSpPr>
            <p:nvPr/>
          </p:nvSpPr>
          <p:spPr bwMode="auto">
            <a:xfrm>
              <a:off x="1408" y="2855"/>
              <a:ext cx="385" cy="241"/>
            </a:xfrm>
            <a:prstGeom prst="rect">
              <a:avLst/>
            </a:prstGeom>
            <a:noFill/>
            <a:ln w="9525">
              <a:noFill/>
              <a:miter lim="800000"/>
              <a:headEnd/>
              <a:tailEnd/>
            </a:ln>
          </p:spPr>
          <p:txBody>
            <a:bodyPr lIns="0" tIns="0" rIns="0" bIns="0">
              <a:spAutoFit/>
            </a:bodyPr>
            <a:lstStyle/>
            <a:p>
              <a:r>
                <a:rPr lang="en-US" altLang="ja-JP" sz="1100" b="1">
                  <a:latin typeface="Times" pitchFamily="18" charset="0"/>
                </a:rPr>
                <a:t>F. Allen  </a:t>
              </a:r>
            </a:p>
            <a:p>
              <a:endParaRPr lang="en-US" altLang="ja-JP" sz="1100" b="1">
                <a:latin typeface="Times" pitchFamily="18" charset="0"/>
              </a:endParaRPr>
            </a:p>
          </p:txBody>
        </p:sp>
      </p:grpSp>
      <p:sp>
        <p:nvSpPr>
          <p:cNvPr id="53251" name="Text Box 51"/>
          <p:cNvSpPr txBox="1">
            <a:spLocks noChangeArrowheads="1"/>
          </p:cNvSpPr>
          <p:nvPr/>
        </p:nvSpPr>
        <p:spPr bwMode="auto">
          <a:xfrm>
            <a:off x="6573838" y="4010025"/>
            <a:ext cx="495300" cy="338138"/>
          </a:xfrm>
          <a:prstGeom prst="rect">
            <a:avLst/>
          </a:prstGeom>
          <a:noFill/>
          <a:ln w="9525">
            <a:noFill/>
            <a:miter lim="800000"/>
            <a:headEnd/>
            <a:tailEnd/>
          </a:ln>
        </p:spPr>
        <p:txBody>
          <a:bodyPr lIns="0" tIns="0" rIns="0" bIns="0">
            <a:spAutoFit/>
          </a:bodyPr>
          <a:lstStyle/>
          <a:p>
            <a:r>
              <a:rPr lang="en-US" altLang="ja-JP" sz="1100" b="1">
                <a:latin typeface="Times" pitchFamily="18" charset="0"/>
              </a:rPr>
              <a:t>Dennis  </a:t>
            </a:r>
          </a:p>
          <a:p>
            <a:endParaRPr lang="en-US" altLang="ja-JP" sz="1100" b="1">
              <a:latin typeface="Times" pitchFamily="18" charset="0"/>
            </a:endParaRPr>
          </a:p>
        </p:txBody>
      </p:sp>
      <p:sp>
        <p:nvSpPr>
          <p:cNvPr id="38" name="Slide Number Placeholder 3"/>
          <p:cNvSpPr txBox="1">
            <a:spLocks noGrp="1"/>
          </p:cNvSpPr>
          <p:nvPr/>
        </p:nvSpPr>
        <p:spPr>
          <a:xfrm>
            <a:off x="6553200" y="6416675"/>
            <a:ext cx="2133600" cy="365125"/>
          </a:xfrm>
          <a:prstGeom prst="rect">
            <a:avLst/>
          </a:prstGeom>
          <a:noFill/>
        </p:spPr>
        <p:txBody>
          <a:bodyPr anchor="ctr"/>
          <a:lstStyle/>
          <a:p>
            <a:pPr algn="r" fontAlgn="auto">
              <a:spcBef>
                <a:spcPts val="0"/>
              </a:spcBef>
              <a:spcAft>
                <a:spcPts val="0"/>
              </a:spcAft>
              <a:defRPr/>
            </a:pPr>
            <a:endParaRPr lang="en-US" sz="1200" dirty="0">
              <a:solidFill>
                <a:schemeClr val="tx1">
                  <a:tint val="75000"/>
                </a:schemeClr>
              </a:solidFill>
              <a:latin typeface="+mn-lt"/>
              <a:ea typeface="+mn-ea"/>
            </a:endParaRPr>
          </a:p>
        </p:txBody>
      </p:sp>
      <p:sp>
        <p:nvSpPr>
          <p:cNvPr id="3" name="Footer Placeholder 2"/>
          <p:cNvSpPr>
            <a:spLocks noGrp="1"/>
          </p:cNvSpPr>
          <p:nvPr>
            <p:ph type="ftr" sz="quarter" idx="11"/>
          </p:nvPr>
        </p:nvSpPr>
        <p:spPr/>
        <p:txBody>
          <a:bodyPr/>
          <a:lstStyle/>
          <a:p>
            <a:r>
              <a:rPr lang="en-US" smtClean="0"/>
              <a:t>652-14F: Dataflow - Part I</a:t>
            </a:r>
            <a:endParaRPr lang="en-US"/>
          </a:p>
        </p:txBody>
      </p:sp>
      <p:sp>
        <p:nvSpPr>
          <p:cNvPr id="5" name="Date Placeholder 4"/>
          <p:cNvSpPr>
            <a:spLocks noGrp="1"/>
          </p:cNvSpPr>
          <p:nvPr>
            <p:ph type="dt" sz="half" idx="10"/>
          </p:nvPr>
        </p:nvSpPr>
        <p:spPr/>
        <p:txBody>
          <a:bodyPr/>
          <a:lstStyle/>
          <a:p>
            <a:pPr>
              <a:defRPr/>
            </a:pPr>
            <a:fld id="{0ABAAAB8-AFC8-426B-B9CB-662BF532D237}" type="datetime1">
              <a:rPr lang="en-US" altLang="en-US" smtClean="0"/>
              <a:t>10/21/2014</a:t>
            </a:fld>
            <a:endParaRPr lang="en-US" altLang="en-US"/>
          </a:p>
        </p:txBody>
      </p:sp>
    </p:spTree>
    <p:extLst>
      <p:ext uri="{BB962C8B-B14F-4D97-AF65-F5344CB8AC3E}">
        <p14:creationId xmlns:p14="http://schemas.microsoft.com/office/powerpoint/2010/main" val="866745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652-14F: Dataflow - Part I</a:t>
            </a:r>
            <a:endParaRPr lang="en-US"/>
          </a:p>
        </p:txBody>
      </p:sp>
      <p:sp>
        <p:nvSpPr>
          <p:cNvPr id="2" name="Title 1"/>
          <p:cNvSpPr>
            <a:spLocks noGrp="1"/>
          </p:cNvSpPr>
          <p:nvPr>
            <p:ph type="title" idx="4294967295"/>
          </p:nvPr>
        </p:nvSpPr>
        <p:spPr>
          <a:xfrm>
            <a:off x="0" y="274638"/>
            <a:ext cx="9144000" cy="1143000"/>
          </a:xfrm>
        </p:spPr>
        <p:txBody>
          <a:bodyPr/>
          <a:lstStyle/>
          <a:p>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4294967295"/>
          </p:nvPr>
        </p:nvSpPr>
        <p:spPr>
          <a:xfrm>
            <a:off x="457200" y="1600200"/>
            <a:ext cx="8229600" cy="4525963"/>
          </a:xfrm>
        </p:spPr>
        <p:txBody>
          <a:bodyPr/>
          <a:lstStyle/>
          <a:p>
            <a:r>
              <a:rPr lang="en-US" dirty="0" smtClean="0">
                <a:solidFill>
                  <a:schemeClr val="tx2"/>
                </a:solidFill>
              </a:rPr>
              <a:t>Parallel Program Execution Models</a:t>
            </a:r>
          </a:p>
          <a:p>
            <a:r>
              <a:rPr lang="en-US" dirty="0" smtClean="0">
                <a:solidFill>
                  <a:schemeClr val="tx2"/>
                </a:solidFill>
              </a:rPr>
              <a:t>Dataflow Models of Computation </a:t>
            </a:r>
          </a:p>
          <a:p>
            <a:r>
              <a:rPr lang="en-US" dirty="0" smtClean="0">
                <a:solidFill>
                  <a:srgbClr val="FF0000"/>
                </a:solidFill>
              </a:rPr>
              <a:t>Dataflow Graphs and Properties</a:t>
            </a:r>
          </a:p>
          <a:p>
            <a:r>
              <a:rPr lang="en-US" dirty="0" smtClean="0">
                <a:solidFill>
                  <a:schemeClr val="tx2"/>
                </a:solidFill>
              </a:rPr>
              <a:t>Three Dataflow Models</a:t>
            </a:r>
          </a:p>
          <a:p>
            <a:pPr lvl="1"/>
            <a:r>
              <a:rPr lang="en-US" dirty="0" smtClean="0">
                <a:solidFill>
                  <a:schemeClr val="tx2"/>
                </a:solidFill>
              </a:rPr>
              <a:t>Static</a:t>
            </a:r>
          </a:p>
          <a:p>
            <a:pPr lvl="1"/>
            <a:r>
              <a:rPr lang="en-US" dirty="0" smtClean="0">
                <a:solidFill>
                  <a:schemeClr val="tx2"/>
                </a:solidFill>
              </a:rPr>
              <a:t>Recursive Program Graph</a:t>
            </a:r>
          </a:p>
          <a:p>
            <a:pPr lvl="1"/>
            <a:r>
              <a:rPr lang="en-US" dirty="0" smtClean="0">
                <a:solidFill>
                  <a:schemeClr val="tx2"/>
                </a:solidFill>
              </a:rPr>
              <a:t>Dynamic</a:t>
            </a:r>
          </a:p>
          <a:p>
            <a:r>
              <a:rPr lang="en-US" dirty="0" smtClean="0">
                <a:solidFill>
                  <a:schemeClr val="tx2"/>
                </a:solidFill>
              </a:rPr>
              <a:t>Dataflow Architectures</a:t>
            </a:r>
          </a:p>
          <a:p>
            <a:endParaRPr lang="en-US" dirty="0">
              <a:solidFill>
                <a:schemeClr val="tx2"/>
              </a:solidFill>
            </a:endParaRPr>
          </a:p>
        </p:txBody>
      </p:sp>
      <p:sp>
        <p:nvSpPr>
          <p:cNvPr id="6" name="Date Placeholder 5"/>
          <p:cNvSpPr>
            <a:spLocks noGrp="1"/>
          </p:cNvSpPr>
          <p:nvPr>
            <p:ph type="dt" sz="half" idx="10"/>
          </p:nvPr>
        </p:nvSpPr>
        <p:spPr/>
        <p:txBody>
          <a:bodyPr/>
          <a:lstStyle/>
          <a:p>
            <a:pPr>
              <a:defRPr/>
            </a:pPr>
            <a:fld id="{ED034E90-15AC-40DA-A96C-95D14F7B0A59}" type="datetime1">
              <a:rPr lang="en-US" altLang="en-US" smtClean="0"/>
              <a:t>10/21/2014</a:t>
            </a:fld>
            <a:endParaRPr lang="en-US" altLang="en-US"/>
          </a:p>
        </p:txBody>
      </p:sp>
    </p:spTree>
    <p:extLst>
      <p:ext uri="{BB962C8B-B14F-4D97-AF65-F5344CB8AC3E}">
        <p14:creationId xmlns:p14="http://schemas.microsoft.com/office/powerpoint/2010/main" val="3276146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14340" name="Rectangle 2"/>
          <p:cNvSpPr>
            <a:spLocks noGrp="1" noChangeArrowheads="1"/>
          </p:cNvSpPr>
          <p:nvPr>
            <p:ph type="title" idx="4294967295"/>
          </p:nvPr>
        </p:nvSpPr>
        <p:spPr>
          <a:xfrm>
            <a:off x="0" y="457200"/>
            <a:ext cx="9144000" cy="1139825"/>
          </a:xfrm>
        </p:spPr>
        <p:txBody>
          <a:bodyPr/>
          <a:lstStyle/>
          <a:p>
            <a:pPr eaLnBrk="1" hangingPunct="1"/>
            <a:r>
              <a:rPr lang="en-US" sz="4000" b="1" dirty="0" smtClean="0">
                <a:solidFill>
                  <a:schemeClr val="tx2"/>
                </a:solidFill>
              </a:rPr>
              <a:t>Terminology Clarification</a:t>
            </a:r>
          </a:p>
        </p:txBody>
      </p:sp>
      <p:sp>
        <p:nvSpPr>
          <p:cNvPr id="14341" name="Rectangle 3"/>
          <p:cNvSpPr>
            <a:spLocks noGrp="1" noChangeArrowheads="1"/>
          </p:cNvSpPr>
          <p:nvPr>
            <p:ph idx="4294967295"/>
          </p:nvPr>
        </p:nvSpPr>
        <p:spPr>
          <a:xfrm>
            <a:off x="0" y="2447925"/>
            <a:ext cx="7772400" cy="3252788"/>
          </a:xfrm>
        </p:spPr>
        <p:txBody>
          <a:bodyPr/>
          <a:lstStyle/>
          <a:p>
            <a:pPr eaLnBrk="1" hangingPunct="1"/>
            <a:r>
              <a:rPr lang="en-US" sz="2800" dirty="0" smtClean="0">
                <a:solidFill>
                  <a:schemeClr val="tx2"/>
                </a:solidFill>
              </a:rPr>
              <a:t>Parallel Model of Computation</a:t>
            </a:r>
          </a:p>
          <a:p>
            <a:pPr lvl="1" eaLnBrk="1" hangingPunct="1"/>
            <a:r>
              <a:rPr lang="en-US" dirty="0" smtClean="0">
                <a:solidFill>
                  <a:schemeClr val="tx2"/>
                </a:solidFill>
              </a:rPr>
              <a:t>Parallel Models for Algorithm Designers</a:t>
            </a:r>
          </a:p>
          <a:p>
            <a:pPr lvl="1" eaLnBrk="1" hangingPunct="1"/>
            <a:r>
              <a:rPr lang="en-US" dirty="0" smtClean="0">
                <a:solidFill>
                  <a:srgbClr val="FF0000"/>
                </a:solidFill>
              </a:rPr>
              <a:t>Parallel Models for System Designers</a:t>
            </a:r>
          </a:p>
          <a:p>
            <a:pPr lvl="2" eaLnBrk="1" hangingPunct="1"/>
            <a:r>
              <a:rPr lang="en-US" sz="2800" dirty="0" smtClean="0">
                <a:solidFill>
                  <a:schemeClr val="tx2"/>
                </a:solidFill>
              </a:rPr>
              <a:t>Parallel Programming Models</a:t>
            </a:r>
          </a:p>
          <a:p>
            <a:pPr lvl="2" eaLnBrk="1" hangingPunct="1"/>
            <a:r>
              <a:rPr lang="en-US" sz="2800" dirty="0" smtClean="0">
                <a:solidFill>
                  <a:schemeClr val="tx2"/>
                </a:solidFill>
              </a:rPr>
              <a:t>Parallel Execution Models</a:t>
            </a:r>
          </a:p>
          <a:p>
            <a:pPr lvl="2" eaLnBrk="1" hangingPunct="1"/>
            <a:r>
              <a:rPr lang="en-US" sz="2800" dirty="0" smtClean="0">
                <a:solidFill>
                  <a:schemeClr val="tx2"/>
                </a:solidFill>
              </a:rPr>
              <a:t>Parallel Architecture Models</a:t>
            </a:r>
          </a:p>
        </p:txBody>
      </p:sp>
      <p:sp>
        <p:nvSpPr>
          <p:cNvPr id="2" name="Date Placeholder 1"/>
          <p:cNvSpPr>
            <a:spLocks noGrp="1"/>
          </p:cNvSpPr>
          <p:nvPr>
            <p:ph type="dt" sz="half" idx="10"/>
          </p:nvPr>
        </p:nvSpPr>
        <p:spPr/>
        <p:txBody>
          <a:bodyPr/>
          <a:lstStyle/>
          <a:p>
            <a:pPr>
              <a:defRPr/>
            </a:pPr>
            <a:fld id="{56D0B81C-F8CC-421E-A8FA-C3E8E5F33736}" type="datetime1">
              <a:rPr lang="en-US" altLang="en-US" smtClean="0"/>
              <a:t>10/21/2014</a:t>
            </a:fld>
            <a:endParaRPr lang="en-US" altLang="en-US"/>
          </a:p>
        </p:txBody>
      </p:sp>
    </p:spTree>
    <p:extLst>
      <p:ext uri="{BB962C8B-B14F-4D97-AF65-F5344CB8AC3E}">
        <p14:creationId xmlns:p14="http://schemas.microsoft.com/office/powerpoint/2010/main" val="1127525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38916" name="Rectangle 2"/>
          <p:cNvSpPr>
            <a:spLocks noGrp="1" noChangeArrowheads="1"/>
          </p:cNvSpPr>
          <p:nvPr>
            <p:ph type="title" idx="4294967295"/>
          </p:nvPr>
        </p:nvSpPr>
        <p:spPr>
          <a:xfrm>
            <a:off x="0" y="0"/>
            <a:ext cx="9144000" cy="1139825"/>
          </a:xfrm>
        </p:spPr>
        <p:txBody>
          <a:bodyPr/>
          <a:lstStyle/>
          <a:p>
            <a:pPr eaLnBrk="1" hangingPunct="1"/>
            <a:r>
              <a:rPr lang="en-US" sz="4000" b="1" dirty="0" smtClean="0">
                <a:solidFill>
                  <a:schemeClr val="tx2"/>
                </a:solidFill>
              </a:rPr>
              <a:t>Dataflow Operators</a:t>
            </a:r>
          </a:p>
        </p:txBody>
      </p:sp>
      <p:sp>
        <p:nvSpPr>
          <p:cNvPr id="38917" name="Rectangle 3"/>
          <p:cNvSpPr>
            <a:spLocks noGrp="1" noChangeArrowheads="1"/>
          </p:cNvSpPr>
          <p:nvPr>
            <p:ph idx="4294967295"/>
          </p:nvPr>
        </p:nvSpPr>
        <p:spPr>
          <a:xfrm>
            <a:off x="473075" y="1447800"/>
            <a:ext cx="7326313" cy="1062038"/>
          </a:xfrm>
        </p:spPr>
        <p:txBody>
          <a:bodyPr/>
          <a:lstStyle/>
          <a:p>
            <a:pPr eaLnBrk="1" hangingPunct="1">
              <a:lnSpc>
                <a:spcPct val="90000"/>
              </a:lnSpc>
            </a:pPr>
            <a:r>
              <a:rPr lang="en-US" sz="2400" dirty="0" smtClean="0">
                <a:solidFill>
                  <a:schemeClr val="tx2"/>
                </a:solidFill>
                <a:latin typeface="Arial" charset="0"/>
              </a:rPr>
              <a:t>A small set of dataflow operators can be used to define a general programming language </a:t>
            </a:r>
          </a:p>
        </p:txBody>
      </p:sp>
      <p:sp>
        <p:nvSpPr>
          <p:cNvPr id="38918" name="Rectangle 4"/>
          <p:cNvSpPr>
            <a:spLocks noChangeArrowheads="1"/>
          </p:cNvSpPr>
          <p:nvPr/>
        </p:nvSpPr>
        <p:spPr bwMode="auto">
          <a:xfrm>
            <a:off x="1365250" y="2462213"/>
            <a:ext cx="584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7" rIns="63493" bIns="25397">
            <a:spAutoFit/>
          </a:bodyPr>
          <a:lstStyle/>
          <a:p>
            <a:pPr defTabSz="449263">
              <a:lnSpc>
                <a:spcPct val="87000"/>
              </a:lnSpc>
            </a:pPr>
            <a:r>
              <a:rPr lang="en-US">
                <a:cs typeface="Arial" charset="0"/>
              </a:rPr>
              <a:t>Fork</a:t>
            </a:r>
          </a:p>
        </p:txBody>
      </p:sp>
      <p:sp>
        <p:nvSpPr>
          <p:cNvPr id="38919" name="Rectangle 5"/>
          <p:cNvSpPr>
            <a:spLocks noChangeArrowheads="1"/>
          </p:cNvSpPr>
          <p:nvPr/>
        </p:nvSpPr>
        <p:spPr bwMode="auto">
          <a:xfrm>
            <a:off x="2392363" y="2462213"/>
            <a:ext cx="14859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7000"/>
              </a:lnSpc>
            </a:pPr>
            <a:r>
              <a:rPr lang="en-US">
                <a:cs typeface="Arial" charset="0"/>
              </a:rPr>
              <a:t>Primitive Ops</a:t>
            </a:r>
          </a:p>
        </p:txBody>
      </p:sp>
      <p:grpSp>
        <p:nvGrpSpPr>
          <p:cNvPr id="38920" name="Group 6"/>
          <p:cNvGrpSpPr>
            <a:grpSpLocks/>
          </p:cNvGrpSpPr>
          <p:nvPr/>
        </p:nvGrpSpPr>
        <p:grpSpPr bwMode="auto">
          <a:xfrm>
            <a:off x="2947988" y="2941638"/>
            <a:ext cx="528637" cy="1123950"/>
            <a:chOff x="1559" y="2087"/>
            <a:chExt cx="333" cy="708"/>
          </a:xfrm>
        </p:grpSpPr>
        <p:sp>
          <p:nvSpPr>
            <p:cNvPr id="38989" name="Rectangle 7"/>
            <p:cNvSpPr>
              <a:spLocks noChangeArrowheads="1"/>
            </p:cNvSpPr>
            <p:nvPr/>
          </p:nvSpPr>
          <p:spPr bwMode="auto">
            <a:xfrm>
              <a:off x="1559" y="2304"/>
              <a:ext cx="333" cy="28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79" tIns="44445" rIns="90479" bIns="44445" anchor="ctr"/>
            <a:lstStyle/>
            <a:p>
              <a:pPr algn="ctr" defTabSz="449263"/>
              <a:r>
                <a:rPr lang="en-US">
                  <a:latin typeface="Verdana" pitchFamily="34" charset="0"/>
                  <a:cs typeface="Arial" charset="0"/>
                </a:rPr>
                <a:t>+</a:t>
              </a:r>
            </a:p>
          </p:txBody>
        </p:sp>
        <p:sp>
          <p:nvSpPr>
            <p:cNvPr id="38990" name="Line 8"/>
            <p:cNvSpPr>
              <a:spLocks noChangeShapeType="1"/>
            </p:cNvSpPr>
            <p:nvPr/>
          </p:nvSpPr>
          <p:spPr bwMode="auto">
            <a:xfrm>
              <a:off x="1623" y="2087"/>
              <a:ext cx="0" cy="21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91" name="Line 9"/>
            <p:cNvSpPr>
              <a:spLocks noChangeShapeType="1"/>
            </p:cNvSpPr>
            <p:nvPr/>
          </p:nvSpPr>
          <p:spPr bwMode="auto">
            <a:xfrm flipH="1">
              <a:off x="1838" y="2087"/>
              <a:ext cx="0" cy="21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92" name="Line 10"/>
            <p:cNvSpPr>
              <a:spLocks noChangeShapeType="1"/>
            </p:cNvSpPr>
            <p:nvPr/>
          </p:nvSpPr>
          <p:spPr bwMode="auto">
            <a:xfrm>
              <a:off x="1733" y="2586"/>
              <a:ext cx="0" cy="20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21" name="Rectangle 11"/>
          <p:cNvSpPr>
            <a:spLocks noChangeArrowheads="1"/>
          </p:cNvSpPr>
          <p:nvPr/>
        </p:nvSpPr>
        <p:spPr bwMode="auto">
          <a:xfrm>
            <a:off x="4860925" y="2462213"/>
            <a:ext cx="8001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algn="ctr" defTabSz="449263">
              <a:lnSpc>
                <a:spcPct val="87000"/>
              </a:lnSpc>
            </a:pPr>
            <a:r>
              <a:rPr lang="en-US">
                <a:cs typeface="Arial" charset="0"/>
              </a:rPr>
              <a:t>Switch</a:t>
            </a:r>
          </a:p>
        </p:txBody>
      </p:sp>
      <p:sp>
        <p:nvSpPr>
          <p:cNvPr id="38922" name="Rectangle 12"/>
          <p:cNvSpPr>
            <a:spLocks noChangeArrowheads="1"/>
          </p:cNvSpPr>
          <p:nvPr/>
        </p:nvSpPr>
        <p:spPr bwMode="auto">
          <a:xfrm>
            <a:off x="7394575" y="2462213"/>
            <a:ext cx="7747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7" rIns="63493" bIns="25397">
            <a:spAutoFit/>
          </a:bodyPr>
          <a:lstStyle/>
          <a:p>
            <a:pPr defTabSz="449263">
              <a:lnSpc>
                <a:spcPct val="87000"/>
              </a:lnSpc>
            </a:pPr>
            <a:r>
              <a:rPr lang="en-US">
                <a:cs typeface="Arial" charset="0"/>
              </a:rPr>
              <a:t>Merge</a:t>
            </a:r>
          </a:p>
        </p:txBody>
      </p:sp>
      <p:grpSp>
        <p:nvGrpSpPr>
          <p:cNvPr id="38923" name="Group 13"/>
          <p:cNvGrpSpPr>
            <a:grpSpLocks/>
          </p:cNvGrpSpPr>
          <p:nvPr/>
        </p:nvGrpSpPr>
        <p:grpSpPr bwMode="auto">
          <a:xfrm>
            <a:off x="1349375" y="2935288"/>
            <a:ext cx="673100" cy="1127125"/>
            <a:chOff x="552" y="2083"/>
            <a:chExt cx="424" cy="710"/>
          </a:xfrm>
        </p:grpSpPr>
        <p:sp>
          <p:nvSpPr>
            <p:cNvPr id="38986" name="Line 14"/>
            <p:cNvSpPr>
              <a:spLocks noChangeShapeType="1"/>
            </p:cNvSpPr>
            <p:nvPr/>
          </p:nvSpPr>
          <p:spPr bwMode="auto">
            <a:xfrm rot="5400000">
              <a:off x="569" y="2268"/>
              <a:ext cx="37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87" name="Line 15"/>
            <p:cNvSpPr>
              <a:spLocks noChangeShapeType="1"/>
            </p:cNvSpPr>
            <p:nvPr/>
          </p:nvSpPr>
          <p:spPr bwMode="auto">
            <a:xfrm rot="5400000">
              <a:off x="483" y="2523"/>
              <a:ext cx="339" cy="2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88" name="Line 16"/>
            <p:cNvSpPr>
              <a:spLocks noChangeShapeType="1"/>
            </p:cNvSpPr>
            <p:nvPr/>
          </p:nvSpPr>
          <p:spPr bwMode="auto">
            <a:xfrm rot="5400000" flipV="1">
              <a:off x="694" y="2510"/>
              <a:ext cx="339" cy="2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24" name="Rectangle 17"/>
          <p:cNvSpPr>
            <a:spLocks noChangeArrowheads="1"/>
          </p:cNvSpPr>
          <p:nvPr/>
        </p:nvSpPr>
        <p:spPr bwMode="auto">
          <a:xfrm>
            <a:off x="1233488" y="1466850"/>
            <a:ext cx="73009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pPr marL="342900" indent="-342900" eaLnBrk="1" hangingPunct="1">
              <a:lnSpc>
                <a:spcPct val="90000"/>
              </a:lnSpc>
              <a:spcBef>
                <a:spcPct val="20000"/>
              </a:spcBef>
              <a:buFontTx/>
              <a:buChar char="•"/>
            </a:pPr>
            <a:endParaRPr lang="en-US" sz="3200">
              <a:solidFill>
                <a:srgbClr val="000099"/>
              </a:solidFill>
              <a:latin typeface="Times New Roman" pitchFamily="18" charset="0"/>
            </a:endParaRPr>
          </a:p>
        </p:txBody>
      </p:sp>
      <p:sp>
        <p:nvSpPr>
          <p:cNvPr id="38925" name="Oval 18"/>
          <p:cNvSpPr>
            <a:spLocks noChangeArrowheads="1"/>
          </p:cNvSpPr>
          <p:nvPr/>
        </p:nvSpPr>
        <p:spPr bwMode="auto">
          <a:xfrm>
            <a:off x="1606550" y="3016250"/>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grpSp>
        <p:nvGrpSpPr>
          <p:cNvPr id="38926" name="Group 19"/>
          <p:cNvGrpSpPr>
            <a:grpSpLocks/>
          </p:cNvGrpSpPr>
          <p:nvPr/>
        </p:nvGrpSpPr>
        <p:grpSpPr bwMode="auto">
          <a:xfrm>
            <a:off x="6518275" y="2930525"/>
            <a:ext cx="1954213" cy="1135063"/>
            <a:chOff x="2212" y="2083"/>
            <a:chExt cx="1231" cy="715"/>
          </a:xfrm>
        </p:grpSpPr>
        <p:sp>
          <p:nvSpPr>
            <p:cNvPr id="38979" name="Oval 20"/>
            <p:cNvSpPr>
              <a:spLocks noChangeArrowheads="1"/>
            </p:cNvSpPr>
            <p:nvPr/>
          </p:nvSpPr>
          <p:spPr bwMode="auto">
            <a:xfrm>
              <a:off x="2545" y="2317"/>
              <a:ext cx="898" cy="25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80" name="Line 21"/>
            <p:cNvSpPr>
              <a:spLocks noChangeShapeType="1"/>
            </p:cNvSpPr>
            <p:nvPr/>
          </p:nvSpPr>
          <p:spPr bwMode="auto">
            <a:xfrm>
              <a:off x="3140" y="2083"/>
              <a:ext cx="0" cy="2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81" name="Line 22"/>
            <p:cNvSpPr>
              <a:spLocks noChangeShapeType="1"/>
            </p:cNvSpPr>
            <p:nvPr/>
          </p:nvSpPr>
          <p:spPr bwMode="auto">
            <a:xfrm flipH="1">
              <a:off x="2988" y="2568"/>
              <a:ext cx="0" cy="23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82" name="Rectangle 23"/>
            <p:cNvSpPr>
              <a:spLocks noChangeArrowheads="1"/>
            </p:cNvSpPr>
            <p:nvPr/>
          </p:nvSpPr>
          <p:spPr bwMode="auto">
            <a:xfrm>
              <a:off x="2758" y="2334"/>
              <a:ext cx="14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T</a:t>
              </a:r>
            </a:p>
          </p:txBody>
        </p:sp>
        <p:sp>
          <p:nvSpPr>
            <p:cNvPr id="38983" name="Line 24"/>
            <p:cNvSpPr>
              <a:spLocks noChangeShapeType="1"/>
            </p:cNvSpPr>
            <p:nvPr/>
          </p:nvSpPr>
          <p:spPr bwMode="auto">
            <a:xfrm>
              <a:off x="2837" y="2089"/>
              <a:ext cx="0" cy="22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84" name="Line 25"/>
            <p:cNvSpPr>
              <a:spLocks noChangeShapeType="1"/>
            </p:cNvSpPr>
            <p:nvPr/>
          </p:nvSpPr>
          <p:spPr bwMode="auto">
            <a:xfrm>
              <a:off x="2212" y="2446"/>
              <a:ext cx="3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85" name="Rectangle 26"/>
            <p:cNvSpPr>
              <a:spLocks noChangeArrowheads="1"/>
            </p:cNvSpPr>
            <p:nvPr/>
          </p:nvSpPr>
          <p:spPr bwMode="auto">
            <a:xfrm>
              <a:off x="3063" y="2334"/>
              <a:ext cx="14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F</a:t>
              </a:r>
            </a:p>
          </p:txBody>
        </p:sp>
      </p:grpSp>
      <p:grpSp>
        <p:nvGrpSpPr>
          <p:cNvPr id="38927" name="Group 27"/>
          <p:cNvGrpSpPr>
            <a:grpSpLocks/>
          </p:cNvGrpSpPr>
          <p:nvPr/>
        </p:nvGrpSpPr>
        <p:grpSpPr bwMode="auto">
          <a:xfrm>
            <a:off x="4048125" y="2933700"/>
            <a:ext cx="1954213" cy="1131888"/>
            <a:chOff x="3788" y="2086"/>
            <a:chExt cx="1231" cy="713"/>
          </a:xfrm>
        </p:grpSpPr>
        <p:sp>
          <p:nvSpPr>
            <p:cNvPr id="38972" name="Oval 28"/>
            <p:cNvSpPr>
              <a:spLocks noChangeArrowheads="1"/>
            </p:cNvSpPr>
            <p:nvPr/>
          </p:nvSpPr>
          <p:spPr bwMode="auto">
            <a:xfrm>
              <a:off x="4121" y="2321"/>
              <a:ext cx="898" cy="25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73" name="Line 29"/>
            <p:cNvSpPr>
              <a:spLocks noChangeShapeType="1"/>
            </p:cNvSpPr>
            <p:nvPr/>
          </p:nvSpPr>
          <p:spPr bwMode="auto">
            <a:xfrm>
              <a:off x="4716" y="2563"/>
              <a:ext cx="0" cy="2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4" name="Line 30"/>
            <p:cNvSpPr>
              <a:spLocks noChangeShapeType="1"/>
            </p:cNvSpPr>
            <p:nvPr/>
          </p:nvSpPr>
          <p:spPr bwMode="auto">
            <a:xfrm flipH="1">
              <a:off x="4564" y="2086"/>
              <a:ext cx="0" cy="23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5" name="Rectangle 31"/>
            <p:cNvSpPr>
              <a:spLocks noChangeArrowheads="1"/>
            </p:cNvSpPr>
            <p:nvPr/>
          </p:nvSpPr>
          <p:spPr bwMode="auto">
            <a:xfrm>
              <a:off x="4334" y="2430"/>
              <a:ext cx="14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T</a:t>
              </a:r>
            </a:p>
          </p:txBody>
        </p:sp>
        <p:sp>
          <p:nvSpPr>
            <p:cNvPr id="38976" name="Line 32"/>
            <p:cNvSpPr>
              <a:spLocks noChangeShapeType="1"/>
            </p:cNvSpPr>
            <p:nvPr/>
          </p:nvSpPr>
          <p:spPr bwMode="auto">
            <a:xfrm>
              <a:off x="4413" y="2569"/>
              <a:ext cx="0" cy="22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7" name="Line 33"/>
            <p:cNvSpPr>
              <a:spLocks noChangeShapeType="1"/>
            </p:cNvSpPr>
            <p:nvPr/>
          </p:nvSpPr>
          <p:spPr bwMode="auto">
            <a:xfrm>
              <a:off x="3788" y="2450"/>
              <a:ext cx="3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8" name="Rectangle 34"/>
            <p:cNvSpPr>
              <a:spLocks noChangeArrowheads="1"/>
            </p:cNvSpPr>
            <p:nvPr/>
          </p:nvSpPr>
          <p:spPr bwMode="auto">
            <a:xfrm>
              <a:off x="4639" y="2430"/>
              <a:ext cx="14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F</a:t>
              </a:r>
            </a:p>
          </p:txBody>
        </p:sp>
      </p:grpSp>
      <p:sp>
        <p:nvSpPr>
          <p:cNvPr id="38928" name="Oval 35"/>
          <p:cNvSpPr>
            <a:spLocks noChangeArrowheads="1"/>
          </p:cNvSpPr>
          <p:nvPr/>
        </p:nvSpPr>
        <p:spPr bwMode="auto">
          <a:xfrm>
            <a:off x="2981325" y="3011488"/>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38929" name="Oval 36"/>
          <p:cNvSpPr>
            <a:spLocks noChangeArrowheads="1"/>
          </p:cNvSpPr>
          <p:nvPr/>
        </p:nvSpPr>
        <p:spPr bwMode="auto">
          <a:xfrm>
            <a:off x="5210175" y="3011488"/>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38930" name="Oval 37"/>
          <p:cNvSpPr>
            <a:spLocks noChangeArrowheads="1"/>
          </p:cNvSpPr>
          <p:nvPr/>
        </p:nvSpPr>
        <p:spPr bwMode="auto">
          <a:xfrm>
            <a:off x="7439025" y="3008313"/>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38931" name="Oval 38"/>
          <p:cNvSpPr>
            <a:spLocks noChangeArrowheads="1"/>
          </p:cNvSpPr>
          <p:nvPr/>
        </p:nvSpPr>
        <p:spPr bwMode="auto">
          <a:xfrm>
            <a:off x="7923213" y="3006725"/>
            <a:ext cx="139700" cy="139700"/>
          </a:xfrm>
          <a:prstGeom prst="ellipse">
            <a:avLst/>
          </a:prstGeom>
          <a:solidFill>
            <a:srgbClr val="FFFF00"/>
          </a:solidFill>
          <a:ln w="12700">
            <a:solidFill>
              <a:schemeClr val="tx1"/>
            </a:solidFill>
            <a:round/>
            <a:headEnd/>
            <a:tailEnd/>
          </a:ln>
        </p:spPr>
        <p:txBody>
          <a:bodyPr wrap="none" anchor="ctr"/>
          <a:lstStyle/>
          <a:p>
            <a:endParaRPr lang="en-US"/>
          </a:p>
        </p:txBody>
      </p:sp>
      <p:sp>
        <p:nvSpPr>
          <p:cNvPr id="38932" name="Oval 39"/>
          <p:cNvSpPr>
            <a:spLocks noChangeArrowheads="1"/>
          </p:cNvSpPr>
          <p:nvPr/>
        </p:nvSpPr>
        <p:spPr bwMode="auto">
          <a:xfrm>
            <a:off x="4195763" y="3441700"/>
            <a:ext cx="139700" cy="1397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933" name="Oval 40"/>
          <p:cNvSpPr>
            <a:spLocks noChangeArrowheads="1"/>
          </p:cNvSpPr>
          <p:nvPr/>
        </p:nvSpPr>
        <p:spPr bwMode="auto">
          <a:xfrm>
            <a:off x="6683375" y="3438525"/>
            <a:ext cx="139700" cy="1397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8934" name="Rectangle 41"/>
          <p:cNvSpPr>
            <a:spLocks noChangeArrowheads="1"/>
          </p:cNvSpPr>
          <p:nvPr/>
        </p:nvSpPr>
        <p:spPr bwMode="auto">
          <a:xfrm>
            <a:off x="4156075" y="3252788"/>
            <a:ext cx="220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200">
                <a:latin typeface="Verdana" pitchFamily="34" charset="0"/>
                <a:cs typeface="Arial" charset="0"/>
              </a:rPr>
              <a:t>T</a:t>
            </a:r>
          </a:p>
        </p:txBody>
      </p:sp>
      <p:sp>
        <p:nvSpPr>
          <p:cNvPr id="38935" name="Rectangle 42"/>
          <p:cNvSpPr>
            <a:spLocks noChangeArrowheads="1"/>
          </p:cNvSpPr>
          <p:nvPr/>
        </p:nvSpPr>
        <p:spPr bwMode="auto">
          <a:xfrm>
            <a:off x="6651625" y="3252788"/>
            <a:ext cx="220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200">
                <a:latin typeface="Verdana" pitchFamily="34" charset="0"/>
                <a:cs typeface="Arial" charset="0"/>
              </a:rPr>
              <a:t>T</a:t>
            </a:r>
          </a:p>
        </p:txBody>
      </p:sp>
      <p:grpSp>
        <p:nvGrpSpPr>
          <p:cNvPr id="38936" name="Group 43"/>
          <p:cNvGrpSpPr>
            <a:grpSpLocks/>
          </p:cNvGrpSpPr>
          <p:nvPr/>
        </p:nvGrpSpPr>
        <p:grpSpPr bwMode="auto">
          <a:xfrm>
            <a:off x="2947988" y="4846638"/>
            <a:ext cx="528637" cy="1123950"/>
            <a:chOff x="1559" y="2087"/>
            <a:chExt cx="333" cy="708"/>
          </a:xfrm>
        </p:grpSpPr>
        <p:sp>
          <p:nvSpPr>
            <p:cNvPr id="38968" name="Rectangle 44"/>
            <p:cNvSpPr>
              <a:spLocks noChangeArrowheads="1"/>
            </p:cNvSpPr>
            <p:nvPr/>
          </p:nvSpPr>
          <p:spPr bwMode="auto">
            <a:xfrm>
              <a:off x="1559" y="2304"/>
              <a:ext cx="333" cy="286"/>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79" tIns="44445" rIns="90479" bIns="44445" anchor="ctr"/>
            <a:lstStyle/>
            <a:p>
              <a:pPr algn="ctr" defTabSz="449263"/>
              <a:r>
                <a:rPr lang="en-US">
                  <a:latin typeface="Verdana" pitchFamily="34" charset="0"/>
                  <a:cs typeface="Arial" charset="0"/>
                </a:rPr>
                <a:t>+</a:t>
              </a:r>
            </a:p>
          </p:txBody>
        </p:sp>
        <p:sp>
          <p:nvSpPr>
            <p:cNvPr id="38969" name="Line 45"/>
            <p:cNvSpPr>
              <a:spLocks noChangeShapeType="1"/>
            </p:cNvSpPr>
            <p:nvPr/>
          </p:nvSpPr>
          <p:spPr bwMode="auto">
            <a:xfrm>
              <a:off x="1623" y="2087"/>
              <a:ext cx="0" cy="21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0" name="Line 46"/>
            <p:cNvSpPr>
              <a:spLocks noChangeShapeType="1"/>
            </p:cNvSpPr>
            <p:nvPr/>
          </p:nvSpPr>
          <p:spPr bwMode="auto">
            <a:xfrm flipH="1">
              <a:off x="1838" y="2087"/>
              <a:ext cx="0" cy="211"/>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71" name="Line 47"/>
            <p:cNvSpPr>
              <a:spLocks noChangeShapeType="1"/>
            </p:cNvSpPr>
            <p:nvPr/>
          </p:nvSpPr>
          <p:spPr bwMode="auto">
            <a:xfrm>
              <a:off x="1733" y="2586"/>
              <a:ext cx="0" cy="209"/>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8937" name="Group 48"/>
          <p:cNvGrpSpPr>
            <a:grpSpLocks/>
          </p:cNvGrpSpPr>
          <p:nvPr/>
        </p:nvGrpSpPr>
        <p:grpSpPr bwMode="auto">
          <a:xfrm>
            <a:off x="1349375" y="4840288"/>
            <a:ext cx="673100" cy="1127125"/>
            <a:chOff x="552" y="2083"/>
            <a:chExt cx="424" cy="710"/>
          </a:xfrm>
        </p:grpSpPr>
        <p:sp>
          <p:nvSpPr>
            <p:cNvPr id="38965" name="Line 49"/>
            <p:cNvSpPr>
              <a:spLocks noChangeShapeType="1"/>
            </p:cNvSpPr>
            <p:nvPr/>
          </p:nvSpPr>
          <p:spPr bwMode="auto">
            <a:xfrm rot="5400000">
              <a:off x="569" y="2268"/>
              <a:ext cx="371"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66" name="Line 50"/>
            <p:cNvSpPr>
              <a:spLocks noChangeShapeType="1"/>
            </p:cNvSpPr>
            <p:nvPr/>
          </p:nvSpPr>
          <p:spPr bwMode="auto">
            <a:xfrm rot="5400000">
              <a:off x="483" y="2523"/>
              <a:ext cx="339" cy="20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7" name="Line 51"/>
            <p:cNvSpPr>
              <a:spLocks noChangeShapeType="1"/>
            </p:cNvSpPr>
            <p:nvPr/>
          </p:nvSpPr>
          <p:spPr bwMode="auto">
            <a:xfrm rot="5400000" flipV="1">
              <a:off x="694" y="2510"/>
              <a:ext cx="339" cy="2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8938" name="Oval 52"/>
          <p:cNvSpPr>
            <a:spLocks noChangeArrowheads="1"/>
          </p:cNvSpPr>
          <p:nvPr/>
        </p:nvSpPr>
        <p:spPr bwMode="auto">
          <a:xfrm>
            <a:off x="1814513" y="5694363"/>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38939" name="Oval 53"/>
          <p:cNvSpPr>
            <a:spLocks noChangeArrowheads="1"/>
          </p:cNvSpPr>
          <p:nvPr/>
        </p:nvSpPr>
        <p:spPr bwMode="auto">
          <a:xfrm>
            <a:off x="1397000" y="5702300"/>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grpSp>
        <p:nvGrpSpPr>
          <p:cNvPr id="38940" name="Group 54"/>
          <p:cNvGrpSpPr>
            <a:grpSpLocks/>
          </p:cNvGrpSpPr>
          <p:nvPr/>
        </p:nvGrpSpPr>
        <p:grpSpPr bwMode="auto">
          <a:xfrm>
            <a:off x="6518275" y="4835525"/>
            <a:ext cx="1954213" cy="1135063"/>
            <a:chOff x="2212" y="2083"/>
            <a:chExt cx="1231" cy="715"/>
          </a:xfrm>
        </p:grpSpPr>
        <p:sp>
          <p:nvSpPr>
            <p:cNvPr id="38958" name="Oval 55"/>
            <p:cNvSpPr>
              <a:spLocks noChangeArrowheads="1"/>
            </p:cNvSpPr>
            <p:nvPr/>
          </p:nvSpPr>
          <p:spPr bwMode="auto">
            <a:xfrm>
              <a:off x="2545" y="2317"/>
              <a:ext cx="898" cy="25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59" name="Line 56"/>
            <p:cNvSpPr>
              <a:spLocks noChangeShapeType="1"/>
            </p:cNvSpPr>
            <p:nvPr/>
          </p:nvSpPr>
          <p:spPr bwMode="auto">
            <a:xfrm>
              <a:off x="3140" y="2083"/>
              <a:ext cx="0" cy="2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0" name="Line 57"/>
            <p:cNvSpPr>
              <a:spLocks noChangeShapeType="1"/>
            </p:cNvSpPr>
            <p:nvPr/>
          </p:nvSpPr>
          <p:spPr bwMode="auto">
            <a:xfrm flipH="1">
              <a:off x="2988" y="2568"/>
              <a:ext cx="0" cy="23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1" name="Rectangle 58"/>
            <p:cNvSpPr>
              <a:spLocks noChangeArrowheads="1"/>
            </p:cNvSpPr>
            <p:nvPr/>
          </p:nvSpPr>
          <p:spPr bwMode="auto">
            <a:xfrm>
              <a:off x="2758" y="2334"/>
              <a:ext cx="14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T</a:t>
              </a:r>
            </a:p>
          </p:txBody>
        </p:sp>
        <p:sp>
          <p:nvSpPr>
            <p:cNvPr id="38962" name="Line 59"/>
            <p:cNvSpPr>
              <a:spLocks noChangeShapeType="1"/>
            </p:cNvSpPr>
            <p:nvPr/>
          </p:nvSpPr>
          <p:spPr bwMode="auto">
            <a:xfrm>
              <a:off x="2837" y="2089"/>
              <a:ext cx="0" cy="22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3" name="Line 60"/>
            <p:cNvSpPr>
              <a:spLocks noChangeShapeType="1"/>
            </p:cNvSpPr>
            <p:nvPr/>
          </p:nvSpPr>
          <p:spPr bwMode="auto">
            <a:xfrm>
              <a:off x="2212" y="2446"/>
              <a:ext cx="3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64" name="Rectangle 61"/>
            <p:cNvSpPr>
              <a:spLocks noChangeArrowheads="1"/>
            </p:cNvSpPr>
            <p:nvPr/>
          </p:nvSpPr>
          <p:spPr bwMode="auto">
            <a:xfrm>
              <a:off x="3063" y="2334"/>
              <a:ext cx="14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F</a:t>
              </a:r>
            </a:p>
          </p:txBody>
        </p:sp>
      </p:grpSp>
      <p:grpSp>
        <p:nvGrpSpPr>
          <p:cNvPr id="38941" name="Group 62"/>
          <p:cNvGrpSpPr>
            <a:grpSpLocks/>
          </p:cNvGrpSpPr>
          <p:nvPr/>
        </p:nvGrpSpPr>
        <p:grpSpPr bwMode="auto">
          <a:xfrm>
            <a:off x="4048125" y="4838700"/>
            <a:ext cx="1954213" cy="1131888"/>
            <a:chOff x="3788" y="2086"/>
            <a:chExt cx="1231" cy="713"/>
          </a:xfrm>
        </p:grpSpPr>
        <p:sp>
          <p:nvSpPr>
            <p:cNvPr id="38951" name="Oval 63"/>
            <p:cNvSpPr>
              <a:spLocks noChangeArrowheads="1"/>
            </p:cNvSpPr>
            <p:nvPr/>
          </p:nvSpPr>
          <p:spPr bwMode="auto">
            <a:xfrm>
              <a:off x="4121" y="2321"/>
              <a:ext cx="898" cy="25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52" name="Line 64"/>
            <p:cNvSpPr>
              <a:spLocks noChangeShapeType="1"/>
            </p:cNvSpPr>
            <p:nvPr/>
          </p:nvSpPr>
          <p:spPr bwMode="auto">
            <a:xfrm>
              <a:off x="4716" y="2563"/>
              <a:ext cx="0" cy="23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3" name="Line 65"/>
            <p:cNvSpPr>
              <a:spLocks noChangeShapeType="1"/>
            </p:cNvSpPr>
            <p:nvPr/>
          </p:nvSpPr>
          <p:spPr bwMode="auto">
            <a:xfrm flipH="1">
              <a:off x="4564" y="2086"/>
              <a:ext cx="0" cy="23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4" name="Rectangle 66"/>
            <p:cNvSpPr>
              <a:spLocks noChangeArrowheads="1"/>
            </p:cNvSpPr>
            <p:nvPr/>
          </p:nvSpPr>
          <p:spPr bwMode="auto">
            <a:xfrm>
              <a:off x="4334" y="2430"/>
              <a:ext cx="14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T</a:t>
              </a:r>
            </a:p>
          </p:txBody>
        </p:sp>
        <p:sp>
          <p:nvSpPr>
            <p:cNvPr id="38955" name="Line 67"/>
            <p:cNvSpPr>
              <a:spLocks noChangeShapeType="1"/>
            </p:cNvSpPr>
            <p:nvPr/>
          </p:nvSpPr>
          <p:spPr bwMode="auto">
            <a:xfrm>
              <a:off x="4413" y="2569"/>
              <a:ext cx="0" cy="22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6" name="Line 68"/>
            <p:cNvSpPr>
              <a:spLocks noChangeShapeType="1"/>
            </p:cNvSpPr>
            <p:nvPr/>
          </p:nvSpPr>
          <p:spPr bwMode="auto">
            <a:xfrm>
              <a:off x="3788" y="2450"/>
              <a:ext cx="3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57" name="Rectangle 69"/>
            <p:cNvSpPr>
              <a:spLocks noChangeArrowheads="1"/>
            </p:cNvSpPr>
            <p:nvPr/>
          </p:nvSpPr>
          <p:spPr bwMode="auto">
            <a:xfrm>
              <a:off x="4639" y="2430"/>
              <a:ext cx="14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400">
                  <a:latin typeface="Verdana" pitchFamily="34" charset="0"/>
                  <a:cs typeface="Arial" charset="0"/>
                </a:rPr>
                <a:t>F</a:t>
              </a:r>
            </a:p>
          </p:txBody>
        </p:sp>
      </p:grpSp>
      <p:sp>
        <p:nvSpPr>
          <p:cNvPr id="38942" name="Oval 70"/>
          <p:cNvSpPr>
            <a:spLocks noChangeArrowheads="1"/>
          </p:cNvSpPr>
          <p:nvPr/>
        </p:nvSpPr>
        <p:spPr bwMode="auto">
          <a:xfrm>
            <a:off x="3154363" y="5700713"/>
            <a:ext cx="139700" cy="139700"/>
          </a:xfrm>
          <a:prstGeom prst="ellipse">
            <a:avLst/>
          </a:prstGeom>
          <a:solidFill>
            <a:srgbClr val="00CC00"/>
          </a:solidFill>
          <a:ln w="12700">
            <a:solidFill>
              <a:schemeClr val="tx1"/>
            </a:solidFill>
            <a:round/>
            <a:headEnd/>
            <a:tailEnd/>
          </a:ln>
        </p:spPr>
        <p:txBody>
          <a:bodyPr wrap="none" anchor="ctr"/>
          <a:lstStyle/>
          <a:p>
            <a:endParaRPr lang="en-US"/>
          </a:p>
        </p:txBody>
      </p:sp>
      <p:sp>
        <p:nvSpPr>
          <p:cNvPr id="38943" name="Oval 71"/>
          <p:cNvSpPr>
            <a:spLocks noChangeArrowheads="1"/>
          </p:cNvSpPr>
          <p:nvPr/>
        </p:nvSpPr>
        <p:spPr bwMode="auto">
          <a:xfrm>
            <a:off x="4967288" y="5699125"/>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38944" name="Rectangle 72"/>
          <p:cNvSpPr>
            <a:spLocks noChangeArrowheads="1"/>
          </p:cNvSpPr>
          <p:nvPr/>
        </p:nvSpPr>
        <p:spPr bwMode="auto">
          <a:xfrm>
            <a:off x="4156075" y="5157788"/>
            <a:ext cx="220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200">
                <a:latin typeface="Verdana" pitchFamily="34" charset="0"/>
                <a:cs typeface="Arial" charset="0"/>
              </a:rPr>
              <a:t>T</a:t>
            </a:r>
          </a:p>
        </p:txBody>
      </p:sp>
      <p:sp>
        <p:nvSpPr>
          <p:cNvPr id="38945" name="Rectangle 73"/>
          <p:cNvSpPr>
            <a:spLocks noChangeArrowheads="1"/>
          </p:cNvSpPr>
          <p:nvPr/>
        </p:nvSpPr>
        <p:spPr bwMode="auto">
          <a:xfrm>
            <a:off x="6651625" y="5157788"/>
            <a:ext cx="220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sz="1200">
                <a:latin typeface="Verdana" pitchFamily="34" charset="0"/>
                <a:cs typeface="Arial" charset="0"/>
              </a:rPr>
              <a:t>T</a:t>
            </a:r>
          </a:p>
        </p:txBody>
      </p:sp>
      <p:sp>
        <p:nvSpPr>
          <p:cNvPr id="38946" name="Oval 74"/>
          <p:cNvSpPr>
            <a:spLocks noChangeArrowheads="1"/>
          </p:cNvSpPr>
          <p:nvPr/>
        </p:nvSpPr>
        <p:spPr bwMode="auto">
          <a:xfrm>
            <a:off x="7680325" y="5702300"/>
            <a:ext cx="139700" cy="139700"/>
          </a:xfrm>
          <a:prstGeom prst="ellipse">
            <a:avLst/>
          </a:prstGeom>
          <a:solidFill>
            <a:srgbClr val="0000FF"/>
          </a:solidFill>
          <a:ln w="12700">
            <a:solidFill>
              <a:schemeClr val="tx1"/>
            </a:solidFill>
            <a:round/>
            <a:headEnd/>
            <a:tailEnd/>
          </a:ln>
        </p:spPr>
        <p:txBody>
          <a:bodyPr wrap="none" anchor="ctr"/>
          <a:lstStyle/>
          <a:p>
            <a:endParaRPr lang="en-US"/>
          </a:p>
        </p:txBody>
      </p:sp>
      <p:sp>
        <p:nvSpPr>
          <p:cNvPr id="38947" name="Rectangle 75"/>
          <p:cNvSpPr>
            <a:spLocks noChangeArrowheads="1"/>
          </p:cNvSpPr>
          <p:nvPr/>
        </p:nvSpPr>
        <p:spPr bwMode="auto">
          <a:xfrm rot="5400000">
            <a:off x="4375150" y="4157663"/>
            <a:ext cx="52863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493" tIns="25397" rIns="63493" bIns="25397">
            <a:spAutoFit/>
          </a:bodyPr>
          <a:lstStyle/>
          <a:p>
            <a:pPr defTabSz="449263">
              <a:lnSpc>
                <a:spcPct val="87000"/>
              </a:lnSpc>
            </a:pPr>
            <a:r>
              <a:rPr lang="en-US" sz="3200">
                <a:latin typeface="Verdana" pitchFamily="34" charset="0"/>
                <a:cs typeface="Arial" charset="0"/>
                <a:sym typeface="Symbol" pitchFamily="18" charset="2"/>
              </a:rPr>
              <a:t></a:t>
            </a:r>
          </a:p>
        </p:txBody>
      </p:sp>
      <p:sp>
        <p:nvSpPr>
          <p:cNvPr id="38948" name="Oval 76"/>
          <p:cNvSpPr>
            <a:spLocks noChangeArrowheads="1"/>
          </p:cNvSpPr>
          <p:nvPr/>
        </p:nvSpPr>
        <p:spPr bwMode="auto">
          <a:xfrm>
            <a:off x="7923213" y="4949825"/>
            <a:ext cx="139700" cy="139700"/>
          </a:xfrm>
          <a:prstGeom prst="ellipse">
            <a:avLst/>
          </a:prstGeom>
          <a:solidFill>
            <a:srgbClr val="FFFF00"/>
          </a:solidFill>
          <a:ln w="12700">
            <a:solidFill>
              <a:schemeClr val="tx1"/>
            </a:solidFill>
            <a:round/>
            <a:headEnd/>
            <a:tailEnd/>
          </a:ln>
        </p:spPr>
        <p:txBody>
          <a:bodyPr wrap="none" anchor="ctr"/>
          <a:lstStyle/>
          <a:p>
            <a:endParaRPr lang="en-US"/>
          </a:p>
        </p:txBody>
      </p:sp>
      <p:sp>
        <p:nvSpPr>
          <p:cNvPr id="38949" name="Oval 77"/>
          <p:cNvSpPr>
            <a:spLocks noChangeArrowheads="1"/>
          </p:cNvSpPr>
          <p:nvPr/>
        </p:nvSpPr>
        <p:spPr bwMode="auto">
          <a:xfrm>
            <a:off x="3313113" y="3019425"/>
            <a:ext cx="139700" cy="139700"/>
          </a:xfrm>
          <a:prstGeom prst="ellipse">
            <a:avLst/>
          </a:prstGeom>
          <a:solidFill>
            <a:srgbClr val="FFFF00"/>
          </a:solidFill>
          <a:ln w="12700">
            <a:solidFill>
              <a:schemeClr val="tx1"/>
            </a:solidFill>
            <a:round/>
            <a:headEnd/>
            <a:tailEnd/>
          </a:ln>
        </p:spPr>
        <p:txBody>
          <a:bodyPr wrap="none" anchor="ctr"/>
          <a:lstStyle/>
          <a:p>
            <a:endParaRPr lang="en-US"/>
          </a:p>
        </p:txBody>
      </p:sp>
      <p:sp>
        <p:nvSpPr>
          <p:cNvPr id="2" name="Date Placeholder 1"/>
          <p:cNvSpPr>
            <a:spLocks noGrp="1"/>
          </p:cNvSpPr>
          <p:nvPr>
            <p:ph type="dt" sz="half" idx="10"/>
          </p:nvPr>
        </p:nvSpPr>
        <p:spPr/>
        <p:txBody>
          <a:bodyPr/>
          <a:lstStyle/>
          <a:p>
            <a:pPr>
              <a:defRPr/>
            </a:pPr>
            <a:fld id="{2B4804A3-A7F7-4534-B68A-26FAF59C46A2}" type="datetime1">
              <a:rPr lang="en-US" altLang="en-US" smtClean="0"/>
              <a:t>10/21/2014</a:t>
            </a:fld>
            <a:endParaRPr lang="en-US" altLang="en-US"/>
          </a:p>
        </p:txBody>
      </p:sp>
    </p:spTree>
    <p:extLst>
      <p:ext uri="{BB962C8B-B14F-4D97-AF65-F5344CB8AC3E}">
        <p14:creationId xmlns:p14="http://schemas.microsoft.com/office/powerpoint/2010/main" val="1738917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sp>
        <p:nvSpPr>
          <p:cNvPr id="37890" name="Title 1"/>
          <p:cNvSpPr>
            <a:spLocks noGrp="1"/>
          </p:cNvSpPr>
          <p:nvPr>
            <p:ph type="title" idx="4294967295"/>
          </p:nvPr>
        </p:nvSpPr>
        <p:spPr>
          <a:xfrm>
            <a:off x="0" y="0"/>
            <a:ext cx="9144000" cy="1143000"/>
          </a:xfrm>
        </p:spPr>
        <p:txBody>
          <a:bodyPr/>
          <a:lstStyle/>
          <a:p>
            <a:r>
              <a:rPr lang="en-US" sz="4000" b="1" dirty="0" smtClean="0">
                <a:solidFill>
                  <a:schemeClr val="tx2"/>
                </a:solidFill>
              </a:rPr>
              <a:t>Dataflow Graphs</a:t>
            </a:r>
          </a:p>
        </p:txBody>
      </p:sp>
      <p:sp>
        <p:nvSpPr>
          <p:cNvPr id="6" name="TextBox 5"/>
          <p:cNvSpPr txBox="1"/>
          <p:nvPr/>
        </p:nvSpPr>
        <p:spPr>
          <a:xfrm>
            <a:off x="1949450" y="1600200"/>
            <a:ext cx="1719263" cy="92392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en-US" dirty="0">
                <a:latin typeface="Garamond" pitchFamily="18" charset="0"/>
              </a:rPr>
              <a:t>x = a + b;</a:t>
            </a:r>
          </a:p>
          <a:p>
            <a:pPr>
              <a:defRPr/>
            </a:pPr>
            <a:r>
              <a:rPr lang="en-US" dirty="0">
                <a:latin typeface="Garamond" pitchFamily="18" charset="0"/>
              </a:rPr>
              <a:t>z = b * 7;</a:t>
            </a:r>
          </a:p>
          <a:p>
            <a:pPr>
              <a:defRPr/>
            </a:pPr>
            <a:r>
              <a:rPr lang="en-US" dirty="0">
                <a:latin typeface="Garamond" pitchFamily="18" charset="0"/>
              </a:rPr>
              <a:t>z = (x-y) * (</a:t>
            </a:r>
            <a:r>
              <a:rPr lang="en-US" dirty="0" err="1">
                <a:latin typeface="Garamond" pitchFamily="18" charset="0"/>
              </a:rPr>
              <a:t>x+y</a:t>
            </a:r>
            <a:r>
              <a:rPr lang="en-US" dirty="0">
                <a:latin typeface="Garamond" pitchFamily="18" charset="0"/>
              </a:rPr>
              <a:t>);</a:t>
            </a:r>
          </a:p>
        </p:txBody>
      </p:sp>
      <p:sp>
        <p:nvSpPr>
          <p:cNvPr id="7" name="Right Arrow 6"/>
          <p:cNvSpPr/>
          <p:nvPr/>
        </p:nvSpPr>
        <p:spPr bwMode="auto">
          <a:xfrm>
            <a:off x="4006850" y="1752600"/>
            <a:ext cx="1295400" cy="609600"/>
          </a:xfrm>
          <a:prstGeom prst="right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sp>
        <p:nvSpPr>
          <p:cNvPr id="8" name="Rectangle 7"/>
          <p:cNvSpPr/>
          <p:nvPr/>
        </p:nvSpPr>
        <p:spPr bwMode="auto">
          <a:xfrm>
            <a:off x="6199188" y="2514600"/>
            <a:ext cx="533400" cy="4572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2000" baseline="-25000" dirty="0">
              <a:solidFill>
                <a:schemeClr val="tx1"/>
              </a:solidFill>
              <a:latin typeface="Arial" pitchFamily="34" charset="0"/>
            </a:endParaRPr>
          </a:p>
        </p:txBody>
      </p:sp>
      <p:sp>
        <p:nvSpPr>
          <p:cNvPr id="9" name="Rectangle 8"/>
          <p:cNvSpPr/>
          <p:nvPr/>
        </p:nvSpPr>
        <p:spPr bwMode="auto">
          <a:xfrm>
            <a:off x="7342188" y="2514600"/>
            <a:ext cx="533400" cy="4572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dirty="0">
              <a:solidFill>
                <a:schemeClr val="tx1"/>
              </a:solidFill>
              <a:latin typeface="Arial" pitchFamily="34" charset="0"/>
            </a:endParaRPr>
          </a:p>
        </p:txBody>
      </p:sp>
      <p:sp>
        <p:nvSpPr>
          <p:cNvPr id="10" name="Rectangle 9"/>
          <p:cNvSpPr/>
          <p:nvPr/>
        </p:nvSpPr>
        <p:spPr bwMode="auto">
          <a:xfrm>
            <a:off x="6199188" y="3505200"/>
            <a:ext cx="533400" cy="4572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dirty="0">
              <a:solidFill>
                <a:schemeClr val="tx1"/>
              </a:solidFill>
              <a:latin typeface="Arial" pitchFamily="34" charset="0"/>
            </a:endParaRPr>
          </a:p>
        </p:txBody>
      </p:sp>
      <p:sp>
        <p:nvSpPr>
          <p:cNvPr id="11" name="Rectangle 10"/>
          <p:cNvSpPr/>
          <p:nvPr/>
        </p:nvSpPr>
        <p:spPr bwMode="auto">
          <a:xfrm>
            <a:off x="7342188" y="3505200"/>
            <a:ext cx="533400" cy="4572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dirty="0">
              <a:solidFill>
                <a:schemeClr val="tx1"/>
              </a:solidFill>
              <a:latin typeface="Arial" pitchFamily="34" charset="0"/>
            </a:endParaRPr>
          </a:p>
        </p:txBody>
      </p:sp>
      <p:sp>
        <p:nvSpPr>
          <p:cNvPr id="12" name="Rectangle 11"/>
          <p:cNvSpPr/>
          <p:nvPr/>
        </p:nvSpPr>
        <p:spPr bwMode="auto">
          <a:xfrm>
            <a:off x="6781800" y="4419600"/>
            <a:ext cx="533400" cy="457200"/>
          </a:xfrm>
          <a:prstGeom prst="rect">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en-US" dirty="0">
              <a:solidFill>
                <a:schemeClr val="tx1"/>
              </a:solidFill>
              <a:latin typeface="Arial" pitchFamily="34" charset="0"/>
            </a:endParaRPr>
          </a:p>
        </p:txBody>
      </p:sp>
      <p:cxnSp>
        <p:nvCxnSpPr>
          <p:cNvPr id="37900" name="Straight Arrow Connector 16"/>
          <p:cNvCxnSpPr>
            <a:cxnSpLocks noChangeShapeType="1"/>
          </p:cNvCxnSpPr>
          <p:nvPr/>
        </p:nvCxnSpPr>
        <p:spPr bwMode="auto">
          <a:xfrm rot="5400000">
            <a:off x="6389688" y="2324100"/>
            <a:ext cx="381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01" name="Straight Arrow Connector 18"/>
          <p:cNvCxnSpPr>
            <a:cxnSpLocks noChangeShapeType="1"/>
          </p:cNvCxnSpPr>
          <p:nvPr/>
        </p:nvCxnSpPr>
        <p:spPr bwMode="auto">
          <a:xfrm rot="5400000">
            <a:off x="7228682" y="2247106"/>
            <a:ext cx="5334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02" name="Straight Connector 21"/>
          <p:cNvCxnSpPr>
            <a:cxnSpLocks noChangeShapeType="1"/>
          </p:cNvCxnSpPr>
          <p:nvPr/>
        </p:nvCxnSpPr>
        <p:spPr bwMode="auto">
          <a:xfrm>
            <a:off x="6580188" y="2133600"/>
            <a:ext cx="91440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3" name="Oval 22"/>
          <p:cNvSpPr/>
          <p:nvPr/>
        </p:nvSpPr>
        <p:spPr bwMode="auto">
          <a:xfrm>
            <a:off x="7477125" y="2116138"/>
            <a:ext cx="46038" cy="46037"/>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cxnSp>
        <p:nvCxnSpPr>
          <p:cNvPr id="37904" name="Straight Arrow Connector 24"/>
          <p:cNvCxnSpPr>
            <a:cxnSpLocks noChangeShapeType="1"/>
          </p:cNvCxnSpPr>
          <p:nvPr/>
        </p:nvCxnSpPr>
        <p:spPr bwMode="auto">
          <a:xfrm rot="5400000">
            <a:off x="6084094" y="2247106"/>
            <a:ext cx="5334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05" name="Straight Arrow Connector 25"/>
          <p:cNvCxnSpPr>
            <a:cxnSpLocks noChangeShapeType="1"/>
          </p:cNvCxnSpPr>
          <p:nvPr/>
        </p:nvCxnSpPr>
        <p:spPr bwMode="auto">
          <a:xfrm rot="5400000">
            <a:off x="6085682" y="3237706"/>
            <a:ext cx="5334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06" name="Straight Arrow Connector 26"/>
          <p:cNvCxnSpPr>
            <a:cxnSpLocks noChangeShapeType="1"/>
          </p:cNvCxnSpPr>
          <p:nvPr/>
        </p:nvCxnSpPr>
        <p:spPr bwMode="auto">
          <a:xfrm rot="5400000">
            <a:off x="7457282" y="3237706"/>
            <a:ext cx="5334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Oval 27"/>
          <p:cNvSpPr/>
          <p:nvPr/>
        </p:nvSpPr>
        <p:spPr bwMode="auto">
          <a:xfrm>
            <a:off x="7705725" y="3248025"/>
            <a:ext cx="46038" cy="46038"/>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cxnSp>
        <p:nvCxnSpPr>
          <p:cNvPr id="37908" name="Straight Connector 34"/>
          <p:cNvCxnSpPr>
            <a:cxnSpLocks noChangeShapeType="1"/>
          </p:cNvCxnSpPr>
          <p:nvPr/>
        </p:nvCxnSpPr>
        <p:spPr bwMode="auto">
          <a:xfrm rot="5400000">
            <a:off x="7154863" y="2701925"/>
            <a:ext cx="1587" cy="11477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09" name="Straight Arrow Connector 41"/>
          <p:cNvCxnSpPr>
            <a:cxnSpLocks noChangeShapeType="1"/>
          </p:cNvCxnSpPr>
          <p:nvPr/>
        </p:nvCxnSpPr>
        <p:spPr bwMode="auto">
          <a:xfrm rot="5400000">
            <a:off x="6466682" y="3390106"/>
            <a:ext cx="2286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Oval 42"/>
          <p:cNvSpPr/>
          <p:nvPr/>
        </p:nvSpPr>
        <p:spPr bwMode="auto">
          <a:xfrm>
            <a:off x="6332538" y="3124200"/>
            <a:ext cx="46037" cy="46038"/>
          </a:xfrm>
          <a:prstGeom prst="ellipse">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lstStyle/>
          <a:p>
            <a:pPr>
              <a:defRPr/>
            </a:pPr>
            <a:endParaRPr lang="en-US">
              <a:solidFill>
                <a:schemeClr val="tx1"/>
              </a:solidFill>
              <a:latin typeface="Arial" pitchFamily="34" charset="0"/>
            </a:endParaRPr>
          </a:p>
        </p:txBody>
      </p:sp>
      <p:cxnSp>
        <p:nvCxnSpPr>
          <p:cNvPr id="37911" name="Straight Connector 43"/>
          <p:cNvCxnSpPr>
            <a:cxnSpLocks noChangeShapeType="1"/>
          </p:cNvCxnSpPr>
          <p:nvPr/>
        </p:nvCxnSpPr>
        <p:spPr bwMode="auto">
          <a:xfrm rot="5400000">
            <a:off x="6943725" y="2568576"/>
            <a:ext cx="1587" cy="11477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12" name="Straight Arrow Connector 45"/>
          <p:cNvCxnSpPr>
            <a:cxnSpLocks noChangeShapeType="1"/>
          </p:cNvCxnSpPr>
          <p:nvPr/>
        </p:nvCxnSpPr>
        <p:spPr bwMode="auto">
          <a:xfrm rot="5400000">
            <a:off x="7322344" y="3323431"/>
            <a:ext cx="3810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13" name="Elbow Connector 49"/>
          <p:cNvCxnSpPr>
            <a:cxnSpLocks noChangeShapeType="1"/>
            <a:stCxn id="10" idx="2"/>
          </p:cNvCxnSpPr>
          <p:nvPr/>
        </p:nvCxnSpPr>
        <p:spPr bwMode="auto">
          <a:xfrm rot="16200000" flipH="1">
            <a:off x="6446838" y="3981450"/>
            <a:ext cx="457200" cy="41910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7914" name="Elbow Connector 52"/>
          <p:cNvCxnSpPr>
            <a:cxnSpLocks noChangeShapeType="1"/>
            <a:stCxn id="11" idx="2"/>
          </p:cNvCxnSpPr>
          <p:nvPr/>
        </p:nvCxnSpPr>
        <p:spPr bwMode="auto">
          <a:xfrm rot="5400000">
            <a:off x="7170738" y="3981450"/>
            <a:ext cx="457200" cy="419100"/>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7915" name="Group 65"/>
          <p:cNvGrpSpPr>
            <a:grpSpLocks/>
          </p:cNvGrpSpPr>
          <p:nvPr/>
        </p:nvGrpSpPr>
        <p:grpSpPr bwMode="auto">
          <a:xfrm>
            <a:off x="7486650" y="3625850"/>
            <a:ext cx="228600" cy="228600"/>
            <a:chOff x="2743200" y="3922854"/>
            <a:chExt cx="228600" cy="228600"/>
          </a:xfrm>
        </p:grpSpPr>
        <p:cxnSp>
          <p:nvCxnSpPr>
            <p:cNvPr id="37953" name="Straight Connector 60"/>
            <p:cNvCxnSpPr>
              <a:cxnSpLocks noChangeShapeType="1"/>
            </p:cNvCxnSpPr>
            <p:nvPr/>
          </p:nvCxnSpPr>
          <p:spPr bwMode="auto">
            <a:xfrm>
              <a:off x="2743200" y="4038600"/>
              <a:ext cx="228600"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54" name="Straight Connector 64"/>
            <p:cNvCxnSpPr>
              <a:cxnSpLocks noChangeShapeType="1"/>
            </p:cNvCxnSpPr>
            <p:nvPr/>
          </p:nvCxnSpPr>
          <p:spPr bwMode="auto">
            <a:xfrm rot="5400000">
              <a:off x="2746234" y="4036360"/>
              <a:ext cx="228600"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37916" name="Group 69"/>
          <p:cNvGrpSpPr>
            <a:grpSpLocks/>
          </p:cNvGrpSpPr>
          <p:nvPr/>
        </p:nvGrpSpPr>
        <p:grpSpPr bwMode="auto">
          <a:xfrm>
            <a:off x="6351588" y="2627313"/>
            <a:ext cx="228600" cy="228600"/>
            <a:chOff x="2743200" y="3922854"/>
            <a:chExt cx="228600" cy="228600"/>
          </a:xfrm>
        </p:grpSpPr>
        <p:cxnSp>
          <p:nvCxnSpPr>
            <p:cNvPr id="37951" name="Straight Connector 70"/>
            <p:cNvCxnSpPr>
              <a:cxnSpLocks noChangeShapeType="1"/>
            </p:cNvCxnSpPr>
            <p:nvPr/>
          </p:nvCxnSpPr>
          <p:spPr bwMode="auto">
            <a:xfrm>
              <a:off x="2743200" y="4038600"/>
              <a:ext cx="228600"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52" name="Straight Connector 71"/>
            <p:cNvCxnSpPr>
              <a:cxnSpLocks noChangeShapeType="1"/>
            </p:cNvCxnSpPr>
            <p:nvPr/>
          </p:nvCxnSpPr>
          <p:spPr bwMode="auto">
            <a:xfrm rot="5400000">
              <a:off x="2746234" y="4036360"/>
              <a:ext cx="228600"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cxnSp>
        <p:nvCxnSpPr>
          <p:cNvPr id="37917" name="Straight Connector 73"/>
          <p:cNvCxnSpPr>
            <a:cxnSpLocks noChangeShapeType="1"/>
          </p:cNvCxnSpPr>
          <p:nvPr/>
        </p:nvCxnSpPr>
        <p:spPr bwMode="auto">
          <a:xfrm>
            <a:off x="6351588" y="3765550"/>
            <a:ext cx="228600" cy="1588"/>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18" name="Straight Arrow Connector 76"/>
          <p:cNvCxnSpPr>
            <a:cxnSpLocks noChangeShapeType="1"/>
            <a:stCxn id="12" idx="2"/>
          </p:cNvCxnSpPr>
          <p:nvPr/>
        </p:nvCxnSpPr>
        <p:spPr bwMode="auto">
          <a:xfrm rot="5400000">
            <a:off x="6814344" y="5099844"/>
            <a:ext cx="457200" cy="111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37919" name="Group 87"/>
          <p:cNvGrpSpPr>
            <a:grpSpLocks/>
          </p:cNvGrpSpPr>
          <p:nvPr/>
        </p:nvGrpSpPr>
        <p:grpSpPr bwMode="auto">
          <a:xfrm>
            <a:off x="6961188" y="4545013"/>
            <a:ext cx="168275" cy="228600"/>
            <a:chOff x="2895600" y="3582193"/>
            <a:chExt cx="304800" cy="456249"/>
          </a:xfrm>
        </p:grpSpPr>
        <p:cxnSp>
          <p:nvCxnSpPr>
            <p:cNvPr id="37946" name="Straight Connector 78"/>
            <p:cNvCxnSpPr>
              <a:cxnSpLocks noChangeShapeType="1"/>
            </p:cNvCxnSpPr>
            <p:nvPr/>
          </p:nvCxnSpPr>
          <p:spPr bwMode="auto">
            <a:xfrm rot="5400000">
              <a:off x="2820273" y="3809921"/>
              <a:ext cx="456249" cy="79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47" name="Straight Connector 80"/>
            <p:cNvCxnSpPr>
              <a:cxnSpLocks noChangeShapeType="1"/>
            </p:cNvCxnSpPr>
            <p:nvPr/>
          </p:nvCxnSpPr>
          <p:spPr bwMode="auto">
            <a:xfrm rot="5400000">
              <a:off x="2895600" y="38100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48" name="Straight Connector 82"/>
            <p:cNvCxnSpPr>
              <a:cxnSpLocks noChangeShapeType="1"/>
            </p:cNvCxnSpPr>
            <p:nvPr/>
          </p:nvCxnSpPr>
          <p:spPr bwMode="auto">
            <a:xfrm rot="16200000" flipH="1">
              <a:off x="3048000" y="38100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49" name="Straight Connector 84"/>
            <p:cNvCxnSpPr>
              <a:cxnSpLocks noChangeShapeType="1"/>
            </p:cNvCxnSpPr>
            <p:nvPr/>
          </p:nvCxnSpPr>
          <p:spPr bwMode="auto">
            <a:xfrm rot="16200000" flipV="1">
              <a:off x="2895600" y="36576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50" name="Straight Connector 86"/>
            <p:cNvCxnSpPr>
              <a:cxnSpLocks noChangeShapeType="1"/>
            </p:cNvCxnSpPr>
            <p:nvPr/>
          </p:nvCxnSpPr>
          <p:spPr bwMode="auto">
            <a:xfrm rot="5400000" flipH="1" flipV="1">
              <a:off x="3048000" y="36576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grpSp>
        <p:nvGrpSpPr>
          <p:cNvPr id="37920" name="Group 87"/>
          <p:cNvGrpSpPr>
            <a:grpSpLocks/>
          </p:cNvGrpSpPr>
          <p:nvPr/>
        </p:nvGrpSpPr>
        <p:grpSpPr bwMode="auto">
          <a:xfrm>
            <a:off x="7534275" y="2630488"/>
            <a:ext cx="168275" cy="228600"/>
            <a:chOff x="2895600" y="3582193"/>
            <a:chExt cx="304800" cy="456249"/>
          </a:xfrm>
        </p:grpSpPr>
        <p:cxnSp>
          <p:nvCxnSpPr>
            <p:cNvPr id="37941" name="Straight Connector 95"/>
            <p:cNvCxnSpPr>
              <a:cxnSpLocks noChangeShapeType="1"/>
            </p:cNvCxnSpPr>
            <p:nvPr/>
          </p:nvCxnSpPr>
          <p:spPr bwMode="auto">
            <a:xfrm rot="5400000">
              <a:off x="2820273" y="3809921"/>
              <a:ext cx="456249" cy="794"/>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42" name="Straight Connector 96"/>
            <p:cNvCxnSpPr>
              <a:cxnSpLocks noChangeShapeType="1"/>
            </p:cNvCxnSpPr>
            <p:nvPr/>
          </p:nvCxnSpPr>
          <p:spPr bwMode="auto">
            <a:xfrm rot="5400000">
              <a:off x="2895600" y="38100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43" name="Straight Connector 97"/>
            <p:cNvCxnSpPr>
              <a:cxnSpLocks noChangeShapeType="1"/>
            </p:cNvCxnSpPr>
            <p:nvPr/>
          </p:nvCxnSpPr>
          <p:spPr bwMode="auto">
            <a:xfrm rot="16200000" flipH="1">
              <a:off x="3048000" y="38100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44" name="Straight Connector 98"/>
            <p:cNvCxnSpPr>
              <a:cxnSpLocks noChangeShapeType="1"/>
            </p:cNvCxnSpPr>
            <p:nvPr/>
          </p:nvCxnSpPr>
          <p:spPr bwMode="auto">
            <a:xfrm rot="16200000" flipV="1">
              <a:off x="2895600" y="36576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7945" name="Straight Connector 99"/>
            <p:cNvCxnSpPr>
              <a:cxnSpLocks noChangeShapeType="1"/>
            </p:cNvCxnSpPr>
            <p:nvPr/>
          </p:nvCxnSpPr>
          <p:spPr bwMode="auto">
            <a:xfrm rot="5400000" flipH="1" flipV="1">
              <a:off x="3048000" y="3657600"/>
              <a:ext cx="152400" cy="15240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grpSp>
      <p:cxnSp>
        <p:nvCxnSpPr>
          <p:cNvPr id="37921" name="Straight Arrow Connector 101"/>
          <p:cNvCxnSpPr>
            <a:cxnSpLocks noChangeShapeType="1"/>
          </p:cNvCxnSpPr>
          <p:nvPr/>
        </p:nvCxnSpPr>
        <p:spPr bwMode="auto">
          <a:xfrm rot="5400000">
            <a:off x="7569994" y="2361406"/>
            <a:ext cx="3048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922" name="TextBox 103"/>
          <p:cNvSpPr txBox="1">
            <a:spLocks noChangeArrowheads="1"/>
          </p:cNvSpPr>
          <p:nvPr/>
        </p:nvSpPr>
        <p:spPr bwMode="auto">
          <a:xfrm>
            <a:off x="7580313" y="1868488"/>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7</a:t>
            </a:r>
          </a:p>
        </p:txBody>
      </p:sp>
      <p:sp>
        <p:nvSpPr>
          <p:cNvPr id="37923" name="TextBox 104"/>
          <p:cNvSpPr txBox="1">
            <a:spLocks noChangeArrowheads="1"/>
          </p:cNvSpPr>
          <p:nvPr/>
        </p:nvSpPr>
        <p:spPr bwMode="auto">
          <a:xfrm>
            <a:off x="6208713" y="1643063"/>
            <a:ext cx="27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a</a:t>
            </a:r>
          </a:p>
        </p:txBody>
      </p:sp>
      <p:sp>
        <p:nvSpPr>
          <p:cNvPr id="37924" name="TextBox 105"/>
          <p:cNvSpPr txBox="1">
            <a:spLocks noChangeArrowheads="1"/>
          </p:cNvSpPr>
          <p:nvPr/>
        </p:nvSpPr>
        <p:spPr bwMode="auto">
          <a:xfrm>
            <a:off x="7351713" y="16271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b</a:t>
            </a:r>
          </a:p>
        </p:txBody>
      </p:sp>
      <p:sp>
        <p:nvSpPr>
          <p:cNvPr id="37925" name="Oval 106"/>
          <p:cNvSpPr>
            <a:spLocks noChangeArrowheads="1"/>
          </p:cNvSpPr>
          <p:nvPr/>
        </p:nvSpPr>
        <p:spPr bwMode="auto">
          <a:xfrm>
            <a:off x="6283325" y="3227388"/>
            <a:ext cx="152400" cy="152400"/>
          </a:xfrm>
          <a:prstGeom prst="ellipse">
            <a:avLst/>
          </a:prstGeom>
          <a:solidFill>
            <a:srgbClr val="FF0000"/>
          </a:solidFill>
          <a:ln w="9525" algn="ctr">
            <a:solidFill>
              <a:schemeClr val="tx1"/>
            </a:solidFill>
            <a:round/>
            <a:headEnd/>
            <a:tailEnd/>
          </a:ln>
        </p:spPr>
        <p:txBody>
          <a:bodyPr/>
          <a:lstStyle/>
          <a:p>
            <a:endParaRPr lang="en-US"/>
          </a:p>
        </p:txBody>
      </p:sp>
      <p:sp>
        <p:nvSpPr>
          <p:cNvPr id="37926" name="TextBox 107"/>
          <p:cNvSpPr txBox="1">
            <a:spLocks noChangeArrowheads="1"/>
          </p:cNvSpPr>
          <p:nvPr/>
        </p:nvSpPr>
        <p:spPr bwMode="auto">
          <a:xfrm>
            <a:off x="6024563" y="2889250"/>
            <a:ext cx="300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x</a:t>
            </a:r>
          </a:p>
        </p:txBody>
      </p:sp>
      <p:sp>
        <p:nvSpPr>
          <p:cNvPr id="37927" name="TextBox 108"/>
          <p:cNvSpPr txBox="1">
            <a:spLocks noChangeArrowheads="1"/>
          </p:cNvSpPr>
          <p:nvPr/>
        </p:nvSpPr>
        <p:spPr bwMode="auto">
          <a:xfrm>
            <a:off x="7718425" y="2868613"/>
            <a:ext cx="280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y</a:t>
            </a:r>
          </a:p>
        </p:txBody>
      </p:sp>
      <p:sp>
        <p:nvSpPr>
          <p:cNvPr id="37928" name="TextBox 109"/>
          <p:cNvSpPr txBox="1">
            <a:spLocks noChangeArrowheads="1"/>
          </p:cNvSpPr>
          <p:nvPr/>
        </p:nvSpPr>
        <p:spPr bwMode="auto">
          <a:xfrm>
            <a:off x="5886450" y="2514600"/>
            <a:ext cx="29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1</a:t>
            </a:r>
          </a:p>
        </p:txBody>
      </p:sp>
      <p:sp>
        <p:nvSpPr>
          <p:cNvPr id="37929" name="TextBox 110"/>
          <p:cNvSpPr txBox="1">
            <a:spLocks noChangeArrowheads="1"/>
          </p:cNvSpPr>
          <p:nvPr/>
        </p:nvSpPr>
        <p:spPr bwMode="auto">
          <a:xfrm>
            <a:off x="7032625" y="2514600"/>
            <a:ext cx="29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2</a:t>
            </a:r>
          </a:p>
        </p:txBody>
      </p:sp>
      <p:sp>
        <p:nvSpPr>
          <p:cNvPr id="37930" name="TextBox 111"/>
          <p:cNvSpPr txBox="1">
            <a:spLocks noChangeArrowheads="1"/>
          </p:cNvSpPr>
          <p:nvPr/>
        </p:nvSpPr>
        <p:spPr bwMode="auto">
          <a:xfrm>
            <a:off x="5894388" y="3513138"/>
            <a:ext cx="293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3</a:t>
            </a:r>
          </a:p>
        </p:txBody>
      </p:sp>
      <p:sp>
        <p:nvSpPr>
          <p:cNvPr id="37931" name="TextBox 112"/>
          <p:cNvSpPr txBox="1">
            <a:spLocks noChangeArrowheads="1"/>
          </p:cNvSpPr>
          <p:nvPr/>
        </p:nvSpPr>
        <p:spPr bwMode="auto">
          <a:xfrm>
            <a:off x="7029450" y="3516313"/>
            <a:ext cx="293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4</a:t>
            </a:r>
          </a:p>
        </p:txBody>
      </p:sp>
      <p:sp>
        <p:nvSpPr>
          <p:cNvPr id="37932" name="TextBox 113"/>
          <p:cNvSpPr txBox="1">
            <a:spLocks noChangeArrowheads="1"/>
          </p:cNvSpPr>
          <p:nvPr/>
        </p:nvSpPr>
        <p:spPr bwMode="auto">
          <a:xfrm>
            <a:off x="6462713" y="4440238"/>
            <a:ext cx="293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atin typeface="Garamond" pitchFamily="18" charset="0"/>
              </a:rPr>
              <a:t>5</a:t>
            </a:r>
          </a:p>
        </p:txBody>
      </p:sp>
      <p:sp>
        <p:nvSpPr>
          <p:cNvPr id="37933" name="TextBox 114"/>
          <p:cNvSpPr txBox="1">
            <a:spLocks noChangeArrowheads="1"/>
          </p:cNvSpPr>
          <p:nvPr/>
        </p:nvSpPr>
        <p:spPr bwMode="auto">
          <a:xfrm>
            <a:off x="730250" y="28194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chemeClr val="tx2"/>
                </a:solidFill>
              </a:rPr>
              <a:t>Values in dataflow graphs are represented as tokens of the form:</a:t>
            </a:r>
          </a:p>
        </p:txBody>
      </p:sp>
      <p:sp>
        <p:nvSpPr>
          <p:cNvPr id="37934" name="TextBox 115"/>
          <p:cNvSpPr txBox="1">
            <a:spLocks noChangeArrowheads="1"/>
          </p:cNvSpPr>
          <p:nvPr/>
        </p:nvSpPr>
        <p:spPr bwMode="auto">
          <a:xfrm>
            <a:off x="2289175" y="3505200"/>
            <a:ext cx="1107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i="1" dirty="0" smtClean="0">
                <a:solidFill>
                  <a:schemeClr val="tx2"/>
                </a:solidFill>
              </a:rPr>
              <a:t>&lt;</a:t>
            </a:r>
            <a:r>
              <a:rPr lang="en-US" b="1" i="1" dirty="0">
                <a:solidFill>
                  <a:schemeClr val="tx2"/>
                </a:solidFill>
              </a:rPr>
              <a:t>s</a:t>
            </a:r>
            <a:r>
              <a:rPr lang="en-US" b="1" i="1" dirty="0" smtClean="0">
                <a:solidFill>
                  <a:schemeClr val="tx2"/>
                </a:solidFill>
              </a:rPr>
              <a:t>, </a:t>
            </a:r>
            <a:r>
              <a:rPr lang="en-US" b="1" i="1" dirty="0">
                <a:solidFill>
                  <a:schemeClr val="tx2"/>
                </a:solidFill>
              </a:rPr>
              <a:t>d</a:t>
            </a:r>
            <a:r>
              <a:rPr lang="en-US" b="1" i="1" dirty="0" smtClean="0">
                <a:solidFill>
                  <a:schemeClr val="tx2"/>
                </a:solidFill>
              </a:rPr>
              <a:t>, </a:t>
            </a:r>
            <a:r>
              <a:rPr lang="en-US" b="1" i="1" dirty="0">
                <a:solidFill>
                  <a:schemeClr val="tx2"/>
                </a:solidFill>
              </a:rPr>
              <a:t>v&gt;</a:t>
            </a:r>
          </a:p>
        </p:txBody>
      </p:sp>
      <p:sp>
        <p:nvSpPr>
          <p:cNvPr id="37935" name="TextBox 116"/>
          <p:cNvSpPr txBox="1">
            <a:spLocks noChangeArrowheads="1"/>
          </p:cNvSpPr>
          <p:nvPr/>
        </p:nvSpPr>
        <p:spPr bwMode="auto">
          <a:xfrm>
            <a:off x="1187450" y="3971925"/>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solidFill>
                  <a:schemeClr val="tx2"/>
                </a:solidFill>
              </a:rPr>
              <a:t>Where </a:t>
            </a:r>
            <a:r>
              <a:rPr lang="en-US" sz="1400" b="1" i="1" dirty="0">
                <a:solidFill>
                  <a:schemeClr val="tx2"/>
                </a:solidFill>
              </a:rPr>
              <a:t>s</a:t>
            </a:r>
            <a:r>
              <a:rPr lang="en-US" sz="1400" dirty="0" smtClean="0">
                <a:solidFill>
                  <a:schemeClr val="tx2"/>
                </a:solidFill>
              </a:rPr>
              <a:t> </a:t>
            </a:r>
            <a:r>
              <a:rPr lang="en-US" sz="1400" dirty="0">
                <a:solidFill>
                  <a:schemeClr val="tx2"/>
                </a:solidFill>
              </a:rPr>
              <a:t>is the instruction pointer </a:t>
            </a:r>
            <a:r>
              <a:rPr lang="en-US" sz="1400" b="1" i="1" dirty="0">
                <a:solidFill>
                  <a:schemeClr val="tx2"/>
                </a:solidFill>
              </a:rPr>
              <a:t>d</a:t>
            </a:r>
            <a:r>
              <a:rPr lang="en-US" sz="1400" dirty="0" smtClean="0">
                <a:solidFill>
                  <a:schemeClr val="tx2"/>
                </a:solidFill>
              </a:rPr>
              <a:t> </a:t>
            </a:r>
            <a:r>
              <a:rPr lang="en-US" sz="1400" dirty="0">
                <a:solidFill>
                  <a:schemeClr val="tx2"/>
                </a:solidFill>
              </a:rPr>
              <a:t>is the port and </a:t>
            </a:r>
            <a:r>
              <a:rPr lang="en-US" sz="1400" b="1" i="1" dirty="0">
                <a:solidFill>
                  <a:schemeClr val="tx2"/>
                </a:solidFill>
              </a:rPr>
              <a:t>v</a:t>
            </a:r>
            <a:r>
              <a:rPr lang="en-US" sz="1400" dirty="0">
                <a:solidFill>
                  <a:schemeClr val="tx2"/>
                </a:solidFill>
              </a:rPr>
              <a:t> represents the data</a:t>
            </a:r>
          </a:p>
        </p:txBody>
      </p:sp>
      <p:cxnSp>
        <p:nvCxnSpPr>
          <p:cNvPr id="37936" name="Straight Arrow Connector 118"/>
          <p:cNvCxnSpPr>
            <a:cxnSpLocks noChangeShapeType="1"/>
            <a:stCxn id="37925" idx="2"/>
            <a:endCxn id="37937" idx="3"/>
          </p:cNvCxnSpPr>
          <p:nvPr/>
        </p:nvCxnSpPr>
        <p:spPr bwMode="auto">
          <a:xfrm rot="10800000" flipV="1">
            <a:off x="5629275" y="3303588"/>
            <a:ext cx="654050" cy="3984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7937" name="TextBox 119"/>
          <p:cNvSpPr txBox="1">
            <a:spLocks noChangeArrowheads="1"/>
          </p:cNvSpPr>
          <p:nvPr/>
        </p:nvSpPr>
        <p:spPr bwMode="auto">
          <a:xfrm>
            <a:off x="3854450" y="3516313"/>
            <a:ext cx="1774825"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solidFill>
                  <a:schemeClr val="bg1"/>
                </a:solidFill>
              </a:rPr>
              <a:t>&lt;3, Left, value&gt;</a:t>
            </a:r>
          </a:p>
        </p:txBody>
      </p:sp>
      <p:sp>
        <p:nvSpPr>
          <p:cNvPr id="37938" name="TextBox 121"/>
          <p:cNvSpPr txBox="1">
            <a:spLocks noChangeArrowheads="1"/>
          </p:cNvSpPr>
          <p:nvPr/>
        </p:nvSpPr>
        <p:spPr bwMode="auto">
          <a:xfrm>
            <a:off x="533400" y="4800600"/>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solidFill>
                  <a:schemeClr val="tx2"/>
                </a:solidFill>
              </a:rPr>
              <a:t>An operator executes when all its input tokens are present; copies of the result token are distributed to the destination operators.</a:t>
            </a:r>
          </a:p>
        </p:txBody>
      </p:sp>
      <p:sp>
        <p:nvSpPr>
          <p:cNvPr id="37939" name="Rectangle 122"/>
          <p:cNvSpPr>
            <a:spLocks noChangeArrowheads="1"/>
          </p:cNvSpPr>
          <p:nvPr/>
        </p:nvSpPr>
        <p:spPr bwMode="auto">
          <a:xfrm>
            <a:off x="5562600" y="5449888"/>
            <a:ext cx="2971800" cy="304800"/>
          </a:xfrm>
          <a:prstGeom prst="rect">
            <a:avLst/>
          </a:prstGeom>
          <a:solidFill>
            <a:srgbClr val="FFC000"/>
          </a:solidFill>
          <a:ln w="9525" algn="ctr">
            <a:solidFill>
              <a:srgbClr val="C00000"/>
            </a:solidFill>
            <a:round/>
            <a:headEnd/>
            <a:tailEnd/>
          </a:ln>
        </p:spPr>
        <p:txBody>
          <a:bodyPr anchor="ctr"/>
          <a:lstStyle/>
          <a:p>
            <a:pPr algn="ctr"/>
            <a:r>
              <a:rPr lang="en-US"/>
              <a:t>No separate control flow</a:t>
            </a:r>
          </a:p>
        </p:txBody>
      </p:sp>
      <p:sp>
        <p:nvSpPr>
          <p:cNvPr id="2" name="Date Placeholder 1"/>
          <p:cNvSpPr>
            <a:spLocks noGrp="1"/>
          </p:cNvSpPr>
          <p:nvPr>
            <p:ph type="dt" sz="half" idx="10"/>
          </p:nvPr>
        </p:nvSpPr>
        <p:spPr/>
        <p:txBody>
          <a:bodyPr/>
          <a:lstStyle/>
          <a:p>
            <a:pPr>
              <a:defRPr/>
            </a:pPr>
            <a:fld id="{4C7D3CC6-F83A-42C3-8D7B-02DB6D38CE03}" type="datetime1">
              <a:rPr lang="en-US" altLang="en-US" smtClean="0"/>
              <a:t>10/21/2014</a:t>
            </a:fld>
            <a:endParaRPr lang="en-US" altLang="en-US"/>
          </a:p>
        </p:txBody>
      </p:sp>
    </p:spTree>
    <p:extLst>
      <p:ext uri="{BB962C8B-B14F-4D97-AF65-F5344CB8AC3E}">
        <p14:creationId xmlns:p14="http://schemas.microsoft.com/office/powerpoint/2010/main" val="3198509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36869" name="Rectangle 3"/>
          <p:cNvSpPr>
            <a:spLocks noGrp="1" noChangeArrowheads="1"/>
          </p:cNvSpPr>
          <p:nvPr>
            <p:ph idx="4294967295"/>
          </p:nvPr>
        </p:nvSpPr>
        <p:spPr>
          <a:xfrm>
            <a:off x="457200" y="1687513"/>
            <a:ext cx="8229600" cy="3570287"/>
          </a:xfrm>
          <a:noFill/>
        </p:spPr>
        <p:txBody>
          <a:bodyPr lIns="90488" tIns="44450" rIns="90488" bIns="44450">
            <a:noAutofit/>
          </a:bodyPr>
          <a:lstStyle/>
          <a:p>
            <a:pPr eaLnBrk="1" hangingPunct="1"/>
            <a:r>
              <a:rPr lang="en-US" altLang="zh-TW" sz="3600" dirty="0" smtClean="0">
                <a:solidFill>
                  <a:schemeClr val="tx2"/>
                </a:solidFill>
                <a:ea typeface="新細明體" charset="-120"/>
              </a:rPr>
              <a:t>Values represented by tokens</a:t>
            </a:r>
          </a:p>
          <a:p>
            <a:pPr eaLnBrk="1" hangingPunct="1"/>
            <a:r>
              <a:rPr lang="en-US" altLang="zh-TW" sz="3600" dirty="0" smtClean="0">
                <a:solidFill>
                  <a:schemeClr val="tx2"/>
                </a:solidFill>
                <a:ea typeface="新細明體" charset="-120"/>
              </a:rPr>
              <a:t>Placing tokens on the arcs </a:t>
            </a:r>
          </a:p>
          <a:p>
            <a:pPr eaLnBrk="1" hangingPunct="1">
              <a:lnSpc>
                <a:spcPct val="60000"/>
              </a:lnSpc>
              <a:buFontTx/>
              <a:buNone/>
            </a:pPr>
            <a:r>
              <a:rPr lang="en-US" altLang="zh-TW" sz="3600" dirty="0" smtClean="0">
                <a:solidFill>
                  <a:schemeClr val="tx2"/>
                </a:solidFill>
                <a:ea typeface="新細明體" charset="-120"/>
              </a:rPr>
              <a:t>	</a:t>
            </a:r>
            <a:r>
              <a:rPr lang="en-US" altLang="zh-TW" dirty="0" smtClean="0">
                <a:solidFill>
                  <a:schemeClr val="tx2"/>
                </a:solidFill>
                <a:ea typeface="新細明體" charset="-120"/>
              </a:rPr>
              <a:t>(assignment)</a:t>
            </a:r>
          </a:p>
          <a:p>
            <a:pPr eaLnBrk="1" hangingPunct="1">
              <a:buFontTx/>
              <a:buNone/>
            </a:pPr>
            <a:r>
              <a:rPr lang="en-US" altLang="zh-TW" sz="3600" dirty="0" smtClean="0">
                <a:solidFill>
                  <a:schemeClr val="tx2"/>
                </a:solidFill>
                <a:ea typeface="新細明體" charset="-120"/>
              </a:rPr>
              <a:t>	-  snapshot/configuration: state</a:t>
            </a:r>
          </a:p>
          <a:p>
            <a:pPr eaLnBrk="1" hangingPunct="1"/>
            <a:r>
              <a:rPr lang="en-US" altLang="zh-TW" sz="3600" dirty="0" smtClean="0">
                <a:solidFill>
                  <a:schemeClr val="tx2"/>
                </a:solidFill>
                <a:ea typeface="新細明體" charset="-120"/>
              </a:rPr>
              <a:t>Computation</a:t>
            </a:r>
          </a:p>
          <a:p>
            <a:pPr eaLnBrk="1" hangingPunct="1">
              <a:buFontTx/>
              <a:buNone/>
            </a:pPr>
            <a:r>
              <a:rPr lang="en-US" altLang="zh-TW" sz="3600" dirty="0" smtClean="0">
                <a:solidFill>
                  <a:schemeClr val="tx2"/>
                </a:solidFill>
                <a:ea typeface="新細明體" charset="-120"/>
              </a:rPr>
              <a:t>	configuration            </a:t>
            </a:r>
            <a:r>
              <a:rPr lang="en-US" altLang="zh-TW" sz="3600" dirty="0" err="1" smtClean="0">
                <a:solidFill>
                  <a:schemeClr val="tx2"/>
                </a:solidFill>
                <a:ea typeface="新細明體" charset="-120"/>
              </a:rPr>
              <a:t>configuration</a:t>
            </a:r>
            <a:endParaRPr lang="en-US" altLang="zh-TW" sz="3600" dirty="0" smtClean="0">
              <a:solidFill>
                <a:schemeClr val="tx2"/>
              </a:solidFill>
              <a:ea typeface="新細明體" charset="-120"/>
            </a:endParaRPr>
          </a:p>
        </p:txBody>
      </p:sp>
      <p:sp>
        <p:nvSpPr>
          <p:cNvPr id="36870" name="Line 4"/>
          <p:cNvSpPr>
            <a:spLocks noChangeShapeType="1"/>
          </p:cNvSpPr>
          <p:nvPr/>
        </p:nvSpPr>
        <p:spPr bwMode="auto">
          <a:xfrm>
            <a:off x="3733800" y="5105400"/>
            <a:ext cx="6683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
          <p:cNvSpPr txBox="1">
            <a:spLocks noChangeArrowheads="1"/>
          </p:cNvSpPr>
          <p:nvPr/>
        </p:nvSpPr>
        <p:spPr>
          <a:xfrm>
            <a:off x="0" y="0"/>
            <a:ext cx="9144000" cy="114300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tx2"/>
                </a:solidFill>
              </a:rPr>
              <a:t>Operational Semantics</a:t>
            </a:r>
            <a:br>
              <a:rPr lang="en-US" sz="4000" b="1" smtClean="0">
                <a:solidFill>
                  <a:schemeClr val="tx2"/>
                </a:solidFill>
              </a:rPr>
            </a:br>
            <a:r>
              <a:rPr lang="en-US" sz="4000" b="1" smtClean="0">
                <a:solidFill>
                  <a:schemeClr val="tx2"/>
                </a:solidFill>
              </a:rPr>
              <a:t>Firing Rule</a:t>
            </a:r>
            <a:endParaRPr lang="en-US" sz="4000" b="1" dirty="0" smtClean="0">
              <a:solidFill>
                <a:schemeClr val="tx2"/>
              </a:solidFill>
            </a:endParaRPr>
          </a:p>
        </p:txBody>
      </p:sp>
      <p:sp>
        <p:nvSpPr>
          <p:cNvPr id="2" name="Date Placeholder 1"/>
          <p:cNvSpPr>
            <a:spLocks noGrp="1"/>
          </p:cNvSpPr>
          <p:nvPr>
            <p:ph type="dt" sz="half" idx="10"/>
          </p:nvPr>
        </p:nvSpPr>
        <p:spPr/>
        <p:txBody>
          <a:bodyPr/>
          <a:lstStyle/>
          <a:p>
            <a:pPr>
              <a:defRPr/>
            </a:pPr>
            <a:fld id="{3CD93F6B-2F6C-4153-9F26-88141E59BFEC}" type="datetime1">
              <a:rPr lang="en-US" altLang="en-US" smtClean="0"/>
              <a:t>10/21/2014</a:t>
            </a:fld>
            <a:endParaRPr lang="en-US" altLang="en-US"/>
          </a:p>
        </p:txBody>
      </p:sp>
    </p:spTree>
    <p:extLst>
      <p:ext uri="{BB962C8B-B14F-4D97-AF65-F5344CB8AC3E}">
        <p14:creationId xmlns:p14="http://schemas.microsoft.com/office/powerpoint/2010/main" val="59098708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3"/>
          <p:cNvSpPr>
            <a:spLocks noGrp="1" noChangeArrowheads="1"/>
          </p:cNvSpPr>
          <p:nvPr>
            <p:ph idx="4294967295"/>
          </p:nvPr>
        </p:nvSpPr>
        <p:spPr>
          <a:xfrm>
            <a:off x="457200" y="1600200"/>
            <a:ext cx="8229600" cy="4525963"/>
          </a:xfrm>
        </p:spPr>
        <p:txBody>
          <a:bodyPr/>
          <a:lstStyle/>
          <a:p>
            <a:pPr eaLnBrk="1" hangingPunct="1">
              <a:lnSpc>
                <a:spcPct val="90000"/>
              </a:lnSpc>
            </a:pPr>
            <a:r>
              <a:rPr lang="en-US" altLang="zh-TW" dirty="0" smtClean="0">
                <a:solidFill>
                  <a:schemeClr val="tx2"/>
                </a:solidFill>
                <a:ea typeface="新細明體" pitchFamily="18" charset="-120"/>
              </a:rPr>
              <a:t>Tokens </a:t>
            </a:r>
            <a:r>
              <a:rPr lang="en-US" altLang="zh-TW" dirty="0" smtClean="0">
                <a:solidFill>
                  <a:schemeClr val="tx2"/>
                </a:solidFill>
                <a:ea typeface="新細明體" pitchFamily="18" charset="-120"/>
                <a:sym typeface="Wingdings" pitchFamily="2" charset="2"/>
              </a:rPr>
              <a:t> Data</a:t>
            </a:r>
          </a:p>
          <a:p>
            <a:pPr eaLnBrk="1" hangingPunct="1">
              <a:lnSpc>
                <a:spcPct val="90000"/>
              </a:lnSpc>
            </a:pPr>
            <a:r>
              <a:rPr lang="en-US" altLang="zh-TW" dirty="0" smtClean="0">
                <a:solidFill>
                  <a:schemeClr val="tx2"/>
                </a:solidFill>
                <a:ea typeface="新細明體" pitchFamily="18" charset="-120"/>
                <a:sym typeface="Wingdings" pitchFamily="2" charset="2"/>
              </a:rPr>
              <a:t>Assignment  Placing a token in the output arc</a:t>
            </a:r>
          </a:p>
          <a:p>
            <a:pPr eaLnBrk="1" hangingPunct="1">
              <a:lnSpc>
                <a:spcPct val="90000"/>
              </a:lnSpc>
            </a:pPr>
            <a:r>
              <a:rPr lang="en-US" altLang="zh-TW" dirty="0" smtClean="0">
                <a:solidFill>
                  <a:schemeClr val="tx2"/>
                </a:solidFill>
                <a:ea typeface="新細明體" pitchFamily="18" charset="-120"/>
              </a:rPr>
              <a:t>Snapshot / configuration: state</a:t>
            </a:r>
          </a:p>
          <a:p>
            <a:pPr eaLnBrk="1" hangingPunct="1">
              <a:lnSpc>
                <a:spcPct val="90000"/>
              </a:lnSpc>
            </a:pPr>
            <a:r>
              <a:rPr lang="en-US" altLang="zh-TW" dirty="0" smtClean="0">
                <a:solidFill>
                  <a:schemeClr val="tx2"/>
                </a:solidFill>
                <a:ea typeface="新細明體" pitchFamily="18" charset="-120"/>
              </a:rPr>
              <a:t>Computation</a:t>
            </a:r>
          </a:p>
          <a:p>
            <a:pPr lvl="1" eaLnBrk="1" hangingPunct="1">
              <a:lnSpc>
                <a:spcPct val="90000"/>
              </a:lnSpc>
            </a:pPr>
            <a:r>
              <a:rPr lang="en-US" dirty="0" smtClean="0">
                <a:solidFill>
                  <a:schemeClr val="tx2"/>
                </a:solidFill>
                <a:ea typeface="新細明體" pitchFamily="18" charset="-120"/>
              </a:rPr>
              <a:t>The intermediate step between snapshots / configurations</a:t>
            </a:r>
          </a:p>
          <a:p>
            <a:pPr eaLnBrk="1" hangingPunct="1">
              <a:lnSpc>
                <a:spcPct val="90000"/>
              </a:lnSpc>
            </a:pPr>
            <a:r>
              <a:rPr lang="en-US" altLang="zh-TW" dirty="0" smtClean="0">
                <a:solidFill>
                  <a:schemeClr val="tx2"/>
                </a:solidFill>
                <a:ea typeface="新細明體" pitchFamily="18" charset="-120"/>
              </a:rPr>
              <a:t>An actor of a dataflow graph is enabled if there is a token on each of its input arcs</a:t>
            </a:r>
          </a:p>
        </p:txBody>
      </p:sp>
      <p:sp>
        <p:nvSpPr>
          <p:cNvPr id="2" name="Footer Placeholder 1"/>
          <p:cNvSpPr>
            <a:spLocks noGrp="1"/>
          </p:cNvSpPr>
          <p:nvPr>
            <p:ph type="ftr" sz="quarter" idx="11"/>
          </p:nvPr>
        </p:nvSpPr>
        <p:spPr/>
        <p:txBody>
          <a:bodyPr/>
          <a:lstStyle/>
          <a:p>
            <a:pPr>
              <a:defRPr/>
            </a:pPr>
            <a:r>
              <a:rPr lang="en-US" altLang="en-US" smtClean="0"/>
              <a:t>652-14F: Dataflow - Part I</a:t>
            </a:r>
            <a:endParaRPr lang="en-US" altLang="en-US"/>
          </a:p>
        </p:txBody>
      </p:sp>
      <p:sp>
        <p:nvSpPr>
          <p:cNvPr id="9" name="Rectangle 2"/>
          <p:cNvSpPr txBox="1">
            <a:spLocks noChangeArrowheads="1"/>
          </p:cNvSpPr>
          <p:nvPr/>
        </p:nvSpPr>
        <p:spPr>
          <a:xfrm>
            <a:off x="0" y="0"/>
            <a:ext cx="9144000" cy="1143000"/>
          </a:xfrm>
          <a:prstGeom prst="rect">
            <a:avLst/>
          </a:prstGeom>
          <a:no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smtClean="0">
                <a:solidFill>
                  <a:schemeClr val="tx2"/>
                </a:solidFill>
              </a:rPr>
              <a:t>Operational Semantics</a:t>
            </a:r>
            <a:br>
              <a:rPr lang="en-US" sz="4000" b="1" smtClean="0">
                <a:solidFill>
                  <a:schemeClr val="tx2"/>
                </a:solidFill>
              </a:rPr>
            </a:br>
            <a:r>
              <a:rPr lang="en-US" sz="4000" b="1" smtClean="0">
                <a:solidFill>
                  <a:schemeClr val="tx2"/>
                </a:solidFill>
              </a:rPr>
              <a:t>Firing Rule</a:t>
            </a:r>
            <a:endParaRPr lang="en-US" sz="4000" b="1" dirty="0" smtClean="0">
              <a:solidFill>
                <a:schemeClr val="tx2"/>
              </a:solidFill>
            </a:endParaRPr>
          </a:p>
        </p:txBody>
      </p:sp>
      <p:sp>
        <p:nvSpPr>
          <p:cNvPr id="4" name="Date Placeholder 3"/>
          <p:cNvSpPr>
            <a:spLocks noGrp="1"/>
          </p:cNvSpPr>
          <p:nvPr>
            <p:ph type="dt" sz="half" idx="10"/>
          </p:nvPr>
        </p:nvSpPr>
        <p:spPr/>
        <p:txBody>
          <a:bodyPr/>
          <a:lstStyle/>
          <a:p>
            <a:pPr>
              <a:defRPr/>
            </a:pPr>
            <a:fld id="{2E63C523-25EA-47E3-9293-58C537F5B1AA}" type="datetime1">
              <a:rPr lang="en-US" altLang="en-US" smtClean="0"/>
              <a:t>10/21/2014</a:t>
            </a:fld>
            <a:endParaRPr lang="en-US" altLang="en-US"/>
          </a:p>
        </p:txBody>
      </p:sp>
    </p:spTree>
    <p:extLst>
      <p:ext uri="{BB962C8B-B14F-4D97-AF65-F5344CB8AC3E}">
        <p14:creationId xmlns:p14="http://schemas.microsoft.com/office/powerpoint/2010/main" val="1761201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idx="4294967295"/>
          </p:nvPr>
        </p:nvSpPr>
        <p:spPr>
          <a:xfrm>
            <a:off x="0" y="0"/>
            <a:ext cx="9144000" cy="1143000"/>
          </a:xfrm>
          <a:noFill/>
        </p:spPr>
        <p:txBody>
          <a:bodyPr>
            <a:normAutofit fontScale="90000"/>
          </a:bodyPr>
          <a:lstStyle/>
          <a:p>
            <a:pPr eaLnBrk="1" hangingPunct="1"/>
            <a:r>
              <a:rPr lang="en-US" sz="4000" b="1" dirty="0" smtClean="0">
                <a:solidFill>
                  <a:schemeClr val="tx2"/>
                </a:solidFill>
              </a:rPr>
              <a:t>Operational Semantics</a:t>
            </a:r>
            <a:br>
              <a:rPr lang="en-US" sz="4000" b="1" dirty="0" smtClean="0">
                <a:solidFill>
                  <a:schemeClr val="tx2"/>
                </a:solidFill>
              </a:rPr>
            </a:br>
            <a:r>
              <a:rPr lang="en-US" sz="4000" b="1" dirty="0" smtClean="0">
                <a:solidFill>
                  <a:schemeClr val="tx2"/>
                </a:solidFill>
              </a:rPr>
              <a:t>Firing Rule</a:t>
            </a:r>
          </a:p>
        </p:txBody>
      </p:sp>
      <p:sp>
        <p:nvSpPr>
          <p:cNvPr id="24582" name="Rectangle 3"/>
          <p:cNvSpPr>
            <a:spLocks noGrp="1" noChangeArrowheads="1"/>
          </p:cNvSpPr>
          <p:nvPr>
            <p:ph idx="4294967295"/>
          </p:nvPr>
        </p:nvSpPr>
        <p:spPr>
          <a:xfrm>
            <a:off x="457200" y="1600200"/>
            <a:ext cx="8229600" cy="4525963"/>
          </a:xfrm>
        </p:spPr>
        <p:txBody>
          <a:bodyPr/>
          <a:lstStyle/>
          <a:p>
            <a:pPr algn="just" eaLnBrk="1" hangingPunct="1"/>
            <a:r>
              <a:rPr lang="en-US" altLang="zh-TW" sz="2800" dirty="0" smtClean="0">
                <a:solidFill>
                  <a:schemeClr val="tx2"/>
                </a:solidFill>
                <a:ea typeface="新細明體" pitchFamily="18" charset="-120"/>
              </a:rPr>
              <a:t>Any enabled actor may be fired to define the “next state” of the computation</a:t>
            </a:r>
          </a:p>
          <a:p>
            <a:pPr algn="just" eaLnBrk="1" hangingPunct="1"/>
            <a:r>
              <a:rPr lang="en-US" altLang="zh-TW" sz="2800" dirty="0" smtClean="0">
                <a:solidFill>
                  <a:schemeClr val="tx2"/>
                </a:solidFill>
                <a:ea typeface="新細明體" pitchFamily="18" charset="-120"/>
              </a:rPr>
              <a:t>An actor is fired by removing a token from each of its input arcs and placing tokens on each of its output arcs.</a:t>
            </a:r>
          </a:p>
          <a:p>
            <a:pPr algn="just" eaLnBrk="1" hangingPunct="1"/>
            <a:r>
              <a:rPr lang="en-US" sz="2800" dirty="0" smtClean="0">
                <a:solidFill>
                  <a:schemeClr val="tx2"/>
                </a:solidFill>
                <a:ea typeface="新細明體" pitchFamily="18" charset="-120"/>
              </a:rPr>
              <a:t>Computation </a:t>
            </a:r>
            <a:r>
              <a:rPr lang="en-US" sz="2800" dirty="0" smtClean="0">
                <a:solidFill>
                  <a:schemeClr val="tx2"/>
                </a:solidFill>
                <a:ea typeface="新細明體" pitchFamily="18" charset="-120"/>
                <a:sym typeface="Wingdings" pitchFamily="2" charset="2"/>
              </a:rPr>
              <a:t> A Sequence of Snapshots</a:t>
            </a:r>
            <a:endParaRPr lang="en-US" sz="2800" dirty="0" smtClean="0">
              <a:solidFill>
                <a:schemeClr val="tx2"/>
              </a:solidFill>
              <a:ea typeface="新細明體" pitchFamily="18" charset="-120"/>
            </a:endParaRPr>
          </a:p>
          <a:p>
            <a:pPr lvl="1" algn="just" eaLnBrk="1" hangingPunct="1"/>
            <a:r>
              <a:rPr lang="en-US" altLang="zh-TW" sz="2400" dirty="0" smtClean="0">
                <a:solidFill>
                  <a:schemeClr val="tx2"/>
                </a:solidFill>
                <a:ea typeface="新細明體" pitchFamily="18" charset="-120"/>
              </a:rPr>
              <a:t>Many possible sequences as long as firing rules are obeyed</a:t>
            </a:r>
          </a:p>
          <a:p>
            <a:pPr lvl="1" algn="just" eaLnBrk="1" hangingPunct="1"/>
            <a:r>
              <a:rPr lang="en-US" altLang="zh-TW" sz="2400" dirty="0" smtClean="0">
                <a:solidFill>
                  <a:schemeClr val="tx2"/>
                </a:solidFill>
                <a:ea typeface="新細明體" pitchFamily="18" charset="-120"/>
              </a:rPr>
              <a:t>Determinacy</a:t>
            </a:r>
          </a:p>
          <a:p>
            <a:pPr lvl="1" algn="just" eaLnBrk="1" hangingPunct="1"/>
            <a:r>
              <a:rPr lang="en-US" altLang="zh-TW" sz="2400" dirty="0" smtClean="0">
                <a:solidFill>
                  <a:schemeClr val="tx2"/>
                </a:solidFill>
                <a:ea typeface="新細明體" pitchFamily="18" charset="-120"/>
              </a:rPr>
              <a:t>“Locality of effect”</a:t>
            </a:r>
            <a:endParaRPr lang="en-US" sz="2400" dirty="0" smtClean="0">
              <a:solidFill>
                <a:schemeClr val="tx2"/>
              </a:solidFill>
            </a:endParaRPr>
          </a:p>
        </p:txBody>
      </p:sp>
      <p:sp>
        <p:nvSpPr>
          <p:cNvPr id="2" name="Footer Placeholder 1"/>
          <p:cNvSpPr>
            <a:spLocks noGrp="1"/>
          </p:cNvSpPr>
          <p:nvPr>
            <p:ph type="ftr" sz="quarter" idx="11"/>
          </p:nvPr>
        </p:nvSpPr>
        <p:spPr/>
        <p:txBody>
          <a:bodyPr/>
          <a:lstStyle/>
          <a:p>
            <a:pPr>
              <a:defRPr/>
            </a:pPr>
            <a:r>
              <a:rPr lang="en-US" altLang="en-US" smtClean="0"/>
              <a:t>652-14F: Dataflow - Part I</a:t>
            </a:r>
            <a:endParaRPr lang="en-US" altLang="en-US"/>
          </a:p>
        </p:txBody>
      </p:sp>
      <p:sp>
        <p:nvSpPr>
          <p:cNvPr id="4" name="Date Placeholder 3"/>
          <p:cNvSpPr>
            <a:spLocks noGrp="1"/>
          </p:cNvSpPr>
          <p:nvPr>
            <p:ph type="dt" sz="half" idx="10"/>
          </p:nvPr>
        </p:nvSpPr>
        <p:spPr/>
        <p:txBody>
          <a:bodyPr/>
          <a:lstStyle/>
          <a:p>
            <a:pPr>
              <a:defRPr/>
            </a:pPr>
            <a:fld id="{7E4B21E1-1A25-454C-AA42-CE1A6E2CFA18}" type="datetime1">
              <a:rPr lang="en-US" altLang="en-US" smtClean="0"/>
              <a:t>10/21/2014</a:t>
            </a:fld>
            <a:endParaRPr lang="en-US" altLang="en-US"/>
          </a:p>
        </p:txBody>
      </p:sp>
    </p:spTree>
    <p:extLst>
      <p:ext uri="{BB962C8B-B14F-4D97-AF65-F5344CB8AC3E}">
        <p14:creationId xmlns:p14="http://schemas.microsoft.com/office/powerpoint/2010/main" val="412901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idx="4294967295"/>
          </p:nvPr>
        </p:nvSpPr>
        <p:spPr>
          <a:xfrm>
            <a:off x="0" y="0"/>
            <a:ext cx="9144000" cy="1143000"/>
          </a:xfrm>
          <a:noFill/>
        </p:spPr>
        <p:txBody>
          <a:bodyPr/>
          <a:lstStyle/>
          <a:p>
            <a:pPr eaLnBrk="1" hangingPunct="1"/>
            <a:r>
              <a:rPr lang="en-US" b="1" smtClean="0">
                <a:solidFill>
                  <a:schemeClr val="tx2"/>
                </a:solidFill>
              </a:rPr>
              <a:t>General Firing Rules</a:t>
            </a:r>
          </a:p>
        </p:txBody>
      </p:sp>
      <p:sp>
        <p:nvSpPr>
          <p:cNvPr id="27654" name="Rectangle 3"/>
          <p:cNvSpPr>
            <a:spLocks noGrp="1" noChangeArrowheads="1"/>
          </p:cNvSpPr>
          <p:nvPr>
            <p:ph idx="4294967295"/>
          </p:nvPr>
        </p:nvSpPr>
        <p:spPr>
          <a:xfrm>
            <a:off x="457200" y="1189037"/>
            <a:ext cx="8229600" cy="4983163"/>
          </a:xfrm>
        </p:spPr>
        <p:txBody>
          <a:bodyPr>
            <a:normAutofit/>
          </a:bodyPr>
          <a:lstStyle/>
          <a:p>
            <a:pPr eaLnBrk="1" hangingPunct="1">
              <a:lnSpc>
                <a:spcPct val="90000"/>
              </a:lnSpc>
            </a:pPr>
            <a:r>
              <a:rPr lang="en-US" altLang="zh-TW" sz="2800" dirty="0" smtClean="0">
                <a:solidFill>
                  <a:schemeClr val="tx2"/>
                </a:solidFill>
                <a:ea typeface="新細明體" pitchFamily="18" charset="-120"/>
              </a:rPr>
              <a:t>A switch actor is enabled if a token is available on its control input arc, as well as the corresponding data input arc.</a:t>
            </a:r>
          </a:p>
          <a:p>
            <a:pPr lvl="1" eaLnBrk="1" hangingPunct="1">
              <a:lnSpc>
                <a:spcPct val="90000"/>
              </a:lnSpc>
            </a:pPr>
            <a:r>
              <a:rPr lang="en-US" altLang="zh-TW" sz="2400" dirty="0" smtClean="0">
                <a:solidFill>
                  <a:schemeClr val="tx2"/>
                </a:solidFill>
                <a:ea typeface="新細明體" pitchFamily="18" charset="-120"/>
              </a:rPr>
              <a:t>The firing of a switch actor will remove the input tokens and deliver the input data value as an output token on the corresponding output arc.</a:t>
            </a:r>
          </a:p>
          <a:p>
            <a:pPr marL="457200" lvl="1" indent="0" eaLnBrk="1" hangingPunct="1">
              <a:lnSpc>
                <a:spcPct val="90000"/>
              </a:lnSpc>
              <a:buNone/>
            </a:pPr>
            <a:endParaRPr lang="en-US" altLang="zh-TW" sz="2400" dirty="0" smtClean="0">
              <a:solidFill>
                <a:schemeClr val="tx2"/>
              </a:solidFill>
              <a:ea typeface="新細明體" pitchFamily="18" charset="-120"/>
            </a:endParaRPr>
          </a:p>
          <a:p>
            <a:pPr eaLnBrk="1" hangingPunct="1">
              <a:lnSpc>
                <a:spcPct val="90000"/>
              </a:lnSpc>
            </a:pPr>
            <a:r>
              <a:rPr lang="en-US" altLang="zh-TW" sz="2800" dirty="0" smtClean="0">
                <a:solidFill>
                  <a:schemeClr val="tx2"/>
                </a:solidFill>
                <a:ea typeface="新細明體" pitchFamily="18" charset="-120"/>
              </a:rPr>
              <a:t>A (unconditional) merge actor is enabled if there is a token available on any of its input arcs.</a:t>
            </a:r>
          </a:p>
          <a:p>
            <a:pPr lvl="1" eaLnBrk="1" hangingPunct="1">
              <a:lnSpc>
                <a:spcPct val="90000"/>
              </a:lnSpc>
            </a:pPr>
            <a:r>
              <a:rPr lang="en-US" altLang="zh-TW" sz="2400" dirty="0" smtClean="0">
                <a:solidFill>
                  <a:schemeClr val="tx2"/>
                </a:solidFill>
                <a:ea typeface="新細明體" pitchFamily="18" charset="-120"/>
              </a:rPr>
              <a:t>An enabled (unconditional) merge actor may be fired and will (non-deterministically) put one of the input tokens on the output arc.</a:t>
            </a:r>
          </a:p>
        </p:txBody>
      </p:sp>
      <p:sp>
        <p:nvSpPr>
          <p:cNvPr id="2" name="Footer Placeholder 1"/>
          <p:cNvSpPr>
            <a:spLocks noGrp="1"/>
          </p:cNvSpPr>
          <p:nvPr>
            <p:ph type="ftr" sz="quarter" idx="11"/>
          </p:nvPr>
        </p:nvSpPr>
        <p:spPr/>
        <p:txBody>
          <a:bodyPr/>
          <a:lstStyle/>
          <a:p>
            <a:pPr>
              <a:defRPr/>
            </a:pPr>
            <a:r>
              <a:rPr lang="en-US" altLang="en-US" smtClean="0"/>
              <a:t>652-14F: Dataflow - Part I</a:t>
            </a:r>
            <a:endParaRPr lang="en-US" altLang="en-US"/>
          </a:p>
        </p:txBody>
      </p:sp>
      <p:sp>
        <p:nvSpPr>
          <p:cNvPr id="4" name="Date Placeholder 3"/>
          <p:cNvSpPr>
            <a:spLocks noGrp="1"/>
          </p:cNvSpPr>
          <p:nvPr>
            <p:ph type="dt" sz="half" idx="10"/>
          </p:nvPr>
        </p:nvSpPr>
        <p:spPr/>
        <p:txBody>
          <a:bodyPr/>
          <a:lstStyle/>
          <a:p>
            <a:pPr>
              <a:defRPr/>
            </a:pPr>
            <a:fld id="{E9E07DCB-3B24-437E-A527-348172C85915}" type="datetime1">
              <a:rPr lang="en-US" altLang="en-US" smtClean="0"/>
              <a:t>10/21/2014</a:t>
            </a:fld>
            <a:endParaRPr lang="en-US" altLang="en-US"/>
          </a:p>
        </p:txBody>
      </p:sp>
    </p:spTree>
    <p:extLst>
      <p:ext uri="{BB962C8B-B14F-4D97-AF65-F5344CB8AC3E}">
        <p14:creationId xmlns:p14="http://schemas.microsoft.com/office/powerpoint/2010/main" val="19329974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2"/>
          <p:cNvSpPr>
            <a:spLocks noGrp="1" noChangeArrowheads="1"/>
          </p:cNvSpPr>
          <p:nvPr>
            <p:ph type="title" idx="4294967295"/>
          </p:nvPr>
        </p:nvSpPr>
        <p:spPr>
          <a:xfrm>
            <a:off x="0" y="0"/>
            <a:ext cx="9144000" cy="1143000"/>
          </a:xfrm>
          <a:noFill/>
        </p:spPr>
        <p:txBody>
          <a:bodyPr/>
          <a:lstStyle/>
          <a:p>
            <a:pPr eaLnBrk="1" hangingPunct="1"/>
            <a:r>
              <a:rPr lang="en-US" b="1" smtClean="0">
                <a:solidFill>
                  <a:schemeClr val="tx2"/>
                </a:solidFill>
              </a:rPr>
              <a:t>Conditional Expression </a:t>
            </a:r>
          </a:p>
        </p:txBody>
      </p:sp>
      <p:sp>
        <p:nvSpPr>
          <p:cNvPr id="28677" name="AutoShape 30"/>
          <p:cNvSpPr>
            <a:spLocks noChangeArrowheads="1"/>
          </p:cNvSpPr>
          <p:nvPr/>
        </p:nvSpPr>
        <p:spPr bwMode="auto">
          <a:xfrm>
            <a:off x="3784600" y="2895600"/>
            <a:ext cx="1828800" cy="990600"/>
          </a:xfrm>
          <a:prstGeom prst="flowChartDecision">
            <a:avLst/>
          </a:prstGeom>
          <a:solidFill>
            <a:srgbClr val="C0C0C0"/>
          </a:solidFill>
          <a:ln w="9525">
            <a:solidFill>
              <a:schemeClr val="tx1"/>
            </a:solidFill>
            <a:miter lim="800000"/>
            <a:headEnd/>
            <a:tailEnd/>
          </a:ln>
        </p:spPr>
        <p:txBody>
          <a:bodyPr wrap="none" anchor="ctr"/>
          <a:lstStyle/>
          <a:p>
            <a:endParaRPr lang="en-US"/>
          </a:p>
        </p:txBody>
      </p:sp>
      <p:sp>
        <p:nvSpPr>
          <p:cNvPr id="28679" name="Text Box 6"/>
          <p:cNvSpPr txBox="1">
            <a:spLocks noChangeArrowheads="1"/>
          </p:cNvSpPr>
          <p:nvPr/>
        </p:nvSpPr>
        <p:spPr bwMode="auto">
          <a:xfrm>
            <a:off x="685800" y="1917700"/>
            <a:ext cx="2057400" cy="2308324"/>
          </a:xfrm>
          <a:prstGeom prst="rect">
            <a:avLst/>
          </a:prstGeom>
          <a:ln>
            <a:solidFill>
              <a:schemeClr val="tx1"/>
            </a:solidFill>
          </a:ln>
          <a:ex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if (p(y</a:t>
            </a:r>
            <a:r>
              <a:rPr lang="en-US" dirty="0" smtClean="0"/>
              <a:t>))</a:t>
            </a:r>
          </a:p>
          <a:p>
            <a:pPr eaLnBrk="1" hangingPunct="1"/>
            <a:r>
              <a:rPr lang="en-US" dirty="0" smtClean="0"/>
              <a:t>{</a:t>
            </a:r>
            <a:endParaRPr lang="en-US" dirty="0"/>
          </a:p>
          <a:p>
            <a:pPr eaLnBrk="1" hangingPunct="1"/>
            <a:r>
              <a:rPr lang="en-US" dirty="0"/>
              <a:t>	</a:t>
            </a:r>
            <a:r>
              <a:rPr lang="en-US" dirty="0" smtClean="0"/>
              <a:t>f(</a:t>
            </a:r>
            <a:r>
              <a:rPr lang="en-US" dirty="0" err="1" smtClean="0"/>
              <a:t>x,y</a:t>
            </a:r>
            <a:r>
              <a:rPr lang="en-US" dirty="0"/>
              <a:t>);</a:t>
            </a:r>
          </a:p>
          <a:p>
            <a:pPr eaLnBrk="1" hangingPunct="1"/>
            <a:r>
              <a:rPr lang="en-US" dirty="0"/>
              <a:t>}</a:t>
            </a:r>
          </a:p>
          <a:p>
            <a:pPr eaLnBrk="1" hangingPunct="1"/>
            <a:r>
              <a:rPr lang="en-US" dirty="0"/>
              <a:t>e</a:t>
            </a:r>
            <a:r>
              <a:rPr lang="en-US" dirty="0" smtClean="0"/>
              <a:t>lse</a:t>
            </a:r>
          </a:p>
          <a:p>
            <a:pPr eaLnBrk="1" hangingPunct="1"/>
            <a:r>
              <a:rPr lang="en-US" dirty="0" smtClean="0"/>
              <a:t>{</a:t>
            </a:r>
            <a:endParaRPr lang="en-US" dirty="0"/>
          </a:p>
          <a:p>
            <a:pPr eaLnBrk="1" hangingPunct="1"/>
            <a:r>
              <a:rPr lang="en-US" dirty="0"/>
              <a:t>	</a:t>
            </a:r>
            <a:r>
              <a:rPr lang="en-US" dirty="0" smtClean="0"/>
              <a:t>g(y</a:t>
            </a:r>
            <a:r>
              <a:rPr lang="en-US" dirty="0"/>
              <a:t>);</a:t>
            </a:r>
          </a:p>
          <a:p>
            <a:pPr eaLnBrk="1" hangingPunct="1"/>
            <a:r>
              <a:rPr lang="en-US" dirty="0"/>
              <a:t>}</a:t>
            </a:r>
          </a:p>
        </p:txBody>
      </p:sp>
      <p:sp>
        <p:nvSpPr>
          <p:cNvPr id="28680" name="Oval 7"/>
          <p:cNvSpPr>
            <a:spLocks noChangeArrowheads="1"/>
          </p:cNvSpPr>
          <p:nvPr/>
        </p:nvSpPr>
        <p:spPr bwMode="auto">
          <a:xfrm>
            <a:off x="3200400" y="2400300"/>
            <a:ext cx="381000" cy="381000"/>
          </a:xfrm>
          <a:prstGeom prst="ellipse">
            <a:avLst/>
          </a:prstGeom>
          <a:solidFill>
            <a:srgbClr val="C0C0C0"/>
          </a:solidFill>
          <a:ln w="9525">
            <a:solidFill>
              <a:schemeClr val="tx1"/>
            </a:solidFill>
            <a:round/>
            <a:headEnd/>
            <a:tailEnd/>
          </a:ln>
        </p:spPr>
        <p:txBody>
          <a:bodyPr wrap="none" anchor="ctr"/>
          <a:lstStyle/>
          <a:p>
            <a:pPr algn="ctr"/>
            <a:r>
              <a:rPr lang="en-US"/>
              <a:t>T</a:t>
            </a:r>
          </a:p>
        </p:txBody>
      </p:sp>
      <p:sp>
        <p:nvSpPr>
          <p:cNvPr id="28681" name="AutoShape 8"/>
          <p:cNvSpPr>
            <a:spLocks noChangeArrowheads="1"/>
          </p:cNvSpPr>
          <p:nvPr/>
        </p:nvSpPr>
        <p:spPr bwMode="auto">
          <a:xfrm>
            <a:off x="5638800" y="2133600"/>
            <a:ext cx="1143000" cy="457200"/>
          </a:xfrm>
          <a:prstGeom prst="flowChartDecision">
            <a:avLst/>
          </a:prstGeom>
          <a:solidFill>
            <a:srgbClr val="C0C0C0"/>
          </a:solidFill>
          <a:ln w="9525">
            <a:solidFill>
              <a:schemeClr val="tx1"/>
            </a:solidFill>
            <a:miter lim="800000"/>
            <a:headEnd/>
            <a:tailEnd/>
          </a:ln>
        </p:spPr>
        <p:txBody>
          <a:bodyPr wrap="none" anchor="ctr"/>
          <a:lstStyle/>
          <a:p>
            <a:pPr algn="ctr"/>
            <a:r>
              <a:rPr lang="en-US"/>
              <a:t>p</a:t>
            </a:r>
          </a:p>
        </p:txBody>
      </p:sp>
      <p:sp>
        <p:nvSpPr>
          <p:cNvPr id="28682" name="Rectangle 10"/>
          <p:cNvSpPr>
            <a:spLocks noChangeArrowheads="1"/>
          </p:cNvSpPr>
          <p:nvPr/>
        </p:nvSpPr>
        <p:spPr bwMode="auto">
          <a:xfrm>
            <a:off x="3162300" y="4419600"/>
            <a:ext cx="457200" cy="457200"/>
          </a:xfrm>
          <a:prstGeom prst="rect">
            <a:avLst/>
          </a:prstGeom>
          <a:solidFill>
            <a:srgbClr val="CCFFCC"/>
          </a:solidFill>
          <a:ln w="9525">
            <a:solidFill>
              <a:schemeClr val="tx1"/>
            </a:solidFill>
            <a:miter lim="800000"/>
            <a:headEnd/>
            <a:tailEnd/>
          </a:ln>
        </p:spPr>
        <p:txBody>
          <a:bodyPr wrap="none" anchor="ctr"/>
          <a:lstStyle/>
          <a:p>
            <a:pPr algn="ctr"/>
            <a:r>
              <a:rPr lang="en-US"/>
              <a:t>f</a:t>
            </a:r>
          </a:p>
        </p:txBody>
      </p:sp>
      <p:sp>
        <p:nvSpPr>
          <p:cNvPr id="28683" name="Rectangle 11"/>
          <p:cNvSpPr>
            <a:spLocks noChangeArrowheads="1"/>
          </p:cNvSpPr>
          <p:nvPr/>
        </p:nvSpPr>
        <p:spPr bwMode="auto">
          <a:xfrm>
            <a:off x="5791200" y="4368800"/>
            <a:ext cx="457200" cy="457200"/>
          </a:xfrm>
          <a:prstGeom prst="rect">
            <a:avLst/>
          </a:prstGeom>
          <a:solidFill>
            <a:srgbClr val="CCFFCC"/>
          </a:solidFill>
          <a:ln w="9525">
            <a:solidFill>
              <a:schemeClr val="tx1"/>
            </a:solidFill>
            <a:miter lim="800000"/>
            <a:headEnd/>
            <a:tailEnd/>
          </a:ln>
        </p:spPr>
        <p:txBody>
          <a:bodyPr wrap="none" anchor="ctr"/>
          <a:lstStyle/>
          <a:p>
            <a:pPr algn="ctr"/>
            <a:r>
              <a:rPr lang="en-US"/>
              <a:t>g</a:t>
            </a:r>
          </a:p>
        </p:txBody>
      </p:sp>
      <p:sp>
        <p:nvSpPr>
          <p:cNvPr id="28684" name="AutoShape 12"/>
          <p:cNvSpPr>
            <a:spLocks noChangeArrowheads="1"/>
          </p:cNvSpPr>
          <p:nvPr/>
        </p:nvSpPr>
        <p:spPr bwMode="auto">
          <a:xfrm rot="10800000">
            <a:off x="4343400" y="5562600"/>
            <a:ext cx="685800" cy="381000"/>
          </a:xfrm>
          <a:prstGeom prst="triangle">
            <a:avLst>
              <a:gd name="adj" fmla="val 50000"/>
            </a:avLst>
          </a:prstGeom>
          <a:solidFill>
            <a:srgbClr val="C0C0C0"/>
          </a:solidFill>
          <a:ln w="9525">
            <a:solidFill>
              <a:schemeClr val="tx1"/>
            </a:solidFill>
            <a:miter lim="800000"/>
            <a:headEnd/>
            <a:tailEnd/>
          </a:ln>
        </p:spPr>
        <p:txBody>
          <a:bodyPr wrap="none" anchor="ctr"/>
          <a:lstStyle/>
          <a:p>
            <a:endParaRPr lang="en-US"/>
          </a:p>
        </p:txBody>
      </p:sp>
      <p:cxnSp>
        <p:nvCxnSpPr>
          <p:cNvPr id="28685" name="AutoShape 13"/>
          <p:cNvCxnSpPr>
            <a:cxnSpLocks noChangeShapeType="1"/>
            <a:stCxn id="28698" idx="2"/>
            <a:endCxn id="28677" idx="0"/>
          </p:cNvCxnSpPr>
          <p:nvPr/>
        </p:nvCxnSpPr>
        <p:spPr bwMode="auto">
          <a:xfrm>
            <a:off x="4695825" y="1676400"/>
            <a:ext cx="3175" cy="1219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6" name="AutoShape 14"/>
          <p:cNvCxnSpPr>
            <a:cxnSpLocks noChangeShapeType="1"/>
            <a:stCxn id="28698" idx="2"/>
            <a:endCxn id="28681" idx="0"/>
          </p:cNvCxnSpPr>
          <p:nvPr/>
        </p:nvCxnSpPr>
        <p:spPr bwMode="auto">
          <a:xfrm>
            <a:off x="4695825" y="1676400"/>
            <a:ext cx="1514475"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7" name="AutoShape 15"/>
          <p:cNvCxnSpPr>
            <a:cxnSpLocks noChangeShapeType="1"/>
            <a:stCxn id="29" idx="2"/>
          </p:cNvCxnSpPr>
          <p:nvPr/>
        </p:nvCxnSpPr>
        <p:spPr bwMode="auto">
          <a:xfrm flipH="1">
            <a:off x="5486400" y="2819400"/>
            <a:ext cx="685800" cy="457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8" name="AutoShape 16"/>
          <p:cNvCxnSpPr>
            <a:cxnSpLocks noChangeShapeType="1"/>
            <a:stCxn id="29" idx="2"/>
            <a:endCxn id="28680" idx="6"/>
          </p:cNvCxnSpPr>
          <p:nvPr/>
        </p:nvCxnSpPr>
        <p:spPr bwMode="auto">
          <a:xfrm flipH="1" flipV="1">
            <a:off x="3581400" y="2590800"/>
            <a:ext cx="2590800" cy="228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89" name="AutoShape 17"/>
          <p:cNvCxnSpPr>
            <a:cxnSpLocks noChangeShapeType="1"/>
            <a:stCxn id="28695" idx="2"/>
            <a:endCxn id="28682" idx="0"/>
          </p:cNvCxnSpPr>
          <p:nvPr/>
        </p:nvCxnSpPr>
        <p:spPr bwMode="auto">
          <a:xfrm flipH="1">
            <a:off x="3390900" y="3581400"/>
            <a:ext cx="790575" cy="838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90" name="AutoShape 18"/>
          <p:cNvCxnSpPr>
            <a:cxnSpLocks noChangeShapeType="1"/>
            <a:stCxn id="28680" idx="4"/>
            <a:endCxn id="28682" idx="0"/>
          </p:cNvCxnSpPr>
          <p:nvPr/>
        </p:nvCxnSpPr>
        <p:spPr bwMode="auto">
          <a:xfrm>
            <a:off x="3390900" y="2781300"/>
            <a:ext cx="0" cy="1638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91" name="AutoShape 19"/>
          <p:cNvCxnSpPr>
            <a:cxnSpLocks noChangeShapeType="1"/>
            <a:stCxn id="28696" idx="2"/>
            <a:endCxn id="28683" idx="0"/>
          </p:cNvCxnSpPr>
          <p:nvPr/>
        </p:nvCxnSpPr>
        <p:spPr bwMode="auto">
          <a:xfrm>
            <a:off x="5248275" y="3581400"/>
            <a:ext cx="771525" cy="787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92" name="AutoShape 20"/>
          <p:cNvCxnSpPr>
            <a:cxnSpLocks noChangeShapeType="1"/>
            <a:stCxn id="28682" idx="2"/>
            <a:endCxn id="28684" idx="3"/>
          </p:cNvCxnSpPr>
          <p:nvPr/>
        </p:nvCxnSpPr>
        <p:spPr bwMode="auto">
          <a:xfrm>
            <a:off x="3390900" y="4876800"/>
            <a:ext cx="12954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93" name="AutoShape 21"/>
          <p:cNvCxnSpPr>
            <a:cxnSpLocks noChangeShapeType="1"/>
            <a:stCxn id="28683" idx="2"/>
            <a:endCxn id="28684" idx="3"/>
          </p:cNvCxnSpPr>
          <p:nvPr/>
        </p:nvCxnSpPr>
        <p:spPr bwMode="auto">
          <a:xfrm flipH="1">
            <a:off x="4686300" y="4826000"/>
            <a:ext cx="1333500" cy="7366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8694" name="AutoShape 22"/>
          <p:cNvCxnSpPr>
            <a:cxnSpLocks noChangeShapeType="1"/>
            <a:stCxn id="28697" idx="2"/>
            <a:endCxn id="28680" idx="0"/>
          </p:cNvCxnSpPr>
          <p:nvPr/>
        </p:nvCxnSpPr>
        <p:spPr bwMode="auto">
          <a:xfrm>
            <a:off x="3387725" y="1676400"/>
            <a:ext cx="3175" cy="7239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8695" name="Text Box 24"/>
          <p:cNvSpPr txBox="1">
            <a:spLocks noChangeArrowheads="1"/>
          </p:cNvSpPr>
          <p:nvPr/>
        </p:nvSpPr>
        <p:spPr bwMode="auto">
          <a:xfrm>
            <a:off x="4019550" y="32146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a:t>
            </a:r>
          </a:p>
        </p:txBody>
      </p:sp>
      <p:sp>
        <p:nvSpPr>
          <p:cNvPr id="28696" name="Text Box 25"/>
          <p:cNvSpPr txBox="1">
            <a:spLocks noChangeArrowheads="1"/>
          </p:cNvSpPr>
          <p:nvPr/>
        </p:nvSpPr>
        <p:spPr bwMode="auto">
          <a:xfrm>
            <a:off x="5086350" y="32146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sp>
        <p:nvSpPr>
          <p:cNvPr id="28697" name="Text Box 26"/>
          <p:cNvSpPr txBox="1">
            <a:spLocks noChangeArrowheads="1"/>
          </p:cNvSpPr>
          <p:nvPr/>
        </p:nvSpPr>
        <p:spPr bwMode="auto">
          <a:xfrm>
            <a:off x="3238500" y="13096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x</a:t>
            </a:r>
          </a:p>
        </p:txBody>
      </p:sp>
      <p:sp>
        <p:nvSpPr>
          <p:cNvPr id="28698" name="Text Box 27"/>
          <p:cNvSpPr txBox="1">
            <a:spLocks noChangeArrowheads="1"/>
          </p:cNvSpPr>
          <p:nvPr/>
        </p:nvSpPr>
        <p:spPr bwMode="auto">
          <a:xfrm>
            <a:off x="4546600" y="1309688"/>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y</a:t>
            </a:r>
          </a:p>
        </p:txBody>
      </p:sp>
      <p:sp>
        <p:nvSpPr>
          <p:cNvPr id="28699" name="Oval 28"/>
          <p:cNvSpPr>
            <a:spLocks noChangeArrowheads="1"/>
          </p:cNvSpPr>
          <p:nvPr/>
        </p:nvSpPr>
        <p:spPr bwMode="auto">
          <a:xfrm>
            <a:off x="3352800" y="16637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8700" name="Oval 29"/>
          <p:cNvSpPr>
            <a:spLocks noChangeArrowheads="1"/>
          </p:cNvSpPr>
          <p:nvPr/>
        </p:nvSpPr>
        <p:spPr bwMode="auto">
          <a:xfrm>
            <a:off x="4660900" y="16510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29" name="Rectangle 50"/>
          <p:cNvSpPr>
            <a:spLocks noChangeArrowheads="1"/>
          </p:cNvSpPr>
          <p:nvPr/>
        </p:nvSpPr>
        <p:spPr bwMode="auto">
          <a:xfrm>
            <a:off x="6096000" y="2743200"/>
            <a:ext cx="152400" cy="76200"/>
          </a:xfrm>
          <a:prstGeom prst="rect">
            <a:avLst/>
          </a:prstGeom>
          <a:solidFill>
            <a:schemeClr val="tx1"/>
          </a:solidFill>
          <a:ln w="9525">
            <a:solidFill>
              <a:schemeClr val="tx1"/>
            </a:solidFill>
            <a:miter lim="800000"/>
            <a:headEnd/>
            <a:tailEnd/>
          </a:ln>
        </p:spPr>
        <p:txBody>
          <a:bodyPr wrap="none" anchor="ctr"/>
          <a:lstStyle/>
          <a:p>
            <a:endParaRPr lang="en-US"/>
          </a:p>
        </p:txBody>
      </p:sp>
      <p:cxnSp>
        <p:nvCxnSpPr>
          <p:cNvPr id="32" name="AutoShape 15"/>
          <p:cNvCxnSpPr>
            <a:cxnSpLocks noChangeShapeType="1"/>
            <a:stCxn id="28681" idx="2"/>
            <a:endCxn id="29" idx="0"/>
          </p:cNvCxnSpPr>
          <p:nvPr/>
        </p:nvCxnSpPr>
        <p:spPr bwMode="auto">
          <a:xfrm flipH="1">
            <a:off x="6172200" y="2590800"/>
            <a:ext cx="38100" cy="152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pPr>
              <a:defRPr/>
            </a:pPr>
            <a:r>
              <a:rPr lang="en-US" altLang="en-US" smtClean="0"/>
              <a:t>652-14F: Dataflow - Part I</a:t>
            </a:r>
            <a:endParaRPr lang="en-US" altLang="en-US"/>
          </a:p>
        </p:txBody>
      </p:sp>
      <p:sp>
        <p:nvSpPr>
          <p:cNvPr id="4" name="Date Placeholder 3"/>
          <p:cNvSpPr>
            <a:spLocks noGrp="1"/>
          </p:cNvSpPr>
          <p:nvPr>
            <p:ph type="dt" sz="half" idx="10"/>
          </p:nvPr>
        </p:nvSpPr>
        <p:spPr/>
        <p:txBody>
          <a:bodyPr/>
          <a:lstStyle/>
          <a:p>
            <a:pPr>
              <a:defRPr/>
            </a:pPr>
            <a:fld id="{D5B496F5-1C96-4391-A105-142AA0E62C6B}" type="datetime1">
              <a:rPr lang="en-US" altLang="en-US" smtClean="0"/>
              <a:t>10/21/2014</a:t>
            </a:fld>
            <a:endParaRPr lang="en-US" altLang="en-US"/>
          </a:p>
        </p:txBody>
      </p:sp>
    </p:spTree>
    <p:extLst>
      <p:ext uri="{BB962C8B-B14F-4D97-AF65-F5344CB8AC3E}">
        <p14:creationId xmlns:p14="http://schemas.microsoft.com/office/powerpoint/2010/main" val="1612243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idx="4294967295"/>
          </p:nvPr>
        </p:nvSpPr>
        <p:spPr>
          <a:xfrm>
            <a:off x="0" y="0"/>
            <a:ext cx="9144000" cy="1143000"/>
          </a:xfrm>
          <a:noFill/>
        </p:spPr>
        <p:txBody>
          <a:bodyPr/>
          <a:lstStyle/>
          <a:p>
            <a:pPr eaLnBrk="1" hangingPunct="1"/>
            <a:r>
              <a:rPr lang="en-US" b="1" smtClean="0">
                <a:solidFill>
                  <a:schemeClr val="tx2"/>
                </a:solidFill>
              </a:rPr>
              <a:t>A Conditional Schema</a:t>
            </a:r>
          </a:p>
        </p:txBody>
      </p:sp>
      <p:sp>
        <p:nvSpPr>
          <p:cNvPr id="29702" name="Oval 4"/>
          <p:cNvSpPr>
            <a:spLocks noChangeArrowheads="1"/>
          </p:cNvSpPr>
          <p:nvPr/>
        </p:nvSpPr>
        <p:spPr bwMode="auto">
          <a:xfrm>
            <a:off x="4724400" y="1587500"/>
            <a:ext cx="762000" cy="762000"/>
          </a:xfrm>
          <a:prstGeom prst="ellipse">
            <a:avLst/>
          </a:prstGeom>
          <a:solidFill>
            <a:srgbClr val="FFCC99"/>
          </a:solidFill>
          <a:ln w="9525">
            <a:solidFill>
              <a:schemeClr val="tx1"/>
            </a:solidFill>
            <a:round/>
            <a:headEnd/>
            <a:tailEnd/>
          </a:ln>
        </p:spPr>
        <p:txBody>
          <a:bodyPr wrap="none" anchor="ctr"/>
          <a:lstStyle/>
          <a:p>
            <a:pPr algn="ctr"/>
            <a:r>
              <a:rPr lang="en-US"/>
              <a:t>D</a:t>
            </a:r>
          </a:p>
          <a:p>
            <a:pPr algn="ctr"/>
            <a:r>
              <a:rPr lang="en-US"/>
              <a:t>(k,1)</a:t>
            </a:r>
          </a:p>
        </p:txBody>
      </p:sp>
      <p:sp>
        <p:nvSpPr>
          <p:cNvPr id="29703" name="AutoShape 5"/>
          <p:cNvSpPr>
            <a:spLocks noChangeArrowheads="1"/>
          </p:cNvSpPr>
          <p:nvPr/>
        </p:nvSpPr>
        <p:spPr bwMode="auto">
          <a:xfrm>
            <a:off x="3505200" y="2501900"/>
            <a:ext cx="1600200" cy="762000"/>
          </a:xfrm>
          <a:prstGeom prst="flowChartDecision">
            <a:avLst/>
          </a:prstGeom>
          <a:solidFill>
            <a:srgbClr val="FFFF99"/>
          </a:solidFill>
          <a:ln w="9525">
            <a:solidFill>
              <a:schemeClr val="tx1"/>
            </a:solidFill>
            <a:miter lim="800000"/>
            <a:headEnd/>
            <a:tailEnd/>
          </a:ln>
        </p:spPr>
        <p:txBody>
          <a:bodyPr wrap="none" anchor="ctr"/>
          <a:lstStyle/>
          <a:p>
            <a:endParaRPr lang="en-US"/>
          </a:p>
        </p:txBody>
      </p:sp>
      <p:sp>
        <p:nvSpPr>
          <p:cNvPr id="29704" name="Oval 6"/>
          <p:cNvSpPr>
            <a:spLocks noChangeArrowheads="1"/>
          </p:cNvSpPr>
          <p:nvPr/>
        </p:nvSpPr>
        <p:spPr bwMode="auto">
          <a:xfrm>
            <a:off x="2590800" y="3644900"/>
            <a:ext cx="762000" cy="762000"/>
          </a:xfrm>
          <a:prstGeom prst="ellipse">
            <a:avLst/>
          </a:prstGeom>
          <a:solidFill>
            <a:srgbClr val="CCFFCC"/>
          </a:solidFill>
          <a:ln w="9525">
            <a:solidFill>
              <a:schemeClr val="tx1"/>
            </a:solidFill>
            <a:round/>
            <a:headEnd/>
            <a:tailEnd/>
          </a:ln>
        </p:spPr>
        <p:txBody>
          <a:bodyPr wrap="none" anchor="ctr"/>
          <a:lstStyle/>
          <a:p>
            <a:pPr algn="ctr"/>
            <a:r>
              <a:rPr lang="en-US"/>
              <a:t>P</a:t>
            </a:r>
          </a:p>
          <a:p>
            <a:pPr algn="ctr"/>
            <a:r>
              <a:rPr lang="en-US"/>
              <a:t>(m,n)</a:t>
            </a:r>
          </a:p>
        </p:txBody>
      </p:sp>
      <p:sp>
        <p:nvSpPr>
          <p:cNvPr id="29705" name="Oval 7"/>
          <p:cNvSpPr>
            <a:spLocks noChangeArrowheads="1"/>
          </p:cNvSpPr>
          <p:nvPr/>
        </p:nvSpPr>
        <p:spPr bwMode="auto">
          <a:xfrm>
            <a:off x="5257800" y="3568700"/>
            <a:ext cx="762000" cy="762000"/>
          </a:xfrm>
          <a:prstGeom prst="ellipse">
            <a:avLst/>
          </a:prstGeom>
          <a:solidFill>
            <a:srgbClr val="CCFFCC"/>
          </a:solidFill>
          <a:ln w="9525">
            <a:solidFill>
              <a:schemeClr val="tx1"/>
            </a:solidFill>
            <a:round/>
            <a:headEnd/>
            <a:tailEnd/>
          </a:ln>
        </p:spPr>
        <p:txBody>
          <a:bodyPr wrap="none" anchor="ctr"/>
          <a:lstStyle/>
          <a:p>
            <a:pPr algn="ctr"/>
            <a:r>
              <a:rPr lang="en-US"/>
              <a:t>Q</a:t>
            </a:r>
          </a:p>
          <a:p>
            <a:pPr algn="ctr"/>
            <a:r>
              <a:rPr lang="en-US"/>
              <a:t>(m,n)</a:t>
            </a:r>
          </a:p>
        </p:txBody>
      </p:sp>
      <p:sp>
        <p:nvSpPr>
          <p:cNvPr id="29706" name="AutoShape 8"/>
          <p:cNvSpPr>
            <a:spLocks noChangeArrowheads="1"/>
          </p:cNvSpPr>
          <p:nvPr/>
        </p:nvSpPr>
        <p:spPr bwMode="auto">
          <a:xfrm rot="10800000">
            <a:off x="4038600" y="5168900"/>
            <a:ext cx="685800" cy="381000"/>
          </a:xfrm>
          <a:prstGeom prst="triangle">
            <a:avLst>
              <a:gd name="adj" fmla="val 50000"/>
            </a:avLst>
          </a:prstGeom>
          <a:solidFill>
            <a:srgbClr val="C0C0C0"/>
          </a:solidFill>
          <a:ln w="9525">
            <a:solidFill>
              <a:schemeClr val="tx1"/>
            </a:solidFill>
            <a:miter lim="800000"/>
            <a:headEnd/>
            <a:tailEnd/>
          </a:ln>
        </p:spPr>
        <p:txBody>
          <a:bodyPr wrap="none" anchor="ctr"/>
          <a:lstStyle/>
          <a:p>
            <a:endParaRPr lang="en-US"/>
          </a:p>
        </p:txBody>
      </p:sp>
      <p:sp>
        <p:nvSpPr>
          <p:cNvPr id="29707" name="Text Box 9"/>
          <p:cNvSpPr txBox="1">
            <a:spLocks noChangeArrowheads="1"/>
          </p:cNvSpPr>
          <p:nvPr/>
        </p:nvSpPr>
        <p:spPr bwMode="auto">
          <a:xfrm>
            <a:off x="3714750" y="26939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a:t>
            </a:r>
          </a:p>
        </p:txBody>
      </p:sp>
      <p:sp>
        <p:nvSpPr>
          <p:cNvPr id="29708" name="Text Box 10"/>
          <p:cNvSpPr txBox="1">
            <a:spLocks noChangeArrowheads="1"/>
          </p:cNvSpPr>
          <p:nvPr/>
        </p:nvSpPr>
        <p:spPr bwMode="auto">
          <a:xfrm>
            <a:off x="4552950" y="26939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cxnSp>
        <p:nvCxnSpPr>
          <p:cNvPr id="29709" name="AutoShape 11"/>
          <p:cNvCxnSpPr>
            <a:cxnSpLocks noChangeShapeType="1"/>
            <a:stCxn id="29716" idx="2"/>
            <a:endCxn id="29703" idx="0"/>
          </p:cNvCxnSpPr>
          <p:nvPr/>
        </p:nvCxnSpPr>
        <p:spPr bwMode="auto">
          <a:xfrm flipH="1">
            <a:off x="4305300" y="1228725"/>
            <a:ext cx="57150" cy="1273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0" name="AutoShape 13"/>
          <p:cNvCxnSpPr>
            <a:cxnSpLocks noChangeShapeType="1"/>
            <a:stCxn id="29716" idx="2"/>
            <a:endCxn id="29702" idx="0"/>
          </p:cNvCxnSpPr>
          <p:nvPr/>
        </p:nvCxnSpPr>
        <p:spPr bwMode="auto">
          <a:xfrm>
            <a:off x="4362450" y="1228725"/>
            <a:ext cx="742950" cy="3587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1" name="AutoShape 14"/>
          <p:cNvCxnSpPr>
            <a:cxnSpLocks noChangeShapeType="1"/>
            <a:stCxn id="29702" idx="4"/>
            <a:endCxn id="29703" idx="3"/>
          </p:cNvCxnSpPr>
          <p:nvPr/>
        </p:nvCxnSpPr>
        <p:spPr bwMode="auto">
          <a:xfrm>
            <a:off x="5105400" y="2349500"/>
            <a:ext cx="0" cy="533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2" name="AutoShape 15"/>
          <p:cNvCxnSpPr>
            <a:cxnSpLocks noChangeShapeType="1"/>
            <a:stCxn id="29703" idx="1"/>
            <a:endCxn id="29704" idx="0"/>
          </p:cNvCxnSpPr>
          <p:nvPr/>
        </p:nvCxnSpPr>
        <p:spPr bwMode="auto">
          <a:xfrm flipH="1">
            <a:off x="2971800" y="2882900"/>
            <a:ext cx="53340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3" name="AutoShape 16"/>
          <p:cNvCxnSpPr>
            <a:cxnSpLocks noChangeShapeType="1"/>
            <a:stCxn id="29703" idx="3"/>
            <a:endCxn id="29705" idx="0"/>
          </p:cNvCxnSpPr>
          <p:nvPr/>
        </p:nvCxnSpPr>
        <p:spPr bwMode="auto">
          <a:xfrm>
            <a:off x="5105400" y="2882900"/>
            <a:ext cx="533400" cy="6858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4" name="AutoShape 17"/>
          <p:cNvCxnSpPr>
            <a:cxnSpLocks noChangeShapeType="1"/>
            <a:stCxn id="29704" idx="4"/>
            <a:endCxn id="29706" idx="4"/>
          </p:cNvCxnSpPr>
          <p:nvPr/>
        </p:nvCxnSpPr>
        <p:spPr bwMode="auto">
          <a:xfrm>
            <a:off x="2971800" y="4406900"/>
            <a:ext cx="1066800" cy="762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9715" name="AutoShape 18"/>
          <p:cNvCxnSpPr>
            <a:cxnSpLocks noChangeShapeType="1"/>
            <a:stCxn id="29705" idx="4"/>
            <a:endCxn id="29706" idx="2"/>
          </p:cNvCxnSpPr>
          <p:nvPr/>
        </p:nvCxnSpPr>
        <p:spPr bwMode="auto">
          <a:xfrm flipH="1">
            <a:off x="4724400" y="4330700"/>
            <a:ext cx="914400" cy="8382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716" name="Text Box 19"/>
          <p:cNvSpPr txBox="1">
            <a:spLocks noChangeArrowheads="1"/>
          </p:cNvSpPr>
          <p:nvPr/>
        </p:nvSpPr>
        <p:spPr bwMode="auto">
          <a:xfrm>
            <a:off x="4175125" y="862013"/>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a:t>
            </a:r>
          </a:p>
        </p:txBody>
      </p:sp>
      <p:sp>
        <p:nvSpPr>
          <p:cNvPr id="29717" name="Text Box 20"/>
          <p:cNvSpPr txBox="1">
            <a:spLocks noChangeArrowheads="1"/>
          </p:cNvSpPr>
          <p:nvPr/>
        </p:nvSpPr>
        <p:spPr bwMode="auto">
          <a:xfrm>
            <a:off x="2819400" y="28829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a:t>
            </a:r>
          </a:p>
        </p:txBody>
      </p:sp>
      <p:sp>
        <p:nvSpPr>
          <p:cNvPr id="29718" name="Text Box 21"/>
          <p:cNvSpPr txBox="1">
            <a:spLocks noChangeArrowheads="1"/>
          </p:cNvSpPr>
          <p:nvPr/>
        </p:nvSpPr>
        <p:spPr bwMode="auto">
          <a:xfrm>
            <a:off x="5334000" y="2959100"/>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m</a:t>
            </a:r>
          </a:p>
        </p:txBody>
      </p:sp>
      <p:sp>
        <p:nvSpPr>
          <p:cNvPr id="29719" name="Text Box 22"/>
          <p:cNvSpPr txBox="1">
            <a:spLocks noChangeArrowheads="1"/>
          </p:cNvSpPr>
          <p:nvPr/>
        </p:nvSpPr>
        <p:spPr bwMode="auto">
          <a:xfrm>
            <a:off x="5105400" y="46497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a:t>
            </a:r>
          </a:p>
        </p:txBody>
      </p:sp>
      <p:sp>
        <p:nvSpPr>
          <p:cNvPr id="29720" name="Text Box 23"/>
          <p:cNvSpPr txBox="1">
            <a:spLocks noChangeArrowheads="1"/>
          </p:cNvSpPr>
          <p:nvPr/>
        </p:nvSpPr>
        <p:spPr bwMode="auto">
          <a:xfrm>
            <a:off x="3276600" y="46497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a:t>
            </a:r>
          </a:p>
        </p:txBody>
      </p:sp>
      <p:sp>
        <p:nvSpPr>
          <p:cNvPr id="29721" name="Text Box 24"/>
          <p:cNvSpPr txBox="1">
            <a:spLocks noChangeArrowheads="1"/>
          </p:cNvSpPr>
          <p:nvPr/>
        </p:nvSpPr>
        <p:spPr bwMode="auto">
          <a:xfrm>
            <a:off x="4229100" y="58054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a:t>
            </a:r>
          </a:p>
        </p:txBody>
      </p:sp>
      <p:cxnSp>
        <p:nvCxnSpPr>
          <p:cNvPr id="29722" name="AutoShape 25"/>
          <p:cNvCxnSpPr>
            <a:cxnSpLocks noChangeShapeType="1"/>
            <a:stCxn id="29706" idx="0"/>
            <a:endCxn id="29721" idx="0"/>
          </p:cNvCxnSpPr>
          <p:nvPr/>
        </p:nvCxnSpPr>
        <p:spPr bwMode="auto">
          <a:xfrm>
            <a:off x="4381500" y="5549900"/>
            <a:ext cx="3175" cy="255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9723" name="Text Box 26"/>
          <p:cNvSpPr txBox="1">
            <a:spLocks noChangeArrowheads="1"/>
          </p:cNvSpPr>
          <p:nvPr/>
        </p:nvSpPr>
        <p:spPr bwMode="auto">
          <a:xfrm>
            <a:off x="4937125" y="10906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k</a:t>
            </a:r>
          </a:p>
        </p:txBody>
      </p:sp>
      <p:sp>
        <p:nvSpPr>
          <p:cNvPr id="2" name="Footer Placeholder 1"/>
          <p:cNvSpPr>
            <a:spLocks noGrp="1"/>
          </p:cNvSpPr>
          <p:nvPr>
            <p:ph type="ftr" sz="quarter" idx="11"/>
          </p:nvPr>
        </p:nvSpPr>
        <p:spPr/>
        <p:txBody>
          <a:bodyPr/>
          <a:lstStyle/>
          <a:p>
            <a:pPr>
              <a:defRPr/>
            </a:pPr>
            <a:r>
              <a:rPr lang="en-US" altLang="en-US" smtClean="0"/>
              <a:t>652-14F: Dataflow - Part I</a:t>
            </a:r>
            <a:endParaRPr lang="en-US" altLang="en-US"/>
          </a:p>
        </p:txBody>
      </p:sp>
      <p:sp>
        <p:nvSpPr>
          <p:cNvPr id="4" name="Date Placeholder 3"/>
          <p:cNvSpPr>
            <a:spLocks noGrp="1"/>
          </p:cNvSpPr>
          <p:nvPr>
            <p:ph type="dt" sz="half" idx="10"/>
          </p:nvPr>
        </p:nvSpPr>
        <p:spPr/>
        <p:txBody>
          <a:bodyPr/>
          <a:lstStyle/>
          <a:p>
            <a:pPr>
              <a:defRPr/>
            </a:pPr>
            <a:fld id="{28B73283-C9E1-4853-A04C-EC195206DEAB}" type="datetime1">
              <a:rPr lang="en-US" altLang="en-US" smtClean="0"/>
              <a:t>10/21/2014</a:t>
            </a:fld>
            <a:endParaRPr lang="en-US" altLang="en-US"/>
          </a:p>
        </p:txBody>
      </p:sp>
    </p:spTree>
    <p:extLst>
      <p:ext uri="{BB962C8B-B14F-4D97-AF65-F5344CB8AC3E}">
        <p14:creationId xmlns:p14="http://schemas.microsoft.com/office/powerpoint/2010/main" val="3735734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idx="4294967295"/>
          </p:nvPr>
        </p:nvSpPr>
        <p:spPr>
          <a:xfrm>
            <a:off x="0" y="0"/>
            <a:ext cx="9144000" cy="1143000"/>
          </a:xfrm>
          <a:noFill/>
        </p:spPr>
        <p:txBody>
          <a:bodyPr/>
          <a:lstStyle/>
          <a:p>
            <a:pPr eaLnBrk="1" hangingPunct="1"/>
            <a:r>
              <a:rPr lang="en-US" b="1" smtClean="0">
                <a:solidFill>
                  <a:schemeClr val="tx2"/>
                </a:solidFill>
              </a:rPr>
              <a:t>A Loop Schema</a:t>
            </a:r>
          </a:p>
        </p:txBody>
      </p:sp>
      <p:sp>
        <p:nvSpPr>
          <p:cNvPr id="30726" name="Oval 4"/>
          <p:cNvSpPr>
            <a:spLocks noChangeArrowheads="1"/>
          </p:cNvSpPr>
          <p:nvPr/>
        </p:nvSpPr>
        <p:spPr bwMode="auto">
          <a:xfrm>
            <a:off x="3473450" y="2424113"/>
            <a:ext cx="1905000" cy="609600"/>
          </a:xfrm>
          <a:prstGeom prst="ellipse">
            <a:avLst/>
          </a:prstGeom>
          <a:solidFill>
            <a:srgbClr val="CCFFCC"/>
          </a:solidFill>
          <a:ln w="9525">
            <a:solidFill>
              <a:schemeClr val="tx1"/>
            </a:solidFill>
            <a:round/>
            <a:headEnd/>
            <a:tailEnd/>
          </a:ln>
        </p:spPr>
        <p:txBody>
          <a:bodyPr wrap="none" anchor="ctr"/>
          <a:lstStyle/>
          <a:p>
            <a:endParaRPr lang="en-US"/>
          </a:p>
        </p:txBody>
      </p:sp>
      <p:sp>
        <p:nvSpPr>
          <p:cNvPr id="30727" name="AutoShape 5"/>
          <p:cNvSpPr>
            <a:spLocks noChangeArrowheads="1"/>
          </p:cNvSpPr>
          <p:nvPr/>
        </p:nvSpPr>
        <p:spPr bwMode="auto">
          <a:xfrm>
            <a:off x="3282950" y="3948113"/>
            <a:ext cx="2286000" cy="914400"/>
          </a:xfrm>
          <a:prstGeom prst="flowChartDecision">
            <a:avLst/>
          </a:prstGeom>
          <a:solidFill>
            <a:srgbClr val="CCFFCC"/>
          </a:solidFill>
          <a:ln w="9525">
            <a:solidFill>
              <a:schemeClr val="tx1"/>
            </a:solidFill>
            <a:miter lim="800000"/>
            <a:headEnd/>
            <a:tailEnd/>
          </a:ln>
        </p:spPr>
        <p:txBody>
          <a:bodyPr wrap="none" anchor="ctr"/>
          <a:lstStyle/>
          <a:p>
            <a:endParaRPr lang="en-US"/>
          </a:p>
        </p:txBody>
      </p:sp>
      <p:sp>
        <p:nvSpPr>
          <p:cNvPr id="30728" name="Rectangle 6"/>
          <p:cNvSpPr>
            <a:spLocks noChangeArrowheads="1"/>
          </p:cNvSpPr>
          <p:nvPr/>
        </p:nvSpPr>
        <p:spPr bwMode="auto">
          <a:xfrm>
            <a:off x="2673350" y="5014913"/>
            <a:ext cx="838200" cy="533400"/>
          </a:xfrm>
          <a:prstGeom prst="rect">
            <a:avLst/>
          </a:prstGeom>
          <a:solidFill>
            <a:srgbClr val="CCFFCC"/>
          </a:solidFill>
          <a:ln w="9525">
            <a:solidFill>
              <a:schemeClr val="tx1"/>
            </a:solidFill>
            <a:miter lim="800000"/>
            <a:headEnd/>
            <a:tailEnd/>
          </a:ln>
        </p:spPr>
        <p:txBody>
          <a:bodyPr wrap="none" anchor="ctr"/>
          <a:lstStyle/>
          <a:p>
            <a:pPr algn="ctr"/>
            <a:r>
              <a:rPr lang="en-US" sz="1600"/>
              <a:t>Loop op</a:t>
            </a:r>
          </a:p>
        </p:txBody>
      </p:sp>
      <p:sp>
        <p:nvSpPr>
          <p:cNvPr id="30729" name="AutoShape 7"/>
          <p:cNvSpPr>
            <a:spLocks noChangeArrowheads="1"/>
          </p:cNvSpPr>
          <p:nvPr/>
        </p:nvSpPr>
        <p:spPr bwMode="auto">
          <a:xfrm>
            <a:off x="5264150" y="3186113"/>
            <a:ext cx="685800" cy="457200"/>
          </a:xfrm>
          <a:prstGeom prst="flowChartDecision">
            <a:avLst/>
          </a:prstGeom>
          <a:solidFill>
            <a:srgbClr val="CCFFCC"/>
          </a:solidFill>
          <a:ln w="9525">
            <a:solidFill>
              <a:schemeClr val="tx1"/>
            </a:solidFill>
            <a:miter lim="800000"/>
            <a:headEnd/>
            <a:tailEnd/>
          </a:ln>
        </p:spPr>
        <p:txBody>
          <a:bodyPr wrap="none" anchor="ctr"/>
          <a:lstStyle/>
          <a:p>
            <a:pPr algn="ctr"/>
            <a:r>
              <a:rPr lang="en-US" sz="1200"/>
              <a:t>COND</a:t>
            </a:r>
          </a:p>
        </p:txBody>
      </p:sp>
      <p:cxnSp>
        <p:nvCxnSpPr>
          <p:cNvPr id="30730" name="AutoShape 8"/>
          <p:cNvCxnSpPr>
            <a:cxnSpLocks noChangeShapeType="1"/>
            <a:stCxn id="30726" idx="4"/>
            <a:endCxn id="30727" idx="0"/>
          </p:cNvCxnSpPr>
          <p:nvPr/>
        </p:nvCxnSpPr>
        <p:spPr bwMode="auto">
          <a:xfrm>
            <a:off x="4425950" y="3033713"/>
            <a:ext cx="0" cy="9144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31" name="AutoShape 9"/>
          <p:cNvCxnSpPr>
            <a:cxnSpLocks noChangeShapeType="1"/>
            <a:stCxn id="30726" idx="4"/>
            <a:endCxn id="30729" idx="1"/>
          </p:cNvCxnSpPr>
          <p:nvPr/>
        </p:nvCxnSpPr>
        <p:spPr bwMode="auto">
          <a:xfrm>
            <a:off x="4425950" y="3033713"/>
            <a:ext cx="838200"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32" name="AutoShape 10"/>
          <p:cNvCxnSpPr>
            <a:cxnSpLocks noChangeShapeType="1"/>
            <a:stCxn id="30729" idx="3"/>
          </p:cNvCxnSpPr>
          <p:nvPr/>
        </p:nvCxnSpPr>
        <p:spPr bwMode="auto">
          <a:xfrm>
            <a:off x="5949950" y="3414713"/>
            <a:ext cx="6096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0733" name="Line 12"/>
          <p:cNvSpPr>
            <a:spLocks noChangeShapeType="1"/>
          </p:cNvSpPr>
          <p:nvPr/>
        </p:nvSpPr>
        <p:spPr bwMode="auto">
          <a:xfrm>
            <a:off x="6559550" y="2728913"/>
            <a:ext cx="0" cy="167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3"/>
          <p:cNvSpPr>
            <a:spLocks noChangeShapeType="1"/>
          </p:cNvSpPr>
          <p:nvPr/>
        </p:nvSpPr>
        <p:spPr bwMode="auto">
          <a:xfrm flipH="1">
            <a:off x="5340350" y="2728913"/>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5" name="Line 14"/>
          <p:cNvSpPr>
            <a:spLocks noChangeShapeType="1"/>
          </p:cNvSpPr>
          <p:nvPr/>
        </p:nvSpPr>
        <p:spPr bwMode="auto">
          <a:xfrm flipH="1">
            <a:off x="5568950" y="4405313"/>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6" name="Text Box 17"/>
          <p:cNvSpPr txBox="1">
            <a:spLocks noChangeArrowheads="1"/>
          </p:cNvSpPr>
          <p:nvPr/>
        </p:nvSpPr>
        <p:spPr bwMode="auto">
          <a:xfrm>
            <a:off x="3740150" y="25511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a:t>
            </a:r>
          </a:p>
        </p:txBody>
      </p:sp>
      <p:sp>
        <p:nvSpPr>
          <p:cNvPr id="30737" name="Text Box 18"/>
          <p:cNvSpPr txBox="1">
            <a:spLocks noChangeArrowheads="1"/>
          </p:cNvSpPr>
          <p:nvPr/>
        </p:nvSpPr>
        <p:spPr bwMode="auto">
          <a:xfrm>
            <a:off x="4787900" y="25542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sp>
        <p:nvSpPr>
          <p:cNvPr id="30738" name="Text Box 19"/>
          <p:cNvSpPr txBox="1">
            <a:spLocks noChangeArrowheads="1"/>
          </p:cNvSpPr>
          <p:nvPr/>
        </p:nvSpPr>
        <p:spPr bwMode="auto">
          <a:xfrm>
            <a:off x="3740150" y="4278313"/>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a:t>
            </a:r>
          </a:p>
        </p:txBody>
      </p:sp>
      <p:sp>
        <p:nvSpPr>
          <p:cNvPr id="30739" name="Text Box 20"/>
          <p:cNvSpPr txBox="1">
            <a:spLocks noChangeArrowheads="1"/>
          </p:cNvSpPr>
          <p:nvPr/>
        </p:nvSpPr>
        <p:spPr bwMode="auto">
          <a:xfrm>
            <a:off x="4787900" y="42545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cxnSp>
        <p:nvCxnSpPr>
          <p:cNvPr id="30740" name="AutoShape 21"/>
          <p:cNvCxnSpPr>
            <a:cxnSpLocks noChangeShapeType="1"/>
            <a:stCxn id="30738" idx="2"/>
            <a:endCxn id="30728" idx="3"/>
          </p:cNvCxnSpPr>
          <p:nvPr/>
        </p:nvCxnSpPr>
        <p:spPr bwMode="auto">
          <a:xfrm flipH="1">
            <a:off x="3511550" y="4645025"/>
            <a:ext cx="390525" cy="6365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41" name="AutoShape 22"/>
          <p:cNvCxnSpPr>
            <a:cxnSpLocks noChangeShapeType="1"/>
            <a:stCxn id="30728" idx="2"/>
            <a:endCxn id="30726" idx="1"/>
          </p:cNvCxnSpPr>
          <p:nvPr/>
        </p:nvCxnSpPr>
        <p:spPr bwMode="auto">
          <a:xfrm rot="5400000" flipH="1" flipV="1">
            <a:off x="1905000" y="3700463"/>
            <a:ext cx="3035300" cy="660400"/>
          </a:xfrm>
          <a:prstGeom prst="curvedConnector5">
            <a:avLst>
              <a:gd name="adj1" fmla="val -7532"/>
              <a:gd name="adj2" fmla="val -187981"/>
              <a:gd name="adj3" fmla="val 1104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742" name="Text Box 23"/>
          <p:cNvSpPr txBox="1">
            <a:spLocks noChangeArrowheads="1"/>
          </p:cNvSpPr>
          <p:nvPr/>
        </p:nvSpPr>
        <p:spPr bwMode="auto">
          <a:xfrm>
            <a:off x="4959350" y="1524000"/>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Initial Loop value</a:t>
            </a:r>
          </a:p>
        </p:txBody>
      </p:sp>
      <p:cxnSp>
        <p:nvCxnSpPr>
          <p:cNvPr id="30743" name="AutoShape 24"/>
          <p:cNvCxnSpPr>
            <a:cxnSpLocks noChangeShapeType="1"/>
            <a:stCxn id="30742" idx="2"/>
            <a:endCxn id="30726" idx="7"/>
          </p:cNvCxnSpPr>
          <p:nvPr/>
        </p:nvCxnSpPr>
        <p:spPr bwMode="auto">
          <a:xfrm flipH="1">
            <a:off x="5099050" y="1890713"/>
            <a:ext cx="809625" cy="6223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744" name="Line 25"/>
          <p:cNvSpPr>
            <a:spLocks noChangeShapeType="1"/>
          </p:cNvSpPr>
          <p:nvPr/>
        </p:nvSpPr>
        <p:spPr bwMode="auto">
          <a:xfrm>
            <a:off x="4959350" y="4633913"/>
            <a:ext cx="9144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Line 26"/>
          <p:cNvSpPr>
            <a:spLocks noChangeShapeType="1"/>
          </p:cNvSpPr>
          <p:nvPr/>
        </p:nvSpPr>
        <p:spPr bwMode="auto">
          <a:xfrm>
            <a:off x="5873750" y="5014913"/>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46" name="Text Box 27"/>
          <p:cNvSpPr txBox="1">
            <a:spLocks noChangeArrowheads="1"/>
          </p:cNvSpPr>
          <p:nvPr/>
        </p:nvSpPr>
        <p:spPr bwMode="auto">
          <a:xfrm>
            <a:off x="5949950" y="24384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F</a:t>
            </a:r>
          </a:p>
        </p:txBody>
      </p:sp>
      <p:sp>
        <p:nvSpPr>
          <p:cNvPr id="30747" name="Rectangle 28"/>
          <p:cNvSpPr>
            <a:spLocks noChangeArrowheads="1"/>
          </p:cNvSpPr>
          <p:nvPr/>
        </p:nvSpPr>
        <p:spPr bwMode="auto">
          <a:xfrm>
            <a:off x="2520950" y="2043113"/>
            <a:ext cx="4114800" cy="3657600"/>
          </a:xfrm>
          <a:prstGeom prst="rect">
            <a:avLst/>
          </a:prstGeom>
          <a:noFill/>
          <a:ln w="381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Footer Placeholder 1"/>
          <p:cNvSpPr>
            <a:spLocks noGrp="1"/>
          </p:cNvSpPr>
          <p:nvPr>
            <p:ph type="ftr" sz="quarter" idx="11"/>
          </p:nvPr>
        </p:nvSpPr>
        <p:spPr/>
        <p:txBody>
          <a:bodyPr/>
          <a:lstStyle/>
          <a:p>
            <a:pPr>
              <a:defRPr/>
            </a:pPr>
            <a:r>
              <a:rPr lang="en-US" altLang="en-US" smtClean="0"/>
              <a:t>652-14F: Dataflow - Part I</a:t>
            </a:r>
            <a:endParaRPr lang="en-US" altLang="en-US"/>
          </a:p>
        </p:txBody>
      </p:sp>
      <p:sp>
        <p:nvSpPr>
          <p:cNvPr id="4" name="Date Placeholder 3"/>
          <p:cNvSpPr>
            <a:spLocks noGrp="1"/>
          </p:cNvSpPr>
          <p:nvPr>
            <p:ph type="dt" sz="half" idx="10"/>
          </p:nvPr>
        </p:nvSpPr>
        <p:spPr/>
        <p:txBody>
          <a:bodyPr/>
          <a:lstStyle/>
          <a:p>
            <a:pPr>
              <a:defRPr/>
            </a:pPr>
            <a:fld id="{3999AF71-BFB1-45DC-9CD1-6C411709AFC9}" type="datetime1">
              <a:rPr lang="en-US" altLang="en-US" smtClean="0"/>
              <a:t>10/21/2014</a:t>
            </a:fld>
            <a:endParaRPr lang="en-US" altLang="en-US"/>
          </a:p>
        </p:txBody>
      </p:sp>
    </p:spTree>
    <p:extLst>
      <p:ext uri="{BB962C8B-B14F-4D97-AF65-F5344CB8AC3E}">
        <p14:creationId xmlns:p14="http://schemas.microsoft.com/office/powerpoint/2010/main" val="2634020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sp>
        <p:nvSpPr>
          <p:cNvPr id="31748" name="Rectangle 2"/>
          <p:cNvSpPr>
            <a:spLocks noGrp="1" noChangeArrowheads="1"/>
          </p:cNvSpPr>
          <p:nvPr>
            <p:ph type="title" idx="4294967295"/>
          </p:nvPr>
        </p:nvSpPr>
        <p:spPr>
          <a:xfrm>
            <a:off x="0" y="533400"/>
            <a:ext cx="9144000" cy="722313"/>
          </a:xfrm>
          <a:noFill/>
        </p:spPr>
        <p:txBody>
          <a:bodyPr lIns="90479" tIns="44445" rIns="90479" bIns="44445"/>
          <a:lstStyle/>
          <a:p>
            <a:pPr eaLnBrk="1" hangingPunct="1"/>
            <a:r>
              <a:rPr lang="en-US" altLang="zh-TW" sz="2800" b="1" dirty="0" smtClean="0">
                <a:solidFill>
                  <a:schemeClr val="tx2"/>
                </a:solidFill>
                <a:ea typeface="新細明體" charset="-120"/>
              </a:rPr>
              <a:t>Properties of Well-Behaved Dataflow Schemata</a:t>
            </a:r>
          </a:p>
        </p:txBody>
      </p:sp>
      <p:sp>
        <p:nvSpPr>
          <p:cNvPr id="31749" name="Arc 3"/>
          <p:cNvSpPr>
            <a:spLocks/>
          </p:cNvSpPr>
          <p:nvPr/>
        </p:nvSpPr>
        <p:spPr bwMode="auto">
          <a:xfrm rot="-2760000">
            <a:off x="1662907" y="2715418"/>
            <a:ext cx="1320800" cy="133191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4"/>
                </a:moveTo>
                <a:cubicBezTo>
                  <a:pt x="14" y="9664"/>
                  <a:pt x="9664" y="14"/>
                  <a:pt x="21574" y="0"/>
                </a:cubicBezTo>
              </a:path>
              <a:path w="21600" h="21600" stroke="0" extrusionOk="0">
                <a:moveTo>
                  <a:pt x="0" y="21574"/>
                </a:moveTo>
                <a:cubicBezTo>
                  <a:pt x="14" y="9664"/>
                  <a:pt x="9664" y="14"/>
                  <a:pt x="21574"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31750" name="Oval 4"/>
          <p:cNvSpPr>
            <a:spLocks noChangeArrowheads="1"/>
          </p:cNvSpPr>
          <p:nvPr/>
        </p:nvSpPr>
        <p:spPr bwMode="auto">
          <a:xfrm>
            <a:off x="2265363" y="2368550"/>
            <a:ext cx="95250" cy="9525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51" name="Oval 5"/>
          <p:cNvSpPr>
            <a:spLocks noChangeArrowheads="1"/>
          </p:cNvSpPr>
          <p:nvPr/>
        </p:nvSpPr>
        <p:spPr bwMode="auto">
          <a:xfrm>
            <a:off x="2254250" y="4235450"/>
            <a:ext cx="95250" cy="9525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52" name="Rectangle 6"/>
          <p:cNvSpPr>
            <a:spLocks noChangeArrowheads="1"/>
          </p:cNvSpPr>
          <p:nvPr/>
        </p:nvSpPr>
        <p:spPr bwMode="auto">
          <a:xfrm>
            <a:off x="2408238" y="1852612"/>
            <a:ext cx="1030287" cy="820738"/>
          </a:xfrm>
          <a:prstGeom prst="rect">
            <a:avLst/>
          </a:prstGeom>
          <a:noFill/>
          <a:ln w="12700">
            <a:noFill/>
            <a:miter lim="800000"/>
            <a:headEnd/>
            <a:tailEnd/>
          </a:ln>
        </p:spPr>
        <p:txBody>
          <a:bodyPr wrap="none" lIns="90479" tIns="44445" rIns="90479" bIns="44445">
            <a:spAutoFit/>
          </a:bodyPr>
          <a:lstStyle/>
          <a:p>
            <a:pPr defTabSz="449263"/>
            <a:r>
              <a:rPr lang="en-US" altLang="zh-TW" sz="4800">
                <a:ea typeface="新細明體" charset="-120"/>
              </a:rPr>
              <a:t>.....</a:t>
            </a:r>
          </a:p>
        </p:txBody>
      </p:sp>
      <p:sp>
        <p:nvSpPr>
          <p:cNvPr id="31753" name="Arc 7"/>
          <p:cNvSpPr>
            <a:spLocks/>
          </p:cNvSpPr>
          <p:nvPr/>
        </p:nvSpPr>
        <p:spPr bwMode="auto">
          <a:xfrm rot="2760000">
            <a:off x="2722563" y="2730499"/>
            <a:ext cx="1322388" cy="1331913"/>
          </a:xfrm>
          <a:custGeom>
            <a:avLst/>
            <a:gdLst>
              <a:gd name="T0" fmla="*/ 0 w 21626"/>
              <a:gd name="T1" fmla="*/ 0 h 21600"/>
              <a:gd name="T2" fmla="*/ 2147483647 w 21626"/>
              <a:gd name="T3" fmla="*/ 2147483647 h 21600"/>
              <a:gd name="T4" fmla="*/ 2147483647 w 21626"/>
              <a:gd name="T5" fmla="*/ 2147483647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0"/>
                </a:cubicBezTo>
                <a:cubicBezTo>
                  <a:pt x="11945" y="0"/>
                  <a:pt x="21611" y="9654"/>
                  <a:pt x="21625" y="21574"/>
                </a:cubicBezTo>
              </a:path>
              <a:path w="21626" h="21600" stroke="0" extrusionOk="0">
                <a:moveTo>
                  <a:pt x="0" y="0"/>
                </a:moveTo>
                <a:cubicBezTo>
                  <a:pt x="8" y="0"/>
                  <a:pt x="17" y="-1"/>
                  <a:pt x="26" y="0"/>
                </a:cubicBezTo>
                <a:cubicBezTo>
                  <a:pt x="11945" y="0"/>
                  <a:pt x="21611" y="9654"/>
                  <a:pt x="21625" y="21574"/>
                </a:cubicBezTo>
                <a:lnTo>
                  <a:pt x="26" y="21600"/>
                </a:lnTo>
                <a:close/>
              </a:path>
            </a:pathLst>
          </a:custGeom>
          <a:noFill/>
          <a:ln w="12700" cap="rnd">
            <a:solidFill>
              <a:schemeClr val="tx1"/>
            </a:solidFill>
            <a:round/>
            <a:headEnd/>
            <a:tailEnd/>
          </a:ln>
        </p:spPr>
        <p:txBody>
          <a:bodyPr wrap="none" anchor="ctr"/>
          <a:lstStyle/>
          <a:p>
            <a:endParaRPr lang="en-US"/>
          </a:p>
        </p:txBody>
      </p:sp>
      <p:sp>
        <p:nvSpPr>
          <p:cNvPr id="31754" name="Oval 8"/>
          <p:cNvSpPr>
            <a:spLocks noChangeArrowheads="1"/>
          </p:cNvSpPr>
          <p:nvPr/>
        </p:nvSpPr>
        <p:spPr bwMode="auto">
          <a:xfrm>
            <a:off x="3397250" y="2384425"/>
            <a:ext cx="95250" cy="9525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55" name="Oval 9"/>
          <p:cNvSpPr>
            <a:spLocks noChangeArrowheads="1"/>
          </p:cNvSpPr>
          <p:nvPr/>
        </p:nvSpPr>
        <p:spPr bwMode="auto">
          <a:xfrm>
            <a:off x="3351213" y="4270375"/>
            <a:ext cx="95250" cy="9525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56" name="Rectangle 10"/>
          <p:cNvSpPr>
            <a:spLocks noChangeArrowheads="1"/>
          </p:cNvSpPr>
          <p:nvPr/>
        </p:nvSpPr>
        <p:spPr bwMode="auto">
          <a:xfrm>
            <a:off x="2374900" y="3741737"/>
            <a:ext cx="1030288" cy="820738"/>
          </a:xfrm>
          <a:prstGeom prst="rect">
            <a:avLst/>
          </a:prstGeom>
          <a:noFill/>
          <a:ln w="12700">
            <a:noFill/>
            <a:miter lim="800000"/>
            <a:headEnd/>
            <a:tailEnd/>
          </a:ln>
        </p:spPr>
        <p:txBody>
          <a:bodyPr wrap="none" lIns="90479" tIns="44445" rIns="90479" bIns="44445">
            <a:spAutoFit/>
          </a:bodyPr>
          <a:lstStyle/>
          <a:p>
            <a:pPr defTabSz="449263"/>
            <a:r>
              <a:rPr lang="en-US" altLang="zh-TW" sz="4800">
                <a:ea typeface="新細明體" charset="-120"/>
              </a:rPr>
              <a:t>.....</a:t>
            </a:r>
          </a:p>
        </p:txBody>
      </p:sp>
      <p:sp>
        <p:nvSpPr>
          <p:cNvPr id="31757" name="Rectangle 11"/>
          <p:cNvSpPr>
            <a:spLocks noChangeArrowheads="1"/>
          </p:cNvSpPr>
          <p:nvPr/>
        </p:nvSpPr>
        <p:spPr bwMode="auto">
          <a:xfrm>
            <a:off x="1862138" y="3084512"/>
            <a:ext cx="1954212" cy="514350"/>
          </a:xfrm>
          <a:prstGeom prst="rect">
            <a:avLst/>
          </a:prstGeom>
          <a:noFill/>
          <a:ln w="12700">
            <a:noFill/>
            <a:miter lim="800000"/>
            <a:headEnd/>
            <a:tailEnd/>
          </a:ln>
        </p:spPr>
        <p:txBody>
          <a:bodyPr wrap="none" lIns="90479" tIns="44445" rIns="90479" bIns="44445">
            <a:spAutoFit/>
          </a:bodyPr>
          <a:lstStyle/>
          <a:p>
            <a:pPr algn="ctr" defTabSz="449263"/>
            <a:r>
              <a:rPr lang="en-US" altLang="zh-TW" sz="1400">
                <a:ea typeface="新細明體" charset="-120"/>
              </a:rPr>
              <a:t>An (m, n) Scheman</a:t>
            </a:r>
          </a:p>
          <a:p>
            <a:pPr algn="ctr" defTabSz="449263"/>
            <a:r>
              <a:rPr lang="en-US" altLang="zh-TW" sz="1400">
                <a:ea typeface="新細明體" charset="-120"/>
              </a:rPr>
              <a:t>with no enabled actors</a:t>
            </a:r>
          </a:p>
        </p:txBody>
      </p:sp>
      <p:sp>
        <p:nvSpPr>
          <p:cNvPr id="31758" name="Rectangle 12"/>
          <p:cNvSpPr>
            <a:spLocks noChangeArrowheads="1"/>
          </p:cNvSpPr>
          <p:nvPr/>
        </p:nvSpPr>
        <p:spPr bwMode="auto">
          <a:xfrm>
            <a:off x="1454150" y="1690687"/>
            <a:ext cx="333375"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v</a:t>
            </a:r>
            <a:r>
              <a:rPr lang="en-US" altLang="zh-TW" sz="1400" baseline="-25000">
                <a:ea typeface="新細明體" charset="-120"/>
              </a:rPr>
              <a:t>1</a:t>
            </a:r>
          </a:p>
        </p:txBody>
      </p:sp>
      <p:sp>
        <p:nvSpPr>
          <p:cNvPr id="31759" name="Rectangle 13"/>
          <p:cNvSpPr>
            <a:spLocks noChangeArrowheads="1"/>
          </p:cNvSpPr>
          <p:nvPr/>
        </p:nvSpPr>
        <p:spPr bwMode="auto">
          <a:xfrm>
            <a:off x="3949700" y="1754187"/>
            <a:ext cx="365125"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v</a:t>
            </a:r>
            <a:r>
              <a:rPr lang="en-US" altLang="zh-TW" sz="1400" baseline="-25000">
                <a:ea typeface="新細明體" charset="-120"/>
              </a:rPr>
              <a:t>m</a:t>
            </a:r>
          </a:p>
        </p:txBody>
      </p:sp>
      <p:sp>
        <p:nvSpPr>
          <p:cNvPr id="31760" name="Rectangle 14"/>
          <p:cNvSpPr>
            <a:spLocks noChangeArrowheads="1"/>
          </p:cNvSpPr>
          <p:nvPr/>
        </p:nvSpPr>
        <p:spPr bwMode="auto">
          <a:xfrm>
            <a:off x="3486150" y="2281237"/>
            <a:ext cx="328613"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m</a:t>
            </a:r>
          </a:p>
        </p:txBody>
      </p:sp>
      <p:sp>
        <p:nvSpPr>
          <p:cNvPr id="31761" name="Rectangle 15"/>
          <p:cNvSpPr>
            <a:spLocks noChangeArrowheads="1"/>
          </p:cNvSpPr>
          <p:nvPr/>
        </p:nvSpPr>
        <p:spPr bwMode="auto">
          <a:xfrm>
            <a:off x="2012950" y="2262187"/>
            <a:ext cx="279400"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1</a:t>
            </a:r>
          </a:p>
        </p:txBody>
      </p:sp>
      <p:sp>
        <p:nvSpPr>
          <p:cNvPr id="31762" name="Rectangle 16"/>
          <p:cNvSpPr>
            <a:spLocks noChangeArrowheads="1"/>
          </p:cNvSpPr>
          <p:nvPr/>
        </p:nvSpPr>
        <p:spPr bwMode="auto">
          <a:xfrm>
            <a:off x="1993900" y="4129087"/>
            <a:ext cx="279400"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1</a:t>
            </a:r>
          </a:p>
        </p:txBody>
      </p:sp>
      <p:sp>
        <p:nvSpPr>
          <p:cNvPr id="31763" name="Rectangle 17"/>
          <p:cNvSpPr>
            <a:spLocks noChangeArrowheads="1"/>
          </p:cNvSpPr>
          <p:nvPr/>
        </p:nvSpPr>
        <p:spPr bwMode="auto">
          <a:xfrm>
            <a:off x="3441700" y="4135437"/>
            <a:ext cx="279400"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n</a:t>
            </a:r>
          </a:p>
        </p:txBody>
      </p:sp>
      <p:sp>
        <p:nvSpPr>
          <p:cNvPr id="31764" name="Rectangle 18"/>
          <p:cNvSpPr>
            <a:spLocks noChangeArrowheads="1"/>
          </p:cNvSpPr>
          <p:nvPr/>
        </p:nvSpPr>
        <p:spPr bwMode="auto">
          <a:xfrm>
            <a:off x="1754188" y="5321300"/>
            <a:ext cx="2297112" cy="393700"/>
          </a:xfrm>
          <a:prstGeom prst="rect">
            <a:avLst/>
          </a:prstGeom>
          <a:noFill/>
          <a:ln w="12700">
            <a:noFill/>
            <a:miter lim="800000"/>
            <a:headEnd/>
            <a:tailEnd/>
          </a:ln>
        </p:spPr>
        <p:txBody>
          <a:bodyPr wrap="none" lIns="90479" tIns="44445" rIns="90479" bIns="44445">
            <a:spAutoFit/>
          </a:bodyPr>
          <a:lstStyle/>
          <a:p>
            <a:pPr defTabSz="449263"/>
            <a:r>
              <a:rPr lang="en-US" altLang="zh-TW" sz="2000">
                <a:ea typeface="新細明體" charset="-120"/>
              </a:rPr>
              <a:t>(a) Initial Snapshot</a:t>
            </a:r>
          </a:p>
        </p:txBody>
      </p:sp>
      <p:sp>
        <p:nvSpPr>
          <p:cNvPr id="31765" name="Arc 19"/>
          <p:cNvSpPr>
            <a:spLocks/>
          </p:cNvSpPr>
          <p:nvPr/>
        </p:nvSpPr>
        <p:spPr bwMode="auto">
          <a:xfrm rot="-2760000">
            <a:off x="5380832" y="2715418"/>
            <a:ext cx="1320800" cy="1331913"/>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4"/>
                </a:moveTo>
                <a:cubicBezTo>
                  <a:pt x="14" y="9664"/>
                  <a:pt x="9664" y="14"/>
                  <a:pt x="21574" y="0"/>
                </a:cubicBezTo>
              </a:path>
              <a:path w="21600" h="21600" stroke="0" extrusionOk="0">
                <a:moveTo>
                  <a:pt x="0" y="21574"/>
                </a:moveTo>
                <a:cubicBezTo>
                  <a:pt x="14" y="9664"/>
                  <a:pt x="9664" y="14"/>
                  <a:pt x="21574" y="0"/>
                </a:cubicBezTo>
                <a:lnTo>
                  <a:pt x="21600" y="21600"/>
                </a:lnTo>
                <a:close/>
              </a:path>
            </a:pathLst>
          </a:custGeom>
          <a:noFill/>
          <a:ln w="12700" cap="rnd">
            <a:solidFill>
              <a:schemeClr val="tx1"/>
            </a:solidFill>
            <a:round/>
            <a:headEnd/>
            <a:tailEnd/>
          </a:ln>
        </p:spPr>
        <p:txBody>
          <a:bodyPr wrap="none" anchor="ctr"/>
          <a:lstStyle/>
          <a:p>
            <a:endParaRPr lang="en-US"/>
          </a:p>
        </p:txBody>
      </p:sp>
      <p:sp>
        <p:nvSpPr>
          <p:cNvPr id="31766" name="Oval 20"/>
          <p:cNvSpPr>
            <a:spLocks noChangeArrowheads="1"/>
          </p:cNvSpPr>
          <p:nvPr/>
        </p:nvSpPr>
        <p:spPr bwMode="auto">
          <a:xfrm>
            <a:off x="5983288" y="2368550"/>
            <a:ext cx="95250" cy="95250"/>
          </a:xfrm>
          <a:prstGeom prst="ellipse">
            <a:avLst/>
          </a:prstGeom>
          <a:solidFill>
            <a:schemeClr val="tx2"/>
          </a:solidFill>
          <a:ln w="12700">
            <a:solidFill>
              <a:schemeClr val="tx1"/>
            </a:solidFill>
            <a:round/>
            <a:headEnd/>
            <a:tailEnd/>
          </a:ln>
        </p:spPr>
        <p:txBody>
          <a:bodyPr wrap="none" anchor="ctr"/>
          <a:lstStyle/>
          <a:p>
            <a:endParaRPr lang="en-US"/>
          </a:p>
        </p:txBody>
      </p:sp>
      <p:sp>
        <p:nvSpPr>
          <p:cNvPr id="31767" name="Oval 21"/>
          <p:cNvSpPr>
            <a:spLocks noChangeArrowheads="1"/>
          </p:cNvSpPr>
          <p:nvPr/>
        </p:nvSpPr>
        <p:spPr bwMode="auto">
          <a:xfrm>
            <a:off x="5972175" y="4235450"/>
            <a:ext cx="95250" cy="9525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68" name="Rectangle 22"/>
          <p:cNvSpPr>
            <a:spLocks noChangeArrowheads="1"/>
          </p:cNvSpPr>
          <p:nvPr/>
        </p:nvSpPr>
        <p:spPr bwMode="auto">
          <a:xfrm>
            <a:off x="6126163" y="1852612"/>
            <a:ext cx="1030287" cy="820738"/>
          </a:xfrm>
          <a:prstGeom prst="rect">
            <a:avLst/>
          </a:prstGeom>
          <a:noFill/>
          <a:ln w="12700">
            <a:noFill/>
            <a:miter lim="800000"/>
            <a:headEnd/>
            <a:tailEnd/>
          </a:ln>
        </p:spPr>
        <p:txBody>
          <a:bodyPr wrap="none" lIns="90479" tIns="44445" rIns="90479" bIns="44445">
            <a:spAutoFit/>
          </a:bodyPr>
          <a:lstStyle/>
          <a:p>
            <a:pPr defTabSz="449263"/>
            <a:r>
              <a:rPr lang="en-US" altLang="zh-TW" sz="4800">
                <a:ea typeface="新細明體" charset="-120"/>
              </a:rPr>
              <a:t>.....</a:t>
            </a:r>
          </a:p>
        </p:txBody>
      </p:sp>
      <p:sp>
        <p:nvSpPr>
          <p:cNvPr id="31769" name="Arc 23"/>
          <p:cNvSpPr>
            <a:spLocks/>
          </p:cNvSpPr>
          <p:nvPr/>
        </p:nvSpPr>
        <p:spPr bwMode="auto">
          <a:xfrm rot="2760000">
            <a:off x="6440488" y="2730499"/>
            <a:ext cx="1322388" cy="1331913"/>
          </a:xfrm>
          <a:custGeom>
            <a:avLst/>
            <a:gdLst>
              <a:gd name="T0" fmla="*/ 0 w 21626"/>
              <a:gd name="T1" fmla="*/ 0 h 21600"/>
              <a:gd name="T2" fmla="*/ 2147483647 w 21626"/>
              <a:gd name="T3" fmla="*/ 2147483647 h 21600"/>
              <a:gd name="T4" fmla="*/ 2147483647 w 21626"/>
              <a:gd name="T5" fmla="*/ 2147483647 h 21600"/>
              <a:gd name="T6" fmla="*/ 0 60000 65536"/>
              <a:gd name="T7" fmla="*/ 0 60000 65536"/>
              <a:gd name="T8" fmla="*/ 0 60000 65536"/>
              <a:gd name="T9" fmla="*/ 0 w 21626"/>
              <a:gd name="T10" fmla="*/ 0 h 21600"/>
              <a:gd name="T11" fmla="*/ 21626 w 21626"/>
              <a:gd name="T12" fmla="*/ 21600 h 21600"/>
            </a:gdLst>
            <a:ahLst/>
            <a:cxnLst>
              <a:cxn ang="T6">
                <a:pos x="T0" y="T1"/>
              </a:cxn>
              <a:cxn ang="T7">
                <a:pos x="T2" y="T3"/>
              </a:cxn>
              <a:cxn ang="T8">
                <a:pos x="T4" y="T5"/>
              </a:cxn>
            </a:cxnLst>
            <a:rect l="T9" t="T10" r="T11" b="T12"/>
            <a:pathLst>
              <a:path w="21626" h="21600" fill="none" extrusionOk="0">
                <a:moveTo>
                  <a:pt x="0" y="0"/>
                </a:moveTo>
                <a:cubicBezTo>
                  <a:pt x="8" y="0"/>
                  <a:pt x="17" y="-1"/>
                  <a:pt x="26" y="0"/>
                </a:cubicBezTo>
                <a:cubicBezTo>
                  <a:pt x="11945" y="0"/>
                  <a:pt x="21611" y="9654"/>
                  <a:pt x="21625" y="21574"/>
                </a:cubicBezTo>
              </a:path>
              <a:path w="21626" h="21600" stroke="0" extrusionOk="0">
                <a:moveTo>
                  <a:pt x="0" y="0"/>
                </a:moveTo>
                <a:cubicBezTo>
                  <a:pt x="8" y="0"/>
                  <a:pt x="17" y="-1"/>
                  <a:pt x="26" y="0"/>
                </a:cubicBezTo>
                <a:cubicBezTo>
                  <a:pt x="11945" y="0"/>
                  <a:pt x="21611" y="9654"/>
                  <a:pt x="21625" y="21574"/>
                </a:cubicBezTo>
                <a:lnTo>
                  <a:pt x="26" y="21600"/>
                </a:lnTo>
                <a:close/>
              </a:path>
            </a:pathLst>
          </a:custGeom>
          <a:noFill/>
          <a:ln w="12700" cap="rnd">
            <a:solidFill>
              <a:schemeClr val="tx1"/>
            </a:solidFill>
            <a:round/>
            <a:headEnd/>
            <a:tailEnd/>
          </a:ln>
        </p:spPr>
        <p:txBody>
          <a:bodyPr wrap="none" anchor="ctr"/>
          <a:lstStyle/>
          <a:p>
            <a:endParaRPr lang="en-US"/>
          </a:p>
        </p:txBody>
      </p:sp>
      <p:sp>
        <p:nvSpPr>
          <p:cNvPr id="31770" name="Line 24"/>
          <p:cNvSpPr>
            <a:spLocks noChangeShapeType="1"/>
          </p:cNvSpPr>
          <p:nvPr/>
        </p:nvSpPr>
        <p:spPr bwMode="auto">
          <a:xfrm flipV="1">
            <a:off x="7167563" y="1612900"/>
            <a:ext cx="555625" cy="771525"/>
          </a:xfrm>
          <a:prstGeom prst="line">
            <a:avLst/>
          </a:prstGeom>
          <a:noFill/>
          <a:ln w="12700">
            <a:solidFill>
              <a:schemeClr val="tx1"/>
            </a:solidFill>
            <a:round/>
            <a:headEnd/>
            <a:tailEnd/>
          </a:ln>
        </p:spPr>
        <p:txBody>
          <a:bodyPr wrap="none" anchor="ctr"/>
          <a:lstStyle/>
          <a:p>
            <a:endParaRPr lang="en-US"/>
          </a:p>
        </p:txBody>
      </p:sp>
      <p:sp>
        <p:nvSpPr>
          <p:cNvPr id="31771" name="Oval 25"/>
          <p:cNvSpPr>
            <a:spLocks noChangeArrowheads="1"/>
          </p:cNvSpPr>
          <p:nvPr/>
        </p:nvSpPr>
        <p:spPr bwMode="auto">
          <a:xfrm>
            <a:off x="7115175" y="2384425"/>
            <a:ext cx="95250" cy="9525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72" name="Oval 26"/>
          <p:cNvSpPr>
            <a:spLocks noChangeArrowheads="1"/>
          </p:cNvSpPr>
          <p:nvPr/>
        </p:nvSpPr>
        <p:spPr bwMode="auto">
          <a:xfrm>
            <a:off x="7069138" y="4270375"/>
            <a:ext cx="95250" cy="95250"/>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73" name="Line 27"/>
          <p:cNvSpPr>
            <a:spLocks noChangeShapeType="1"/>
          </p:cNvSpPr>
          <p:nvPr/>
        </p:nvSpPr>
        <p:spPr bwMode="auto">
          <a:xfrm>
            <a:off x="7156450" y="4378325"/>
            <a:ext cx="485775" cy="717550"/>
          </a:xfrm>
          <a:prstGeom prst="line">
            <a:avLst/>
          </a:prstGeom>
          <a:noFill/>
          <a:ln w="12700">
            <a:solidFill>
              <a:schemeClr val="tx1"/>
            </a:solidFill>
            <a:round/>
            <a:headEnd/>
            <a:tailEnd type="triangle" w="med" len="med"/>
          </a:ln>
        </p:spPr>
        <p:txBody>
          <a:bodyPr wrap="none" anchor="ctr"/>
          <a:lstStyle/>
          <a:p>
            <a:endParaRPr lang="en-US"/>
          </a:p>
        </p:txBody>
      </p:sp>
      <p:sp>
        <p:nvSpPr>
          <p:cNvPr id="31774" name="Rectangle 28"/>
          <p:cNvSpPr>
            <a:spLocks noChangeArrowheads="1"/>
          </p:cNvSpPr>
          <p:nvPr/>
        </p:nvSpPr>
        <p:spPr bwMode="auto">
          <a:xfrm>
            <a:off x="6092825" y="3741737"/>
            <a:ext cx="1030288" cy="820738"/>
          </a:xfrm>
          <a:prstGeom prst="rect">
            <a:avLst/>
          </a:prstGeom>
          <a:noFill/>
          <a:ln w="12700">
            <a:noFill/>
            <a:miter lim="800000"/>
            <a:headEnd/>
            <a:tailEnd/>
          </a:ln>
        </p:spPr>
        <p:txBody>
          <a:bodyPr wrap="none" lIns="90479" tIns="44445" rIns="90479" bIns="44445">
            <a:spAutoFit/>
          </a:bodyPr>
          <a:lstStyle/>
          <a:p>
            <a:pPr defTabSz="449263"/>
            <a:r>
              <a:rPr lang="en-US" altLang="zh-TW" sz="4800">
                <a:ea typeface="新細明體" charset="-120"/>
              </a:rPr>
              <a:t>.....</a:t>
            </a:r>
          </a:p>
        </p:txBody>
      </p:sp>
      <p:sp>
        <p:nvSpPr>
          <p:cNvPr id="31775" name="Rectangle 29"/>
          <p:cNvSpPr>
            <a:spLocks noChangeArrowheads="1"/>
          </p:cNvSpPr>
          <p:nvPr/>
        </p:nvSpPr>
        <p:spPr bwMode="auto">
          <a:xfrm>
            <a:off x="5580063" y="3084512"/>
            <a:ext cx="1954212" cy="514350"/>
          </a:xfrm>
          <a:prstGeom prst="rect">
            <a:avLst/>
          </a:prstGeom>
          <a:noFill/>
          <a:ln w="12700">
            <a:noFill/>
            <a:miter lim="800000"/>
            <a:headEnd/>
            <a:tailEnd/>
          </a:ln>
        </p:spPr>
        <p:txBody>
          <a:bodyPr wrap="none" lIns="90479" tIns="44445" rIns="90479" bIns="44445">
            <a:spAutoFit/>
          </a:bodyPr>
          <a:lstStyle/>
          <a:p>
            <a:pPr algn="ctr" defTabSz="449263"/>
            <a:r>
              <a:rPr lang="en-US" altLang="zh-TW" sz="1400">
                <a:ea typeface="新細明體" charset="-120"/>
              </a:rPr>
              <a:t>An (m, n) Scheman</a:t>
            </a:r>
          </a:p>
          <a:p>
            <a:pPr algn="ctr" defTabSz="449263"/>
            <a:r>
              <a:rPr lang="en-US" altLang="zh-TW" sz="1400">
                <a:ea typeface="新細明體" charset="-120"/>
              </a:rPr>
              <a:t>with no enabled actors</a:t>
            </a:r>
          </a:p>
        </p:txBody>
      </p:sp>
      <p:sp>
        <p:nvSpPr>
          <p:cNvPr id="31776" name="Rectangle 30"/>
          <p:cNvSpPr>
            <a:spLocks noChangeArrowheads="1"/>
          </p:cNvSpPr>
          <p:nvPr/>
        </p:nvSpPr>
        <p:spPr bwMode="auto">
          <a:xfrm>
            <a:off x="7204075" y="2281237"/>
            <a:ext cx="328613"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m</a:t>
            </a:r>
          </a:p>
        </p:txBody>
      </p:sp>
      <p:sp>
        <p:nvSpPr>
          <p:cNvPr id="31777" name="Rectangle 31"/>
          <p:cNvSpPr>
            <a:spLocks noChangeArrowheads="1"/>
          </p:cNvSpPr>
          <p:nvPr/>
        </p:nvSpPr>
        <p:spPr bwMode="auto">
          <a:xfrm>
            <a:off x="5730875" y="2262187"/>
            <a:ext cx="279400"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1</a:t>
            </a:r>
          </a:p>
        </p:txBody>
      </p:sp>
      <p:sp>
        <p:nvSpPr>
          <p:cNvPr id="31778" name="Rectangle 32"/>
          <p:cNvSpPr>
            <a:spLocks noChangeArrowheads="1"/>
          </p:cNvSpPr>
          <p:nvPr/>
        </p:nvSpPr>
        <p:spPr bwMode="auto">
          <a:xfrm>
            <a:off x="5711825" y="4129087"/>
            <a:ext cx="279400"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1</a:t>
            </a:r>
          </a:p>
        </p:txBody>
      </p:sp>
      <p:sp>
        <p:nvSpPr>
          <p:cNvPr id="31779" name="Rectangle 33"/>
          <p:cNvSpPr>
            <a:spLocks noChangeArrowheads="1"/>
          </p:cNvSpPr>
          <p:nvPr/>
        </p:nvSpPr>
        <p:spPr bwMode="auto">
          <a:xfrm>
            <a:off x="7159625" y="4135437"/>
            <a:ext cx="279400" cy="301625"/>
          </a:xfrm>
          <a:prstGeom prst="rect">
            <a:avLst/>
          </a:prstGeom>
          <a:noFill/>
          <a:ln w="12700">
            <a:noFill/>
            <a:miter lim="800000"/>
            <a:headEnd/>
            <a:tailEnd/>
          </a:ln>
        </p:spPr>
        <p:txBody>
          <a:bodyPr wrap="none" lIns="90479" tIns="44445" rIns="90479" bIns="44445">
            <a:spAutoFit/>
          </a:bodyPr>
          <a:lstStyle/>
          <a:p>
            <a:pPr defTabSz="449263"/>
            <a:r>
              <a:rPr lang="en-US" altLang="zh-TW" sz="1400">
                <a:ea typeface="新細明體" charset="-120"/>
              </a:rPr>
              <a:t>n</a:t>
            </a:r>
          </a:p>
        </p:txBody>
      </p:sp>
      <p:sp>
        <p:nvSpPr>
          <p:cNvPr id="31780" name="Rectangle 34"/>
          <p:cNvSpPr>
            <a:spLocks noChangeArrowheads="1"/>
          </p:cNvSpPr>
          <p:nvPr/>
        </p:nvSpPr>
        <p:spPr bwMode="auto">
          <a:xfrm>
            <a:off x="5472113" y="5321300"/>
            <a:ext cx="2255837" cy="393700"/>
          </a:xfrm>
          <a:prstGeom prst="rect">
            <a:avLst/>
          </a:prstGeom>
          <a:noFill/>
          <a:ln w="12700">
            <a:noFill/>
            <a:miter lim="800000"/>
            <a:headEnd/>
            <a:tailEnd/>
          </a:ln>
        </p:spPr>
        <p:txBody>
          <a:bodyPr wrap="none" lIns="90479" tIns="44445" rIns="90479" bIns="44445">
            <a:spAutoFit/>
          </a:bodyPr>
          <a:lstStyle/>
          <a:p>
            <a:pPr defTabSz="449263"/>
            <a:r>
              <a:rPr lang="en-US" altLang="zh-TW" sz="2000">
                <a:ea typeface="新細明體" charset="-120"/>
              </a:rPr>
              <a:t>(a) Final Snapshot</a:t>
            </a:r>
          </a:p>
        </p:txBody>
      </p:sp>
      <p:sp>
        <p:nvSpPr>
          <p:cNvPr id="31781" name="Line 35"/>
          <p:cNvSpPr>
            <a:spLocks noChangeShapeType="1"/>
          </p:cNvSpPr>
          <p:nvPr/>
        </p:nvSpPr>
        <p:spPr bwMode="auto">
          <a:xfrm flipH="1">
            <a:off x="5499100" y="4340225"/>
            <a:ext cx="511175" cy="717550"/>
          </a:xfrm>
          <a:prstGeom prst="line">
            <a:avLst/>
          </a:prstGeom>
          <a:noFill/>
          <a:ln w="12700">
            <a:solidFill>
              <a:schemeClr val="tx1"/>
            </a:solidFill>
            <a:round/>
            <a:headEnd/>
            <a:tailEnd type="triangle" w="med" len="med"/>
          </a:ln>
        </p:spPr>
        <p:txBody>
          <a:bodyPr wrap="none" anchor="ctr"/>
          <a:lstStyle/>
          <a:p>
            <a:endParaRPr lang="en-US"/>
          </a:p>
        </p:txBody>
      </p:sp>
      <p:sp>
        <p:nvSpPr>
          <p:cNvPr id="31782" name="Line 36"/>
          <p:cNvSpPr>
            <a:spLocks noChangeShapeType="1"/>
          </p:cNvSpPr>
          <p:nvPr/>
        </p:nvSpPr>
        <p:spPr bwMode="auto">
          <a:xfrm flipH="1">
            <a:off x="1778000" y="4346575"/>
            <a:ext cx="511175" cy="717550"/>
          </a:xfrm>
          <a:prstGeom prst="line">
            <a:avLst/>
          </a:prstGeom>
          <a:noFill/>
          <a:ln w="12700">
            <a:solidFill>
              <a:schemeClr val="tx1"/>
            </a:solidFill>
            <a:round/>
            <a:headEnd/>
            <a:tailEnd type="triangle" w="med" len="med"/>
          </a:ln>
        </p:spPr>
        <p:txBody>
          <a:bodyPr wrap="none" anchor="ctr"/>
          <a:lstStyle/>
          <a:p>
            <a:endParaRPr lang="en-US"/>
          </a:p>
        </p:txBody>
      </p:sp>
      <p:sp>
        <p:nvSpPr>
          <p:cNvPr id="31783" name="Line 37"/>
          <p:cNvSpPr>
            <a:spLocks noChangeShapeType="1"/>
          </p:cNvSpPr>
          <p:nvPr/>
        </p:nvSpPr>
        <p:spPr bwMode="auto">
          <a:xfrm>
            <a:off x="3435350" y="4371975"/>
            <a:ext cx="485775" cy="717550"/>
          </a:xfrm>
          <a:prstGeom prst="line">
            <a:avLst/>
          </a:prstGeom>
          <a:noFill/>
          <a:ln w="12700">
            <a:solidFill>
              <a:schemeClr val="tx1"/>
            </a:solidFill>
            <a:round/>
            <a:headEnd/>
            <a:tailEnd type="triangle" w="med" len="med"/>
          </a:ln>
        </p:spPr>
        <p:txBody>
          <a:bodyPr wrap="none" anchor="ctr"/>
          <a:lstStyle/>
          <a:p>
            <a:endParaRPr lang="en-US"/>
          </a:p>
        </p:txBody>
      </p:sp>
      <p:sp>
        <p:nvSpPr>
          <p:cNvPr id="31784" name="Line 38"/>
          <p:cNvSpPr>
            <a:spLocks noChangeShapeType="1"/>
          </p:cNvSpPr>
          <p:nvPr/>
        </p:nvSpPr>
        <p:spPr bwMode="auto">
          <a:xfrm flipH="1" flipV="1">
            <a:off x="5421313" y="1612900"/>
            <a:ext cx="581025" cy="771525"/>
          </a:xfrm>
          <a:prstGeom prst="line">
            <a:avLst/>
          </a:prstGeom>
          <a:noFill/>
          <a:ln w="12700">
            <a:solidFill>
              <a:schemeClr val="tx1"/>
            </a:solidFill>
            <a:round/>
            <a:headEnd/>
            <a:tailEnd/>
          </a:ln>
        </p:spPr>
        <p:txBody>
          <a:bodyPr wrap="none" anchor="ctr"/>
          <a:lstStyle/>
          <a:p>
            <a:endParaRPr lang="en-US"/>
          </a:p>
        </p:txBody>
      </p:sp>
      <p:sp>
        <p:nvSpPr>
          <p:cNvPr id="31785" name="Line 39"/>
          <p:cNvSpPr>
            <a:spLocks noChangeShapeType="1"/>
          </p:cNvSpPr>
          <p:nvPr/>
        </p:nvSpPr>
        <p:spPr bwMode="auto">
          <a:xfrm flipH="1" flipV="1">
            <a:off x="1693863" y="1606550"/>
            <a:ext cx="581025" cy="771525"/>
          </a:xfrm>
          <a:prstGeom prst="line">
            <a:avLst/>
          </a:prstGeom>
          <a:noFill/>
          <a:ln w="12700">
            <a:solidFill>
              <a:schemeClr val="tx1"/>
            </a:solidFill>
            <a:round/>
            <a:headEnd/>
            <a:tailEnd/>
          </a:ln>
        </p:spPr>
        <p:txBody>
          <a:bodyPr wrap="none" anchor="ctr"/>
          <a:lstStyle/>
          <a:p>
            <a:endParaRPr lang="en-US"/>
          </a:p>
        </p:txBody>
      </p:sp>
      <p:sp>
        <p:nvSpPr>
          <p:cNvPr id="31786" name="Line 40"/>
          <p:cNvSpPr>
            <a:spLocks noChangeShapeType="1"/>
          </p:cNvSpPr>
          <p:nvPr/>
        </p:nvSpPr>
        <p:spPr bwMode="auto">
          <a:xfrm flipV="1">
            <a:off x="3497263" y="1625600"/>
            <a:ext cx="555625" cy="771525"/>
          </a:xfrm>
          <a:prstGeom prst="line">
            <a:avLst/>
          </a:prstGeom>
          <a:noFill/>
          <a:ln w="12700">
            <a:solidFill>
              <a:schemeClr val="tx1"/>
            </a:solidFill>
            <a:round/>
            <a:headEnd/>
            <a:tailEnd/>
          </a:ln>
        </p:spPr>
        <p:txBody>
          <a:bodyPr wrap="none" anchor="ctr"/>
          <a:lstStyle/>
          <a:p>
            <a:endParaRPr lang="en-US"/>
          </a:p>
        </p:txBody>
      </p:sp>
      <p:sp>
        <p:nvSpPr>
          <p:cNvPr id="31787" name="Oval 41"/>
          <p:cNvSpPr>
            <a:spLocks noChangeArrowheads="1"/>
          </p:cNvSpPr>
          <p:nvPr/>
        </p:nvSpPr>
        <p:spPr bwMode="auto">
          <a:xfrm>
            <a:off x="7235825" y="4502150"/>
            <a:ext cx="192088" cy="204787"/>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88" name="Oval 42"/>
          <p:cNvSpPr>
            <a:spLocks noChangeArrowheads="1"/>
          </p:cNvSpPr>
          <p:nvPr/>
        </p:nvSpPr>
        <p:spPr bwMode="auto">
          <a:xfrm>
            <a:off x="1851025" y="1822450"/>
            <a:ext cx="192088" cy="204787"/>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89" name="Oval 43"/>
          <p:cNvSpPr>
            <a:spLocks noChangeArrowheads="1"/>
          </p:cNvSpPr>
          <p:nvPr/>
        </p:nvSpPr>
        <p:spPr bwMode="auto">
          <a:xfrm>
            <a:off x="3744913" y="1827212"/>
            <a:ext cx="192087" cy="204788"/>
          </a:xfrm>
          <a:prstGeom prst="ellipse">
            <a:avLst/>
          </a:prstGeom>
          <a:solidFill>
            <a:schemeClr val="tx1"/>
          </a:solidFill>
          <a:ln w="12700">
            <a:solidFill>
              <a:schemeClr val="tx1"/>
            </a:solidFill>
            <a:round/>
            <a:headEnd/>
            <a:tailEnd/>
          </a:ln>
        </p:spPr>
        <p:txBody>
          <a:bodyPr wrap="none" anchor="ctr"/>
          <a:lstStyle/>
          <a:p>
            <a:endParaRPr lang="en-US"/>
          </a:p>
        </p:txBody>
      </p:sp>
      <p:sp>
        <p:nvSpPr>
          <p:cNvPr id="31790" name="Oval 44"/>
          <p:cNvSpPr>
            <a:spLocks noChangeArrowheads="1"/>
          </p:cNvSpPr>
          <p:nvPr/>
        </p:nvSpPr>
        <p:spPr bwMode="auto">
          <a:xfrm>
            <a:off x="5732463" y="4522787"/>
            <a:ext cx="192087" cy="204788"/>
          </a:xfrm>
          <a:prstGeom prst="ellipse">
            <a:avLst/>
          </a:prstGeom>
          <a:solidFill>
            <a:schemeClr val="tx1"/>
          </a:solidFill>
          <a:ln w="12700">
            <a:solidFill>
              <a:schemeClr val="tx1"/>
            </a:solidFill>
            <a:round/>
            <a:headEnd/>
            <a:tailEnd/>
          </a:ln>
        </p:spPr>
        <p:txBody>
          <a:bodyPr wrap="none" anchor="ctr"/>
          <a:lstStyle/>
          <a:p>
            <a:endParaRPr lang="en-US"/>
          </a:p>
        </p:txBody>
      </p:sp>
      <p:sp>
        <p:nvSpPr>
          <p:cNvPr id="2" name="Date Placeholder 1"/>
          <p:cNvSpPr>
            <a:spLocks noGrp="1"/>
          </p:cNvSpPr>
          <p:nvPr>
            <p:ph type="dt" sz="half" idx="10"/>
          </p:nvPr>
        </p:nvSpPr>
        <p:spPr/>
        <p:txBody>
          <a:bodyPr/>
          <a:lstStyle/>
          <a:p>
            <a:pPr>
              <a:defRPr/>
            </a:pPr>
            <a:fld id="{499F1F0B-55B7-44A8-9176-6B161B55663C}" type="datetime1">
              <a:rPr lang="en-US" altLang="en-US" smtClean="0"/>
              <a:t>10/21/2014</a:t>
            </a:fld>
            <a:endParaRPr lang="en-US" altLang="en-US"/>
          </a:p>
        </p:txBody>
      </p:sp>
    </p:spTree>
    <p:extLst>
      <p:ext uri="{BB962C8B-B14F-4D97-AF65-F5344CB8AC3E}">
        <p14:creationId xmlns:p14="http://schemas.microsoft.com/office/powerpoint/2010/main" val="22401048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609600"/>
            <a:ext cx="9144000" cy="838200"/>
          </a:xfrm>
          <a:noFill/>
        </p:spPr>
        <p:txBody>
          <a:bodyPr lIns="90000" tIns="46800" rIns="90000" bIns="46800"/>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chemeClr val="tx2"/>
                </a:solidFill>
              </a:rPr>
              <a:t>What is a Program Execution Model?</a:t>
            </a:r>
          </a:p>
        </p:txBody>
      </p:sp>
      <p:sp>
        <p:nvSpPr>
          <p:cNvPr id="6148" name="Rectangle 4"/>
          <p:cNvSpPr>
            <a:spLocks noChangeArrowheads="1"/>
          </p:cNvSpPr>
          <p:nvPr/>
        </p:nvSpPr>
        <p:spPr bwMode="auto">
          <a:xfrm>
            <a:off x="2963863" y="1860550"/>
            <a:ext cx="3200400" cy="18192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ts val="1600"/>
              </a:lnSpc>
              <a:spcBef>
                <a:spcPts val="800"/>
              </a:spcBef>
              <a:buClr>
                <a:srgbClr val="FF0066"/>
              </a:buClr>
              <a:buFont typeface="Wingdings" pitchFamily="2" charset="2"/>
              <a:buNone/>
            </a:pPr>
            <a:endParaRPr lang="en-GB" dirty="0">
              <a:solidFill>
                <a:schemeClr val="tx2"/>
              </a:solidFill>
            </a:endParaRPr>
          </a:p>
          <a:p>
            <a:pPr lvl="1" eaLnBrk="1" hangingPunct="1">
              <a:lnSpc>
                <a:spcPts val="1600"/>
              </a:lnSpc>
              <a:spcBef>
                <a:spcPts val="800"/>
              </a:spcBef>
              <a:buClr>
                <a:schemeClr val="tx2"/>
              </a:buClr>
              <a:buFont typeface="Wingdings" pitchFamily="2" charset="2"/>
              <a:buChar char="§"/>
            </a:pPr>
            <a:r>
              <a:rPr lang="en-GB" dirty="0">
                <a:solidFill>
                  <a:schemeClr val="tx2"/>
                </a:solidFill>
              </a:rPr>
              <a:t> Application Code</a:t>
            </a:r>
          </a:p>
          <a:p>
            <a:pPr lvl="1" eaLnBrk="1" hangingPunct="1">
              <a:lnSpc>
                <a:spcPts val="1600"/>
              </a:lnSpc>
              <a:spcBef>
                <a:spcPts val="800"/>
              </a:spcBef>
              <a:buClr>
                <a:schemeClr val="tx2"/>
              </a:buClr>
              <a:buFont typeface="Wingdings" pitchFamily="2" charset="2"/>
              <a:buChar char="§"/>
            </a:pPr>
            <a:r>
              <a:rPr lang="en-GB" dirty="0">
                <a:solidFill>
                  <a:schemeClr val="tx2"/>
                </a:solidFill>
              </a:rPr>
              <a:t> Software Packages</a:t>
            </a:r>
          </a:p>
          <a:p>
            <a:pPr lvl="1" eaLnBrk="1" hangingPunct="1">
              <a:lnSpc>
                <a:spcPts val="1600"/>
              </a:lnSpc>
              <a:spcBef>
                <a:spcPts val="800"/>
              </a:spcBef>
              <a:buClr>
                <a:schemeClr val="tx2"/>
              </a:buClr>
              <a:buFont typeface="Wingdings" pitchFamily="2" charset="2"/>
              <a:buChar char="§"/>
            </a:pPr>
            <a:r>
              <a:rPr lang="en-GB" dirty="0">
                <a:solidFill>
                  <a:schemeClr val="tx2"/>
                </a:solidFill>
              </a:rPr>
              <a:t> Program Libraries</a:t>
            </a:r>
          </a:p>
          <a:p>
            <a:pPr lvl="1" eaLnBrk="1" hangingPunct="1">
              <a:lnSpc>
                <a:spcPts val="1600"/>
              </a:lnSpc>
              <a:spcBef>
                <a:spcPts val="800"/>
              </a:spcBef>
              <a:buClr>
                <a:schemeClr val="tx2"/>
              </a:buClr>
              <a:buFont typeface="Wingdings" pitchFamily="2" charset="2"/>
              <a:buChar char="§"/>
            </a:pPr>
            <a:r>
              <a:rPr lang="en-GB" dirty="0">
                <a:solidFill>
                  <a:schemeClr val="tx2"/>
                </a:solidFill>
              </a:rPr>
              <a:t> Compilers</a:t>
            </a:r>
          </a:p>
          <a:p>
            <a:pPr lvl="1" eaLnBrk="1" hangingPunct="1">
              <a:lnSpc>
                <a:spcPts val="1600"/>
              </a:lnSpc>
              <a:spcBef>
                <a:spcPts val="800"/>
              </a:spcBef>
              <a:buClr>
                <a:schemeClr val="tx2"/>
              </a:buClr>
              <a:buFont typeface="Wingdings" pitchFamily="2" charset="2"/>
              <a:buChar char="§"/>
            </a:pPr>
            <a:r>
              <a:rPr lang="en-GB" dirty="0">
                <a:solidFill>
                  <a:schemeClr val="tx2"/>
                </a:solidFill>
              </a:rPr>
              <a:t> Utility Applications</a:t>
            </a:r>
            <a:r>
              <a:rPr lang="en-GB" sz="2400" dirty="0">
                <a:solidFill>
                  <a:schemeClr val="tx2"/>
                </a:solidFill>
              </a:rPr>
              <a:t> </a:t>
            </a:r>
          </a:p>
        </p:txBody>
      </p:sp>
      <p:sp>
        <p:nvSpPr>
          <p:cNvPr id="6149" name="Rectangle 5"/>
          <p:cNvSpPr>
            <a:spLocks noChangeArrowheads="1"/>
          </p:cNvSpPr>
          <p:nvPr/>
        </p:nvSpPr>
        <p:spPr bwMode="auto">
          <a:xfrm>
            <a:off x="7069138" y="4008438"/>
            <a:ext cx="1685925" cy="395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1" hangingPunct="1">
              <a:lnSpc>
                <a:spcPct val="80000"/>
              </a:lnSpc>
              <a:spcBef>
                <a:spcPct val="60000"/>
              </a:spcBef>
              <a:buClr>
                <a:srgbClr val="FF0066"/>
              </a:buClr>
              <a:buSzPct val="100000"/>
              <a:buFont typeface="Wingdings" pitchFamily="2" charset="2"/>
              <a:buNone/>
            </a:pPr>
            <a:r>
              <a:rPr lang="en-GB" sz="2400">
                <a:solidFill>
                  <a:schemeClr val="tx2"/>
                </a:solidFill>
              </a:rPr>
              <a:t>(API)</a:t>
            </a:r>
          </a:p>
        </p:txBody>
      </p:sp>
      <p:sp>
        <p:nvSpPr>
          <p:cNvPr id="6150" name="Line 6"/>
          <p:cNvSpPr>
            <a:spLocks noChangeShapeType="1"/>
          </p:cNvSpPr>
          <p:nvPr/>
        </p:nvSpPr>
        <p:spPr bwMode="auto">
          <a:xfrm>
            <a:off x="1638300" y="4181475"/>
            <a:ext cx="5762625" cy="0"/>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Rectangle 7"/>
          <p:cNvSpPr>
            <a:spLocks noChangeArrowheads="1"/>
          </p:cNvSpPr>
          <p:nvPr/>
        </p:nvSpPr>
        <p:spPr bwMode="auto">
          <a:xfrm>
            <a:off x="220663" y="4008438"/>
            <a:ext cx="1685925" cy="395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None/>
            </a:pPr>
            <a:r>
              <a:rPr lang="en-GB" sz="2400">
                <a:solidFill>
                  <a:schemeClr val="tx2"/>
                </a:solidFill>
              </a:rPr>
              <a:t>PXM</a:t>
            </a:r>
          </a:p>
        </p:txBody>
      </p:sp>
      <p:sp>
        <p:nvSpPr>
          <p:cNvPr id="6152" name="Rectangle 8"/>
          <p:cNvSpPr>
            <a:spLocks noChangeArrowheads="1"/>
          </p:cNvSpPr>
          <p:nvPr/>
        </p:nvSpPr>
        <p:spPr bwMode="auto">
          <a:xfrm>
            <a:off x="677863" y="2727325"/>
            <a:ext cx="2543175" cy="395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None/>
            </a:pPr>
            <a:r>
              <a:rPr lang="en-GB" sz="2400" dirty="0">
                <a:solidFill>
                  <a:schemeClr val="tx2"/>
                </a:solidFill>
              </a:rPr>
              <a:t>User Code</a:t>
            </a:r>
          </a:p>
        </p:txBody>
      </p:sp>
      <p:sp>
        <p:nvSpPr>
          <p:cNvPr id="6153" name="AutoShape 9"/>
          <p:cNvSpPr>
            <a:spLocks/>
          </p:cNvSpPr>
          <p:nvPr/>
        </p:nvSpPr>
        <p:spPr bwMode="auto">
          <a:xfrm>
            <a:off x="3076575" y="2200275"/>
            <a:ext cx="209550" cy="1466850"/>
          </a:xfrm>
          <a:prstGeom prst="leftBrace">
            <a:avLst>
              <a:gd name="adj1" fmla="val 58333"/>
              <a:gd name="adj2" fmla="val 50000"/>
            </a:avLst>
          </a:prstGeom>
          <a:noFill/>
          <a:ln w="19050">
            <a:solidFill>
              <a:schemeClr val="tx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4" name="Rectangle 10"/>
          <p:cNvSpPr>
            <a:spLocks noChangeArrowheads="1"/>
          </p:cNvSpPr>
          <p:nvPr/>
        </p:nvSpPr>
        <p:spPr bwMode="auto">
          <a:xfrm>
            <a:off x="3106738" y="4575175"/>
            <a:ext cx="3200400" cy="904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ts val="1600"/>
              </a:lnSpc>
              <a:spcBef>
                <a:spcPts val="800"/>
              </a:spcBef>
              <a:buClr>
                <a:schemeClr val="tx2"/>
              </a:buClr>
              <a:buSzPct val="100000"/>
              <a:buFont typeface="Wingdings" pitchFamily="2" charset="2"/>
              <a:buChar char="§"/>
            </a:pPr>
            <a:r>
              <a:rPr lang="en-GB" dirty="0">
                <a:solidFill>
                  <a:schemeClr val="tx2"/>
                </a:solidFill>
              </a:rPr>
              <a:t> Hardware</a:t>
            </a:r>
          </a:p>
          <a:p>
            <a:pPr lvl="1" eaLnBrk="1" hangingPunct="1">
              <a:lnSpc>
                <a:spcPts val="1600"/>
              </a:lnSpc>
              <a:spcBef>
                <a:spcPts val="800"/>
              </a:spcBef>
              <a:buClr>
                <a:schemeClr val="tx2"/>
              </a:buClr>
              <a:buSzPct val="100000"/>
              <a:buFont typeface="Wingdings" pitchFamily="2" charset="2"/>
              <a:buChar char="§"/>
            </a:pPr>
            <a:r>
              <a:rPr lang="en-GB" dirty="0">
                <a:solidFill>
                  <a:schemeClr val="tx2"/>
                </a:solidFill>
              </a:rPr>
              <a:t> Runtime Code</a:t>
            </a:r>
          </a:p>
          <a:p>
            <a:pPr lvl="1" eaLnBrk="1" hangingPunct="1">
              <a:lnSpc>
                <a:spcPts val="1600"/>
              </a:lnSpc>
              <a:spcBef>
                <a:spcPts val="800"/>
              </a:spcBef>
              <a:buClr>
                <a:schemeClr val="tx2"/>
              </a:buClr>
              <a:buSzPct val="100000"/>
              <a:buFont typeface="Wingdings" pitchFamily="2" charset="2"/>
              <a:buChar char="§"/>
            </a:pPr>
            <a:r>
              <a:rPr lang="en-GB" dirty="0">
                <a:solidFill>
                  <a:schemeClr val="tx2"/>
                </a:solidFill>
              </a:rPr>
              <a:t> Operating System</a:t>
            </a:r>
            <a:endParaRPr lang="en-GB" sz="2400" dirty="0">
              <a:solidFill>
                <a:schemeClr val="tx2"/>
              </a:solidFill>
            </a:endParaRPr>
          </a:p>
        </p:txBody>
      </p:sp>
      <p:sp>
        <p:nvSpPr>
          <p:cNvPr id="6155" name="AutoShape 11"/>
          <p:cNvSpPr>
            <a:spLocks/>
          </p:cNvSpPr>
          <p:nvPr/>
        </p:nvSpPr>
        <p:spPr bwMode="auto">
          <a:xfrm>
            <a:off x="3124200" y="4457700"/>
            <a:ext cx="209550" cy="1066800"/>
          </a:xfrm>
          <a:prstGeom prst="leftBrace">
            <a:avLst>
              <a:gd name="adj1" fmla="val 42424"/>
              <a:gd name="adj2" fmla="val 50000"/>
            </a:avLst>
          </a:prstGeom>
          <a:noFill/>
          <a:ln w="19050">
            <a:solidFill>
              <a:schemeClr val="tx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Rectangle 12"/>
          <p:cNvSpPr>
            <a:spLocks noChangeArrowheads="1"/>
          </p:cNvSpPr>
          <p:nvPr/>
        </p:nvSpPr>
        <p:spPr bwMode="auto">
          <a:xfrm>
            <a:off x="1173163" y="4794250"/>
            <a:ext cx="1885950" cy="395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None/>
            </a:pPr>
            <a:r>
              <a:rPr lang="en-GB" sz="2400">
                <a:solidFill>
                  <a:schemeClr val="tx2"/>
                </a:solidFill>
              </a:rPr>
              <a:t>System</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13D1369C-3A4F-41FB-949C-4C92C638F1CD}" type="datetime1">
              <a:rPr lang="en-US" altLang="en-US" smtClean="0"/>
              <a:t>10/21/2014</a:t>
            </a:fld>
            <a:endParaRPr lang="en-US" altLang="en-US"/>
          </a:p>
        </p:txBody>
      </p:sp>
    </p:spTree>
    <p:extLst>
      <p:ext uri="{BB962C8B-B14F-4D97-AF65-F5344CB8AC3E}">
        <p14:creationId xmlns:p14="http://schemas.microsoft.com/office/powerpoint/2010/main" val="2721852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39940" name="Rectangle 2"/>
          <p:cNvSpPr>
            <a:spLocks noGrp="1" noChangeArrowheads="1"/>
          </p:cNvSpPr>
          <p:nvPr>
            <p:ph type="title" idx="4294967295"/>
          </p:nvPr>
        </p:nvSpPr>
        <p:spPr>
          <a:xfrm>
            <a:off x="381000" y="0"/>
            <a:ext cx="8458200" cy="1143000"/>
          </a:xfrm>
          <a:noFill/>
        </p:spPr>
        <p:txBody>
          <a:bodyPr lIns="90479" tIns="44445" rIns="90479" bIns="44445">
            <a:normAutofit fontScale="90000"/>
          </a:bodyPr>
          <a:lstStyle/>
          <a:p>
            <a:pPr eaLnBrk="1" hangingPunct="1"/>
            <a:r>
              <a:rPr lang="en-US" altLang="zh-TW" sz="4000" b="1" dirty="0" smtClean="0">
                <a:solidFill>
                  <a:schemeClr val="tx2"/>
                </a:solidFill>
                <a:ea typeface="新細明體" charset="-120"/>
              </a:rPr>
              <a:t>Well-behaved </a:t>
            </a:r>
            <a:br>
              <a:rPr lang="en-US" altLang="zh-TW" sz="4000" b="1" dirty="0" smtClean="0">
                <a:solidFill>
                  <a:schemeClr val="tx2"/>
                </a:solidFill>
                <a:ea typeface="新細明體" charset="-120"/>
              </a:rPr>
            </a:br>
            <a:r>
              <a:rPr lang="en-US" altLang="zh-TW" sz="4000" b="1" dirty="0" smtClean="0">
                <a:solidFill>
                  <a:schemeClr val="tx2"/>
                </a:solidFill>
                <a:ea typeface="新細明體" charset="-120"/>
              </a:rPr>
              <a:t>Data Flow Graphs</a:t>
            </a:r>
          </a:p>
        </p:txBody>
      </p:sp>
      <p:sp>
        <p:nvSpPr>
          <p:cNvPr id="39941" name="Rectangle 3"/>
          <p:cNvSpPr>
            <a:spLocks noGrp="1" noChangeArrowheads="1"/>
          </p:cNvSpPr>
          <p:nvPr>
            <p:ph idx="4294967295"/>
          </p:nvPr>
        </p:nvSpPr>
        <p:spPr>
          <a:xfrm>
            <a:off x="457200" y="1524000"/>
            <a:ext cx="8229600" cy="4232275"/>
          </a:xfrm>
          <a:noFill/>
        </p:spPr>
        <p:txBody>
          <a:bodyPr lIns="90479" tIns="44445" rIns="90479" bIns="44445">
            <a:normAutofit fontScale="92500" lnSpcReduction="20000"/>
          </a:bodyPr>
          <a:lstStyle/>
          <a:p>
            <a:pPr eaLnBrk="1" hangingPunct="1">
              <a:lnSpc>
                <a:spcPct val="90000"/>
              </a:lnSpc>
            </a:pPr>
            <a:r>
              <a:rPr lang="en-US" altLang="zh-TW" dirty="0" smtClean="0">
                <a:solidFill>
                  <a:schemeClr val="tx2"/>
                </a:solidFill>
                <a:latin typeface="Arial" charset="0"/>
                <a:ea typeface="新細明體" charset="-120"/>
              </a:rPr>
              <a:t>Data flow graphs that produce exactly one set of result values at each output arcs for each set of values presented at the input arcs.</a:t>
            </a:r>
          </a:p>
          <a:p>
            <a:pPr eaLnBrk="1" hangingPunct="1">
              <a:lnSpc>
                <a:spcPct val="90000"/>
              </a:lnSpc>
            </a:pPr>
            <a:endParaRPr lang="en-US" altLang="zh-TW" dirty="0" smtClean="0">
              <a:solidFill>
                <a:schemeClr val="tx2"/>
              </a:solidFill>
              <a:latin typeface="Arial" charset="0"/>
              <a:ea typeface="新細明體" charset="-120"/>
            </a:endParaRPr>
          </a:p>
          <a:p>
            <a:pPr eaLnBrk="1" hangingPunct="1">
              <a:lnSpc>
                <a:spcPct val="90000"/>
              </a:lnSpc>
            </a:pPr>
            <a:r>
              <a:rPr lang="en-US" altLang="zh-TW" dirty="0" smtClean="0">
                <a:solidFill>
                  <a:schemeClr val="tx2"/>
                </a:solidFill>
                <a:latin typeface="Arial" charset="0"/>
                <a:ea typeface="新細明體" charset="-120"/>
              </a:rPr>
              <a:t>Implies the initial configuration is re-established.</a:t>
            </a:r>
          </a:p>
          <a:p>
            <a:pPr eaLnBrk="1" hangingPunct="1">
              <a:lnSpc>
                <a:spcPct val="90000"/>
              </a:lnSpc>
            </a:pPr>
            <a:endParaRPr lang="en-US" altLang="zh-TW" dirty="0" smtClean="0">
              <a:solidFill>
                <a:schemeClr val="tx2"/>
              </a:solidFill>
              <a:latin typeface="Arial" charset="0"/>
              <a:ea typeface="新細明體" charset="-120"/>
            </a:endParaRPr>
          </a:p>
          <a:p>
            <a:pPr eaLnBrk="1" hangingPunct="1">
              <a:lnSpc>
                <a:spcPct val="90000"/>
              </a:lnSpc>
            </a:pPr>
            <a:r>
              <a:rPr lang="en-US" altLang="zh-TW" dirty="0" smtClean="0">
                <a:solidFill>
                  <a:schemeClr val="tx2"/>
                </a:solidFill>
                <a:latin typeface="Arial" charset="0"/>
                <a:ea typeface="新細明體" charset="-120"/>
              </a:rPr>
              <a:t>Also implies </a:t>
            </a:r>
            <a:r>
              <a:rPr lang="en-US" altLang="zh-TW" i="1" dirty="0" smtClean="0">
                <a:solidFill>
                  <a:srgbClr val="FF0000"/>
                </a:solidFill>
                <a:latin typeface="Arial" charset="0"/>
                <a:ea typeface="新細明體" charset="-120"/>
              </a:rPr>
              <a:t>determinacy. </a:t>
            </a:r>
            <a:endParaRPr lang="en-US" altLang="zh-TW" i="1" dirty="0" smtClean="0">
              <a:solidFill>
                <a:srgbClr val="FF0000"/>
              </a:solidFill>
              <a:latin typeface="Arial" charset="0"/>
              <a:ea typeface="新細明體" charset="-120"/>
            </a:endParaRPr>
          </a:p>
          <a:p>
            <a:pPr marL="0" indent="0" eaLnBrk="1" hangingPunct="1">
              <a:lnSpc>
                <a:spcPct val="90000"/>
              </a:lnSpc>
              <a:buNone/>
            </a:pPr>
            <a:r>
              <a:rPr lang="en-US" altLang="zh-TW" i="1" dirty="0" smtClean="0">
                <a:solidFill>
                  <a:srgbClr val="FF0000"/>
                </a:solidFill>
                <a:latin typeface="Arial" charset="0"/>
                <a:ea typeface="新細明體" charset="-120"/>
              </a:rPr>
              <a:t>  [Dennis and Van Horn 1966, </a:t>
            </a:r>
          </a:p>
          <a:p>
            <a:pPr marL="0" indent="0" eaLnBrk="1" hangingPunct="1">
              <a:lnSpc>
                <a:spcPct val="90000"/>
              </a:lnSpc>
              <a:buNone/>
            </a:pPr>
            <a:r>
              <a:rPr lang="en-US" altLang="zh-TW" i="1" dirty="0">
                <a:solidFill>
                  <a:srgbClr val="FF0000"/>
                </a:solidFill>
                <a:latin typeface="Arial" charset="0"/>
                <a:ea typeface="新細明體" charset="-120"/>
              </a:rPr>
              <a:t> </a:t>
            </a:r>
            <a:r>
              <a:rPr lang="en-US" altLang="zh-TW" i="1" dirty="0" smtClean="0">
                <a:solidFill>
                  <a:srgbClr val="FF0000"/>
                </a:solidFill>
                <a:latin typeface="Arial" charset="0"/>
                <a:ea typeface="新細明體" charset="-120"/>
              </a:rPr>
              <a:t>  </a:t>
            </a:r>
            <a:r>
              <a:rPr lang="en-US" altLang="zh-TW" i="1" dirty="0" err="1" smtClean="0">
                <a:solidFill>
                  <a:srgbClr val="FF0000"/>
                </a:solidFill>
                <a:latin typeface="Arial" charset="0"/>
                <a:ea typeface="新細明體" charset="-120"/>
              </a:rPr>
              <a:t>Dennis,et</a:t>
            </a:r>
            <a:r>
              <a:rPr lang="en-US" altLang="zh-TW" i="1" dirty="0" smtClean="0">
                <a:solidFill>
                  <a:srgbClr val="FF0000"/>
                </a:solidFill>
                <a:latin typeface="Arial" charset="0"/>
                <a:ea typeface="新細明體" charset="-120"/>
              </a:rPr>
              <a:t>. Al. 1972/3/4]</a:t>
            </a:r>
          </a:p>
        </p:txBody>
      </p:sp>
      <p:sp>
        <p:nvSpPr>
          <p:cNvPr id="2" name="Date Placeholder 1"/>
          <p:cNvSpPr>
            <a:spLocks noGrp="1"/>
          </p:cNvSpPr>
          <p:nvPr>
            <p:ph type="dt" sz="half" idx="10"/>
          </p:nvPr>
        </p:nvSpPr>
        <p:spPr/>
        <p:txBody>
          <a:bodyPr/>
          <a:lstStyle/>
          <a:p>
            <a:pPr>
              <a:defRPr/>
            </a:pPr>
            <a:fld id="{FA3FCE3D-56C5-41A1-929A-8ECD7FC24A09}" type="datetime1">
              <a:rPr lang="en-US" altLang="en-US" smtClean="0"/>
              <a:t>10/21/2014</a:t>
            </a:fld>
            <a:endParaRPr lang="en-US" altLang="en-US"/>
          </a:p>
        </p:txBody>
      </p:sp>
    </p:spTree>
    <p:extLst>
      <p:ext uri="{BB962C8B-B14F-4D97-AF65-F5344CB8AC3E}">
        <p14:creationId xmlns:p14="http://schemas.microsoft.com/office/powerpoint/2010/main" val="12972732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41988" name="Rectangle 2"/>
          <p:cNvSpPr>
            <a:spLocks noGrp="1" noChangeArrowheads="1"/>
          </p:cNvSpPr>
          <p:nvPr>
            <p:ph type="title" idx="4294967295"/>
          </p:nvPr>
        </p:nvSpPr>
        <p:spPr>
          <a:xfrm>
            <a:off x="0" y="152400"/>
            <a:ext cx="9144000" cy="660400"/>
          </a:xfrm>
          <a:noFill/>
        </p:spPr>
        <p:txBody>
          <a:bodyPr wrap="square" lIns="63392" tIns="25356" rIns="63392" bIns="25356" anchor="t">
            <a:spAutoFit/>
          </a:bodyPr>
          <a:lstStyle/>
          <a:p>
            <a:pPr eaLnBrk="1" hangingPunct="1"/>
            <a:r>
              <a:rPr lang="en-US" sz="4000" b="1" smtClean="0">
                <a:solidFill>
                  <a:schemeClr val="tx2"/>
                </a:solidFill>
              </a:rPr>
              <a:t>Well Behaved Schemas</a:t>
            </a:r>
          </a:p>
        </p:txBody>
      </p:sp>
      <p:grpSp>
        <p:nvGrpSpPr>
          <p:cNvPr id="41989" name="Group 3"/>
          <p:cNvGrpSpPr>
            <a:grpSpLocks/>
          </p:cNvGrpSpPr>
          <p:nvPr/>
        </p:nvGrpSpPr>
        <p:grpSpPr bwMode="auto">
          <a:xfrm>
            <a:off x="3019425" y="938213"/>
            <a:ext cx="5102225" cy="1766887"/>
            <a:chOff x="1883" y="888"/>
            <a:chExt cx="3214" cy="1113"/>
          </a:xfrm>
        </p:grpSpPr>
        <p:sp>
          <p:nvSpPr>
            <p:cNvPr id="42036" name="Rectangle 4"/>
            <p:cNvSpPr>
              <a:spLocks noChangeArrowheads="1"/>
            </p:cNvSpPr>
            <p:nvPr/>
          </p:nvSpPr>
          <p:spPr bwMode="auto">
            <a:xfrm>
              <a:off x="2153" y="1822"/>
              <a:ext cx="550"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a:latin typeface="Verdana" pitchFamily="34" charset="0"/>
                  <a:cs typeface="Arial" charset="0"/>
                </a:rPr>
                <a:t>Before</a:t>
              </a:r>
            </a:p>
          </p:txBody>
        </p:sp>
        <p:sp>
          <p:nvSpPr>
            <p:cNvPr id="42037" name="Rectangle 5"/>
            <p:cNvSpPr>
              <a:spLocks noChangeArrowheads="1"/>
            </p:cNvSpPr>
            <p:nvPr/>
          </p:nvSpPr>
          <p:spPr bwMode="auto">
            <a:xfrm>
              <a:off x="4381" y="1822"/>
              <a:ext cx="43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a:latin typeface="Verdana" pitchFamily="34" charset="0"/>
                  <a:cs typeface="Arial" charset="0"/>
                </a:rPr>
                <a:t>After</a:t>
              </a:r>
            </a:p>
          </p:txBody>
        </p:sp>
        <p:sp>
          <p:nvSpPr>
            <p:cNvPr id="42038" name="Line 6"/>
            <p:cNvSpPr>
              <a:spLocks noChangeShapeType="1"/>
            </p:cNvSpPr>
            <p:nvPr/>
          </p:nvSpPr>
          <p:spPr bwMode="auto">
            <a:xfrm>
              <a:off x="3243" y="1345"/>
              <a:ext cx="453" cy="0"/>
            </a:xfrm>
            <a:prstGeom prst="line">
              <a:avLst/>
            </a:prstGeom>
            <a:noFill/>
            <a:ln w="38100" cmpd="dbl">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42039" name="Group 7"/>
            <p:cNvGrpSpPr>
              <a:grpSpLocks/>
            </p:cNvGrpSpPr>
            <p:nvPr/>
          </p:nvGrpSpPr>
          <p:grpSpPr bwMode="auto">
            <a:xfrm>
              <a:off x="1883" y="888"/>
              <a:ext cx="998" cy="913"/>
              <a:chOff x="1883" y="888"/>
              <a:chExt cx="998" cy="913"/>
            </a:xfrm>
          </p:grpSpPr>
          <p:sp>
            <p:nvSpPr>
              <p:cNvPr id="42053" name="AutoShape 8"/>
              <p:cNvSpPr>
                <a:spLocks noChangeArrowheads="1"/>
              </p:cNvSpPr>
              <p:nvPr/>
            </p:nvSpPr>
            <p:spPr bwMode="auto">
              <a:xfrm>
                <a:off x="1883" y="1157"/>
                <a:ext cx="998" cy="374"/>
              </a:xfrm>
              <a:prstGeom prst="roundRect">
                <a:avLst>
                  <a:gd name="adj" fmla="val 12495"/>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54" name="Line 9"/>
              <p:cNvSpPr>
                <a:spLocks noChangeShapeType="1"/>
              </p:cNvSpPr>
              <p:nvPr/>
            </p:nvSpPr>
            <p:spPr bwMode="auto">
              <a:xfrm>
                <a:off x="2106" y="888"/>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55" name="Line 10"/>
              <p:cNvSpPr>
                <a:spLocks noChangeShapeType="1"/>
              </p:cNvSpPr>
              <p:nvPr/>
            </p:nvSpPr>
            <p:spPr bwMode="auto">
              <a:xfrm>
                <a:off x="2657" y="888"/>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56" name="Rectangle 11"/>
              <p:cNvSpPr>
                <a:spLocks noChangeArrowheads="1"/>
              </p:cNvSpPr>
              <p:nvPr/>
            </p:nvSpPr>
            <p:spPr bwMode="auto">
              <a:xfrm>
                <a:off x="2137" y="941"/>
                <a:ext cx="4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sz="1600">
                    <a:latin typeface="Verdana" pitchFamily="34" charset="0"/>
                    <a:cs typeface="Arial" charset="0"/>
                  </a:rPr>
                  <a:t>•  •  •</a:t>
                </a:r>
              </a:p>
            </p:txBody>
          </p:sp>
          <p:sp>
            <p:nvSpPr>
              <p:cNvPr id="42057" name="Rectangle 12"/>
              <p:cNvSpPr>
                <a:spLocks noChangeArrowheads="1"/>
              </p:cNvSpPr>
              <p:nvPr/>
            </p:nvSpPr>
            <p:spPr bwMode="auto">
              <a:xfrm>
                <a:off x="2304" y="1264"/>
                <a:ext cx="16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a:latin typeface="Verdana" pitchFamily="34" charset="0"/>
                    <a:cs typeface="Arial" charset="0"/>
                  </a:rPr>
                  <a:t>P</a:t>
                </a:r>
              </a:p>
            </p:txBody>
          </p:sp>
          <p:sp>
            <p:nvSpPr>
              <p:cNvPr id="42058" name="Line 13"/>
              <p:cNvSpPr>
                <a:spLocks noChangeShapeType="1"/>
              </p:cNvSpPr>
              <p:nvPr/>
            </p:nvSpPr>
            <p:spPr bwMode="auto">
              <a:xfrm>
                <a:off x="2112" y="1540"/>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59" name="Line 14"/>
              <p:cNvSpPr>
                <a:spLocks noChangeShapeType="1"/>
              </p:cNvSpPr>
              <p:nvPr/>
            </p:nvSpPr>
            <p:spPr bwMode="auto">
              <a:xfrm>
                <a:off x="2664" y="1540"/>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60" name="Rectangle 15"/>
              <p:cNvSpPr>
                <a:spLocks noChangeArrowheads="1"/>
              </p:cNvSpPr>
              <p:nvPr/>
            </p:nvSpPr>
            <p:spPr bwMode="auto">
              <a:xfrm>
                <a:off x="2145" y="1581"/>
                <a:ext cx="4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sz="1600">
                    <a:latin typeface="Verdana" pitchFamily="34" charset="0"/>
                    <a:cs typeface="Arial" charset="0"/>
                  </a:rPr>
                  <a:t>•  •  •</a:t>
                </a:r>
              </a:p>
            </p:txBody>
          </p:sp>
        </p:grpSp>
        <p:grpSp>
          <p:nvGrpSpPr>
            <p:cNvPr id="42040" name="Group 16"/>
            <p:cNvGrpSpPr>
              <a:grpSpLocks/>
            </p:cNvGrpSpPr>
            <p:nvPr/>
          </p:nvGrpSpPr>
          <p:grpSpPr bwMode="auto">
            <a:xfrm>
              <a:off x="4099" y="888"/>
              <a:ext cx="998" cy="913"/>
              <a:chOff x="4099" y="888"/>
              <a:chExt cx="998" cy="913"/>
            </a:xfrm>
          </p:grpSpPr>
          <p:sp>
            <p:nvSpPr>
              <p:cNvPr id="42045" name="AutoShape 17"/>
              <p:cNvSpPr>
                <a:spLocks noChangeArrowheads="1"/>
              </p:cNvSpPr>
              <p:nvPr/>
            </p:nvSpPr>
            <p:spPr bwMode="auto">
              <a:xfrm>
                <a:off x="4099" y="1157"/>
                <a:ext cx="998" cy="374"/>
              </a:xfrm>
              <a:prstGeom prst="roundRect">
                <a:avLst>
                  <a:gd name="adj" fmla="val 12495"/>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46" name="Line 18"/>
              <p:cNvSpPr>
                <a:spLocks noChangeShapeType="1"/>
              </p:cNvSpPr>
              <p:nvPr/>
            </p:nvSpPr>
            <p:spPr bwMode="auto">
              <a:xfrm>
                <a:off x="4322" y="888"/>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7" name="Line 19"/>
              <p:cNvSpPr>
                <a:spLocks noChangeShapeType="1"/>
              </p:cNvSpPr>
              <p:nvPr/>
            </p:nvSpPr>
            <p:spPr bwMode="auto">
              <a:xfrm>
                <a:off x="4873" y="888"/>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48" name="Rectangle 20"/>
              <p:cNvSpPr>
                <a:spLocks noChangeArrowheads="1"/>
              </p:cNvSpPr>
              <p:nvPr/>
            </p:nvSpPr>
            <p:spPr bwMode="auto">
              <a:xfrm>
                <a:off x="4353" y="941"/>
                <a:ext cx="4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sz="1600">
                    <a:latin typeface="Verdana" pitchFamily="34" charset="0"/>
                    <a:cs typeface="Arial" charset="0"/>
                  </a:rPr>
                  <a:t>•  •  •</a:t>
                </a:r>
              </a:p>
            </p:txBody>
          </p:sp>
          <p:sp>
            <p:nvSpPr>
              <p:cNvPr id="42049" name="Rectangle 21"/>
              <p:cNvSpPr>
                <a:spLocks noChangeArrowheads="1"/>
              </p:cNvSpPr>
              <p:nvPr/>
            </p:nvSpPr>
            <p:spPr bwMode="auto">
              <a:xfrm>
                <a:off x="4504" y="1264"/>
                <a:ext cx="167"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a:latin typeface="Verdana" pitchFamily="34" charset="0"/>
                    <a:cs typeface="Arial" charset="0"/>
                  </a:rPr>
                  <a:t>P</a:t>
                </a:r>
              </a:p>
            </p:txBody>
          </p:sp>
          <p:sp>
            <p:nvSpPr>
              <p:cNvPr id="42050" name="Line 22"/>
              <p:cNvSpPr>
                <a:spLocks noChangeShapeType="1"/>
              </p:cNvSpPr>
              <p:nvPr/>
            </p:nvSpPr>
            <p:spPr bwMode="auto">
              <a:xfrm>
                <a:off x="4328" y="1540"/>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51" name="Line 23"/>
              <p:cNvSpPr>
                <a:spLocks noChangeShapeType="1"/>
              </p:cNvSpPr>
              <p:nvPr/>
            </p:nvSpPr>
            <p:spPr bwMode="auto">
              <a:xfrm>
                <a:off x="4880" y="1540"/>
                <a:ext cx="0" cy="26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52" name="Rectangle 24"/>
              <p:cNvSpPr>
                <a:spLocks noChangeArrowheads="1"/>
              </p:cNvSpPr>
              <p:nvPr/>
            </p:nvSpPr>
            <p:spPr bwMode="auto">
              <a:xfrm>
                <a:off x="4361" y="1581"/>
                <a:ext cx="470"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92" tIns="25356" rIns="63392" bIns="25356">
                <a:spAutoFit/>
              </a:bodyPr>
              <a:lstStyle/>
              <a:p>
                <a:pPr defTabSz="912813">
                  <a:lnSpc>
                    <a:spcPct val="85000"/>
                  </a:lnSpc>
                </a:pPr>
                <a:r>
                  <a:rPr lang="en-US" sz="1600">
                    <a:latin typeface="Verdana" pitchFamily="34" charset="0"/>
                    <a:cs typeface="Arial" charset="0"/>
                  </a:rPr>
                  <a:t>•  •  •</a:t>
                </a:r>
              </a:p>
            </p:txBody>
          </p:sp>
        </p:grpSp>
        <p:sp>
          <p:nvSpPr>
            <p:cNvPr id="42041" name="Oval 25"/>
            <p:cNvSpPr>
              <a:spLocks noChangeArrowheads="1"/>
            </p:cNvSpPr>
            <p:nvPr/>
          </p:nvSpPr>
          <p:spPr bwMode="auto">
            <a:xfrm>
              <a:off x="2066" y="948"/>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42042" name="Oval 26"/>
            <p:cNvSpPr>
              <a:spLocks noChangeArrowheads="1"/>
            </p:cNvSpPr>
            <p:nvPr/>
          </p:nvSpPr>
          <p:spPr bwMode="auto">
            <a:xfrm>
              <a:off x="2610" y="948"/>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42043" name="Oval 27"/>
            <p:cNvSpPr>
              <a:spLocks noChangeArrowheads="1"/>
            </p:cNvSpPr>
            <p:nvPr/>
          </p:nvSpPr>
          <p:spPr bwMode="auto">
            <a:xfrm>
              <a:off x="4290" y="1596"/>
              <a:ext cx="88" cy="88"/>
            </a:xfrm>
            <a:prstGeom prst="ellipse">
              <a:avLst/>
            </a:prstGeom>
            <a:solidFill>
              <a:srgbClr val="0000FF"/>
            </a:solidFill>
            <a:ln w="12700">
              <a:solidFill>
                <a:schemeClr val="tx1"/>
              </a:solidFill>
              <a:round/>
              <a:headEnd/>
              <a:tailEnd/>
            </a:ln>
          </p:spPr>
          <p:txBody>
            <a:bodyPr wrap="none" anchor="ctr"/>
            <a:lstStyle/>
            <a:p>
              <a:endParaRPr lang="en-US"/>
            </a:p>
          </p:txBody>
        </p:sp>
        <p:sp>
          <p:nvSpPr>
            <p:cNvPr id="42044" name="Oval 28"/>
            <p:cNvSpPr>
              <a:spLocks noChangeArrowheads="1"/>
            </p:cNvSpPr>
            <p:nvPr/>
          </p:nvSpPr>
          <p:spPr bwMode="auto">
            <a:xfrm>
              <a:off x="4834" y="1596"/>
              <a:ext cx="88" cy="88"/>
            </a:xfrm>
            <a:prstGeom prst="ellipse">
              <a:avLst/>
            </a:prstGeom>
            <a:solidFill>
              <a:srgbClr val="0000FF"/>
            </a:solidFill>
            <a:ln w="12700">
              <a:solidFill>
                <a:schemeClr val="tx1"/>
              </a:solidFill>
              <a:round/>
              <a:headEnd/>
              <a:tailEnd/>
            </a:ln>
          </p:spPr>
          <p:txBody>
            <a:bodyPr wrap="none" anchor="ctr"/>
            <a:lstStyle/>
            <a:p>
              <a:endParaRPr lang="en-US"/>
            </a:p>
          </p:txBody>
        </p:sp>
      </p:grpSp>
      <p:grpSp>
        <p:nvGrpSpPr>
          <p:cNvPr id="5" name="Group 29"/>
          <p:cNvGrpSpPr>
            <a:grpSpLocks/>
          </p:cNvGrpSpPr>
          <p:nvPr/>
        </p:nvGrpSpPr>
        <p:grpSpPr bwMode="auto">
          <a:xfrm>
            <a:off x="908050" y="2741613"/>
            <a:ext cx="2811463" cy="3262312"/>
            <a:chOff x="502" y="2028"/>
            <a:chExt cx="1770" cy="2056"/>
          </a:xfrm>
        </p:grpSpPr>
        <p:sp>
          <p:nvSpPr>
            <p:cNvPr id="42016" name="Line 30"/>
            <p:cNvSpPr>
              <a:spLocks noChangeShapeType="1"/>
            </p:cNvSpPr>
            <p:nvPr/>
          </p:nvSpPr>
          <p:spPr bwMode="auto">
            <a:xfrm>
              <a:off x="1675" y="2116"/>
              <a:ext cx="0" cy="35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7" name="Oval 31"/>
            <p:cNvSpPr>
              <a:spLocks noChangeArrowheads="1"/>
            </p:cNvSpPr>
            <p:nvPr/>
          </p:nvSpPr>
          <p:spPr bwMode="auto">
            <a:xfrm>
              <a:off x="1266" y="2482"/>
              <a:ext cx="850" cy="2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18" name="Line 32"/>
            <p:cNvSpPr>
              <a:spLocks noChangeShapeType="1"/>
            </p:cNvSpPr>
            <p:nvPr/>
          </p:nvSpPr>
          <p:spPr bwMode="auto">
            <a:xfrm>
              <a:off x="804" y="2632"/>
              <a:ext cx="45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19" name="Rectangle 33"/>
            <p:cNvSpPr>
              <a:spLocks noChangeArrowheads="1"/>
            </p:cNvSpPr>
            <p:nvPr/>
          </p:nvSpPr>
          <p:spPr bwMode="auto">
            <a:xfrm>
              <a:off x="1266" y="3030"/>
              <a:ext cx="302" cy="3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20" name="Rectangle 34"/>
            <p:cNvSpPr>
              <a:spLocks noChangeArrowheads="1"/>
            </p:cNvSpPr>
            <p:nvPr/>
          </p:nvSpPr>
          <p:spPr bwMode="auto">
            <a:xfrm>
              <a:off x="1815" y="3030"/>
              <a:ext cx="301" cy="3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21" name="Oval 35"/>
            <p:cNvSpPr>
              <a:spLocks noChangeArrowheads="1"/>
            </p:cNvSpPr>
            <p:nvPr/>
          </p:nvSpPr>
          <p:spPr bwMode="auto">
            <a:xfrm>
              <a:off x="1266" y="3579"/>
              <a:ext cx="850" cy="2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22" name="Line 36"/>
            <p:cNvSpPr>
              <a:spLocks noChangeShapeType="1"/>
            </p:cNvSpPr>
            <p:nvPr/>
          </p:nvSpPr>
          <p:spPr bwMode="auto">
            <a:xfrm>
              <a:off x="1869" y="2761"/>
              <a:ext cx="96" cy="25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3" name="Line 37"/>
            <p:cNvSpPr>
              <a:spLocks noChangeShapeType="1"/>
            </p:cNvSpPr>
            <p:nvPr/>
          </p:nvSpPr>
          <p:spPr bwMode="auto">
            <a:xfrm flipH="1">
              <a:off x="1417" y="2750"/>
              <a:ext cx="102" cy="26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4" name="Line 38"/>
            <p:cNvSpPr>
              <a:spLocks noChangeShapeType="1"/>
            </p:cNvSpPr>
            <p:nvPr/>
          </p:nvSpPr>
          <p:spPr bwMode="auto">
            <a:xfrm>
              <a:off x="1417" y="3342"/>
              <a:ext cx="129" cy="22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5" name="Line 39"/>
            <p:cNvSpPr>
              <a:spLocks noChangeShapeType="1"/>
            </p:cNvSpPr>
            <p:nvPr/>
          </p:nvSpPr>
          <p:spPr bwMode="auto">
            <a:xfrm flipH="1">
              <a:off x="1836" y="3342"/>
              <a:ext cx="129" cy="22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6" name="Line 40"/>
            <p:cNvSpPr>
              <a:spLocks noChangeShapeType="1"/>
            </p:cNvSpPr>
            <p:nvPr/>
          </p:nvSpPr>
          <p:spPr bwMode="auto">
            <a:xfrm>
              <a:off x="1675" y="3858"/>
              <a:ext cx="0" cy="22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27" name="Rectangle 41"/>
            <p:cNvSpPr>
              <a:spLocks noChangeArrowheads="1"/>
            </p:cNvSpPr>
            <p:nvPr/>
          </p:nvSpPr>
          <p:spPr bwMode="auto">
            <a:xfrm>
              <a:off x="1452" y="2550"/>
              <a:ext cx="1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T</a:t>
              </a:r>
            </a:p>
          </p:txBody>
        </p:sp>
        <p:sp>
          <p:nvSpPr>
            <p:cNvPr id="42028" name="Rectangle 42"/>
            <p:cNvSpPr>
              <a:spLocks noChangeArrowheads="1"/>
            </p:cNvSpPr>
            <p:nvPr/>
          </p:nvSpPr>
          <p:spPr bwMode="auto">
            <a:xfrm>
              <a:off x="1807" y="2555"/>
              <a:ext cx="16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F</a:t>
              </a:r>
            </a:p>
          </p:txBody>
        </p:sp>
        <p:sp>
          <p:nvSpPr>
            <p:cNvPr id="42029" name="Rectangle 43"/>
            <p:cNvSpPr>
              <a:spLocks noChangeArrowheads="1"/>
            </p:cNvSpPr>
            <p:nvPr/>
          </p:nvSpPr>
          <p:spPr bwMode="auto">
            <a:xfrm>
              <a:off x="1342" y="3090"/>
              <a:ext cx="13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f</a:t>
              </a:r>
            </a:p>
          </p:txBody>
        </p:sp>
        <p:sp>
          <p:nvSpPr>
            <p:cNvPr id="42030" name="Rectangle 44"/>
            <p:cNvSpPr>
              <a:spLocks noChangeArrowheads="1"/>
            </p:cNvSpPr>
            <p:nvPr/>
          </p:nvSpPr>
          <p:spPr bwMode="auto">
            <a:xfrm>
              <a:off x="1880" y="3090"/>
              <a:ext cx="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63493" tIns="25397" rIns="63493" bIns="25397">
              <a:spAutoFit/>
            </a:bodyPr>
            <a:lstStyle/>
            <a:p>
              <a:pPr defTabSz="449263">
                <a:lnSpc>
                  <a:spcPct val="85000"/>
                </a:lnSpc>
              </a:pPr>
              <a:r>
                <a:rPr lang="en-US">
                  <a:latin typeface="Verdana" pitchFamily="34" charset="0"/>
                  <a:cs typeface="Arial" charset="0"/>
                </a:rPr>
                <a:t>g</a:t>
              </a:r>
            </a:p>
          </p:txBody>
        </p:sp>
        <p:sp>
          <p:nvSpPr>
            <p:cNvPr id="42031" name="Freeform 45"/>
            <p:cNvSpPr>
              <a:spLocks/>
            </p:cNvSpPr>
            <p:nvPr/>
          </p:nvSpPr>
          <p:spPr bwMode="auto">
            <a:xfrm>
              <a:off x="1016" y="2632"/>
              <a:ext cx="216" cy="1088"/>
            </a:xfrm>
            <a:custGeom>
              <a:avLst/>
              <a:gdLst>
                <a:gd name="T0" fmla="*/ 0 w 216"/>
                <a:gd name="T1" fmla="*/ 0 h 1112"/>
                <a:gd name="T2" fmla="*/ 0 w 216"/>
                <a:gd name="T3" fmla="*/ 955 h 1112"/>
                <a:gd name="T4" fmla="*/ 216 w 216"/>
                <a:gd name="T5" fmla="*/ 955 h 1112"/>
                <a:gd name="T6" fmla="*/ 0 60000 65536"/>
                <a:gd name="T7" fmla="*/ 0 60000 65536"/>
                <a:gd name="T8" fmla="*/ 0 60000 65536"/>
                <a:gd name="T9" fmla="*/ 0 w 216"/>
                <a:gd name="T10" fmla="*/ 0 h 1112"/>
                <a:gd name="T11" fmla="*/ 216 w 216"/>
                <a:gd name="T12" fmla="*/ 1112 h 1112"/>
              </a:gdLst>
              <a:ahLst/>
              <a:cxnLst>
                <a:cxn ang="T6">
                  <a:pos x="T0" y="T1"/>
                </a:cxn>
                <a:cxn ang="T7">
                  <a:pos x="T2" y="T3"/>
                </a:cxn>
                <a:cxn ang="T8">
                  <a:pos x="T4" y="T5"/>
                </a:cxn>
              </a:cxnLst>
              <a:rect l="T9" t="T10" r="T11" b="T12"/>
              <a:pathLst>
                <a:path w="216" h="1112">
                  <a:moveTo>
                    <a:pt x="0" y="0"/>
                  </a:moveTo>
                  <a:lnTo>
                    <a:pt x="0" y="1112"/>
                  </a:lnTo>
                  <a:lnTo>
                    <a:pt x="216" y="1112"/>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32" name="Rectangle 46"/>
            <p:cNvSpPr>
              <a:spLocks noChangeArrowheads="1"/>
            </p:cNvSpPr>
            <p:nvPr/>
          </p:nvSpPr>
          <p:spPr bwMode="auto">
            <a:xfrm>
              <a:off x="1428" y="3598"/>
              <a:ext cx="16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T</a:t>
              </a:r>
            </a:p>
          </p:txBody>
        </p:sp>
        <p:sp>
          <p:nvSpPr>
            <p:cNvPr id="42033" name="Rectangle 47"/>
            <p:cNvSpPr>
              <a:spLocks noChangeArrowheads="1"/>
            </p:cNvSpPr>
            <p:nvPr/>
          </p:nvSpPr>
          <p:spPr bwMode="auto">
            <a:xfrm>
              <a:off x="1783" y="3603"/>
              <a:ext cx="16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F</a:t>
              </a:r>
            </a:p>
          </p:txBody>
        </p:sp>
        <p:sp>
          <p:nvSpPr>
            <p:cNvPr id="42034" name="Rectangle 48"/>
            <p:cNvSpPr>
              <a:spLocks noChangeArrowheads="1"/>
            </p:cNvSpPr>
            <p:nvPr/>
          </p:nvSpPr>
          <p:spPr bwMode="auto">
            <a:xfrm>
              <a:off x="928" y="2304"/>
              <a:ext cx="1344" cy="16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35" name="Text Box 49"/>
            <p:cNvSpPr txBox="1">
              <a:spLocks noChangeArrowheads="1"/>
            </p:cNvSpPr>
            <p:nvPr/>
          </p:nvSpPr>
          <p:spPr bwMode="auto">
            <a:xfrm>
              <a:off x="502" y="2028"/>
              <a:ext cx="10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eaLnBrk="1" hangingPunct="1"/>
              <a:r>
                <a:rPr lang="en-US" sz="2000">
                  <a:latin typeface="Verdana" pitchFamily="34" charset="0"/>
                  <a:cs typeface="Arial" charset="0"/>
                </a:rPr>
                <a:t>Conditional</a:t>
              </a:r>
            </a:p>
          </p:txBody>
        </p:sp>
      </p:grpSp>
      <p:sp>
        <p:nvSpPr>
          <p:cNvPr id="41991" name="Text Box 50"/>
          <p:cNvSpPr txBox="1">
            <a:spLocks noChangeArrowheads="1"/>
          </p:cNvSpPr>
          <p:nvPr/>
        </p:nvSpPr>
        <p:spPr bwMode="auto">
          <a:xfrm>
            <a:off x="484188" y="1222375"/>
            <a:ext cx="2132012" cy="7096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spAutoFit/>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algn="ctr" eaLnBrk="1" hangingPunct="1"/>
            <a:r>
              <a:rPr lang="en-US" sz="2000">
                <a:latin typeface="Verdana" pitchFamily="34" charset="0"/>
                <a:cs typeface="Arial" charset="0"/>
              </a:rPr>
              <a:t>one-in-one-out </a:t>
            </a:r>
          </a:p>
          <a:p>
            <a:pPr algn="ctr" eaLnBrk="1" hangingPunct="1"/>
            <a:r>
              <a:rPr lang="en-US" sz="2000">
                <a:latin typeface="Verdana" pitchFamily="34" charset="0"/>
                <a:cs typeface="Arial" charset="0"/>
              </a:rPr>
              <a:t>&amp; self cleaning</a:t>
            </a:r>
          </a:p>
        </p:txBody>
      </p:sp>
      <p:grpSp>
        <p:nvGrpSpPr>
          <p:cNvPr id="6" name="Group 51"/>
          <p:cNvGrpSpPr>
            <a:grpSpLocks/>
          </p:cNvGrpSpPr>
          <p:nvPr/>
        </p:nvGrpSpPr>
        <p:grpSpPr bwMode="auto">
          <a:xfrm>
            <a:off x="4986338" y="2741613"/>
            <a:ext cx="2847975" cy="3506787"/>
            <a:chOff x="3314" y="1948"/>
            <a:chExt cx="1794" cy="2210"/>
          </a:xfrm>
        </p:grpSpPr>
        <p:sp>
          <p:nvSpPr>
            <p:cNvPr id="41994" name="Freeform 52"/>
            <p:cNvSpPr>
              <a:spLocks/>
            </p:cNvSpPr>
            <p:nvPr/>
          </p:nvSpPr>
          <p:spPr bwMode="auto">
            <a:xfrm>
              <a:off x="4264" y="2076"/>
              <a:ext cx="78" cy="390"/>
            </a:xfrm>
            <a:custGeom>
              <a:avLst/>
              <a:gdLst>
                <a:gd name="T0" fmla="*/ 78 w 78"/>
                <a:gd name="T1" fmla="*/ 0 h 390"/>
                <a:gd name="T2" fmla="*/ 78 w 78"/>
                <a:gd name="T3" fmla="*/ 252 h 390"/>
                <a:gd name="T4" fmla="*/ 0 w 78"/>
                <a:gd name="T5" fmla="*/ 390 h 390"/>
                <a:gd name="T6" fmla="*/ 0 60000 65536"/>
                <a:gd name="T7" fmla="*/ 0 60000 65536"/>
                <a:gd name="T8" fmla="*/ 0 60000 65536"/>
                <a:gd name="T9" fmla="*/ 0 w 78"/>
                <a:gd name="T10" fmla="*/ 0 h 390"/>
                <a:gd name="T11" fmla="*/ 78 w 78"/>
                <a:gd name="T12" fmla="*/ 390 h 390"/>
              </a:gdLst>
              <a:ahLst/>
              <a:cxnLst>
                <a:cxn ang="T6">
                  <a:pos x="T0" y="T1"/>
                </a:cxn>
                <a:cxn ang="T7">
                  <a:pos x="T2" y="T3"/>
                </a:cxn>
                <a:cxn ang="T8">
                  <a:pos x="T4" y="T5"/>
                </a:cxn>
              </a:cxnLst>
              <a:rect l="T9" t="T10" r="T11" b="T12"/>
              <a:pathLst>
                <a:path w="78" h="390">
                  <a:moveTo>
                    <a:pt x="78" y="0"/>
                  </a:moveTo>
                  <a:lnTo>
                    <a:pt x="78" y="252"/>
                  </a:lnTo>
                  <a:lnTo>
                    <a:pt x="0" y="390"/>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5" name="Freeform 53"/>
            <p:cNvSpPr>
              <a:spLocks/>
            </p:cNvSpPr>
            <p:nvPr/>
          </p:nvSpPr>
          <p:spPr bwMode="auto">
            <a:xfrm>
              <a:off x="4288" y="3240"/>
              <a:ext cx="216" cy="918"/>
            </a:xfrm>
            <a:custGeom>
              <a:avLst/>
              <a:gdLst>
                <a:gd name="T0" fmla="*/ 0 w 216"/>
                <a:gd name="T1" fmla="*/ 0 h 918"/>
                <a:gd name="T2" fmla="*/ 216 w 216"/>
                <a:gd name="T3" fmla="*/ 234 h 918"/>
                <a:gd name="T4" fmla="*/ 216 w 216"/>
                <a:gd name="T5" fmla="*/ 918 h 918"/>
                <a:gd name="T6" fmla="*/ 0 60000 65536"/>
                <a:gd name="T7" fmla="*/ 0 60000 65536"/>
                <a:gd name="T8" fmla="*/ 0 60000 65536"/>
                <a:gd name="T9" fmla="*/ 0 w 216"/>
                <a:gd name="T10" fmla="*/ 0 h 918"/>
                <a:gd name="T11" fmla="*/ 216 w 216"/>
                <a:gd name="T12" fmla="*/ 918 h 918"/>
              </a:gdLst>
              <a:ahLst/>
              <a:cxnLst>
                <a:cxn ang="T6">
                  <a:pos x="T0" y="T1"/>
                </a:cxn>
                <a:cxn ang="T7">
                  <a:pos x="T2" y="T3"/>
                </a:cxn>
                <a:cxn ang="T8">
                  <a:pos x="T4" y="T5"/>
                </a:cxn>
              </a:cxnLst>
              <a:rect l="T9" t="T10" r="T11" b="T12"/>
              <a:pathLst>
                <a:path w="216" h="918">
                  <a:moveTo>
                    <a:pt x="0" y="0"/>
                  </a:moveTo>
                  <a:lnTo>
                    <a:pt x="216" y="234"/>
                  </a:lnTo>
                  <a:lnTo>
                    <a:pt x="216" y="918"/>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6" name="Line 54"/>
            <p:cNvSpPr>
              <a:spLocks noChangeShapeType="1"/>
            </p:cNvSpPr>
            <p:nvPr/>
          </p:nvSpPr>
          <p:spPr bwMode="auto">
            <a:xfrm rot="-5400000">
              <a:off x="4279" y="2624"/>
              <a:ext cx="0" cy="4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7" name="Line 55"/>
            <p:cNvSpPr>
              <a:spLocks noChangeShapeType="1"/>
            </p:cNvSpPr>
            <p:nvPr/>
          </p:nvSpPr>
          <p:spPr bwMode="auto">
            <a:xfrm flipH="1">
              <a:off x="3697" y="3254"/>
              <a:ext cx="230" cy="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8" name="Rectangle 56"/>
            <p:cNvSpPr>
              <a:spLocks noChangeArrowheads="1"/>
            </p:cNvSpPr>
            <p:nvPr/>
          </p:nvSpPr>
          <p:spPr bwMode="auto">
            <a:xfrm>
              <a:off x="3570" y="3470"/>
              <a:ext cx="302" cy="3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9" name="Rectangle 57"/>
            <p:cNvSpPr>
              <a:spLocks noChangeArrowheads="1"/>
            </p:cNvSpPr>
            <p:nvPr/>
          </p:nvSpPr>
          <p:spPr bwMode="auto">
            <a:xfrm>
              <a:off x="3646" y="3530"/>
              <a:ext cx="131"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f</a:t>
              </a:r>
            </a:p>
          </p:txBody>
        </p:sp>
        <p:sp>
          <p:nvSpPr>
            <p:cNvPr id="42000" name="Rectangle 58"/>
            <p:cNvSpPr>
              <a:spLocks noChangeArrowheads="1"/>
            </p:cNvSpPr>
            <p:nvPr/>
          </p:nvSpPr>
          <p:spPr bwMode="auto">
            <a:xfrm rot="-2704719">
              <a:off x="4567" y="2702"/>
              <a:ext cx="301" cy="3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01" name="Rectangle 59"/>
            <p:cNvSpPr>
              <a:spLocks noChangeArrowheads="1"/>
            </p:cNvSpPr>
            <p:nvPr/>
          </p:nvSpPr>
          <p:spPr bwMode="auto">
            <a:xfrm>
              <a:off x="4640" y="2738"/>
              <a:ext cx="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lIns="63493" tIns="25397" rIns="63493" bIns="25397">
              <a:spAutoFit/>
            </a:bodyPr>
            <a:lstStyle/>
            <a:p>
              <a:pPr defTabSz="449263">
                <a:lnSpc>
                  <a:spcPct val="85000"/>
                </a:lnSpc>
              </a:pPr>
              <a:r>
                <a:rPr lang="en-US">
                  <a:latin typeface="Verdana" pitchFamily="34" charset="0"/>
                  <a:cs typeface="Arial" charset="0"/>
                </a:rPr>
                <a:t>p</a:t>
              </a:r>
            </a:p>
          </p:txBody>
        </p:sp>
        <p:sp>
          <p:nvSpPr>
            <p:cNvPr id="42002" name="Line 60"/>
            <p:cNvSpPr>
              <a:spLocks noChangeShapeType="1"/>
            </p:cNvSpPr>
            <p:nvPr/>
          </p:nvSpPr>
          <p:spPr bwMode="auto">
            <a:xfrm>
              <a:off x="4053" y="2744"/>
              <a:ext cx="0" cy="24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3" name="Oval 61"/>
            <p:cNvSpPr>
              <a:spLocks noChangeArrowheads="1"/>
            </p:cNvSpPr>
            <p:nvPr/>
          </p:nvSpPr>
          <p:spPr bwMode="auto">
            <a:xfrm>
              <a:off x="3666" y="2988"/>
              <a:ext cx="850" cy="2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04" name="Rectangle 62"/>
            <p:cNvSpPr>
              <a:spLocks noChangeArrowheads="1"/>
            </p:cNvSpPr>
            <p:nvPr/>
          </p:nvSpPr>
          <p:spPr bwMode="auto">
            <a:xfrm>
              <a:off x="3852" y="3056"/>
              <a:ext cx="16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T</a:t>
              </a:r>
            </a:p>
          </p:txBody>
        </p:sp>
        <p:sp>
          <p:nvSpPr>
            <p:cNvPr id="42005" name="Rectangle 63"/>
            <p:cNvSpPr>
              <a:spLocks noChangeArrowheads="1"/>
            </p:cNvSpPr>
            <p:nvPr/>
          </p:nvSpPr>
          <p:spPr bwMode="auto">
            <a:xfrm>
              <a:off x="4207" y="3061"/>
              <a:ext cx="16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F</a:t>
              </a:r>
            </a:p>
          </p:txBody>
        </p:sp>
        <p:sp>
          <p:nvSpPr>
            <p:cNvPr id="42006" name="Oval 64"/>
            <p:cNvSpPr>
              <a:spLocks noChangeArrowheads="1"/>
            </p:cNvSpPr>
            <p:nvPr/>
          </p:nvSpPr>
          <p:spPr bwMode="auto">
            <a:xfrm>
              <a:off x="3650" y="2459"/>
              <a:ext cx="850" cy="268"/>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07" name="Rectangle 65"/>
            <p:cNvSpPr>
              <a:spLocks noChangeArrowheads="1"/>
            </p:cNvSpPr>
            <p:nvPr/>
          </p:nvSpPr>
          <p:spPr bwMode="auto">
            <a:xfrm>
              <a:off x="3812" y="2478"/>
              <a:ext cx="1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T</a:t>
              </a:r>
            </a:p>
          </p:txBody>
        </p:sp>
        <p:sp>
          <p:nvSpPr>
            <p:cNvPr id="42008" name="Rectangle 66"/>
            <p:cNvSpPr>
              <a:spLocks noChangeArrowheads="1"/>
            </p:cNvSpPr>
            <p:nvPr/>
          </p:nvSpPr>
          <p:spPr bwMode="auto">
            <a:xfrm>
              <a:off x="4167" y="2483"/>
              <a:ext cx="163"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493" tIns="25397" rIns="63493" bIns="25397">
              <a:spAutoFit/>
            </a:bodyPr>
            <a:lstStyle/>
            <a:p>
              <a:pPr defTabSz="449263">
                <a:lnSpc>
                  <a:spcPct val="85000"/>
                </a:lnSpc>
              </a:pPr>
              <a:r>
                <a:rPr lang="en-US">
                  <a:latin typeface="Verdana" pitchFamily="34" charset="0"/>
                  <a:cs typeface="Arial" charset="0"/>
                </a:rPr>
                <a:t>F</a:t>
              </a:r>
            </a:p>
          </p:txBody>
        </p:sp>
        <p:sp>
          <p:nvSpPr>
            <p:cNvPr id="42009" name="Rectangle 67"/>
            <p:cNvSpPr>
              <a:spLocks noChangeArrowheads="1"/>
            </p:cNvSpPr>
            <p:nvPr/>
          </p:nvSpPr>
          <p:spPr bwMode="auto">
            <a:xfrm>
              <a:off x="3314" y="2226"/>
              <a:ext cx="1794" cy="1846"/>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10" name="Freeform 68"/>
            <p:cNvSpPr>
              <a:spLocks/>
            </p:cNvSpPr>
            <p:nvPr/>
          </p:nvSpPr>
          <p:spPr bwMode="auto">
            <a:xfrm>
              <a:off x="4510" y="2848"/>
              <a:ext cx="506" cy="266"/>
            </a:xfrm>
            <a:custGeom>
              <a:avLst/>
              <a:gdLst>
                <a:gd name="T0" fmla="*/ 426 w 506"/>
                <a:gd name="T1" fmla="*/ 0 h 266"/>
                <a:gd name="T2" fmla="*/ 506 w 506"/>
                <a:gd name="T3" fmla="*/ 0 h 266"/>
                <a:gd name="T4" fmla="*/ 506 w 506"/>
                <a:gd name="T5" fmla="*/ 264 h 266"/>
                <a:gd name="T6" fmla="*/ 0 w 506"/>
                <a:gd name="T7" fmla="*/ 266 h 266"/>
                <a:gd name="T8" fmla="*/ 0 60000 65536"/>
                <a:gd name="T9" fmla="*/ 0 60000 65536"/>
                <a:gd name="T10" fmla="*/ 0 60000 65536"/>
                <a:gd name="T11" fmla="*/ 0 60000 65536"/>
                <a:gd name="T12" fmla="*/ 0 w 506"/>
                <a:gd name="T13" fmla="*/ 0 h 266"/>
                <a:gd name="T14" fmla="*/ 506 w 506"/>
                <a:gd name="T15" fmla="*/ 266 h 266"/>
              </a:gdLst>
              <a:ahLst/>
              <a:cxnLst>
                <a:cxn ang="T8">
                  <a:pos x="T0" y="T1"/>
                </a:cxn>
                <a:cxn ang="T9">
                  <a:pos x="T2" y="T3"/>
                </a:cxn>
                <a:cxn ang="T10">
                  <a:pos x="T4" y="T5"/>
                </a:cxn>
                <a:cxn ang="T11">
                  <a:pos x="T6" y="T7"/>
                </a:cxn>
              </a:cxnLst>
              <a:rect l="T12" t="T13" r="T14" b="T15"/>
              <a:pathLst>
                <a:path w="506" h="266">
                  <a:moveTo>
                    <a:pt x="426" y="0"/>
                  </a:moveTo>
                  <a:lnTo>
                    <a:pt x="506" y="0"/>
                  </a:lnTo>
                  <a:lnTo>
                    <a:pt x="506" y="264"/>
                  </a:lnTo>
                  <a:lnTo>
                    <a:pt x="0" y="266"/>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11" name="Freeform 69"/>
            <p:cNvSpPr>
              <a:spLocks/>
            </p:cNvSpPr>
            <p:nvPr/>
          </p:nvSpPr>
          <p:spPr bwMode="auto">
            <a:xfrm flipV="1">
              <a:off x="4510" y="2584"/>
              <a:ext cx="506" cy="266"/>
            </a:xfrm>
            <a:custGeom>
              <a:avLst/>
              <a:gdLst>
                <a:gd name="T0" fmla="*/ 426 w 506"/>
                <a:gd name="T1" fmla="*/ 0 h 266"/>
                <a:gd name="T2" fmla="*/ 506 w 506"/>
                <a:gd name="T3" fmla="*/ 0 h 266"/>
                <a:gd name="T4" fmla="*/ 506 w 506"/>
                <a:gd name="T5" fmla="*/ 264 h 266"/>
                <a:gd name="T6" fmla="*/ 0 w 506"/>
                <a:gd name="T7" fmla="*/ 266 h 266"/>
                <a:gd name="T8" fmla="*/ 0 60000 65536"/>
                <a:gd name="T9" fmla="*/ 0 60000 65536"/>
                <a:gd name="T10" fmla="*/ 0 60000 65536"/>
                <a:gd name="T11" fmla="*/ 0 60000 65536"/>
                <a:gd name="T12" fmla="*/ 0 w 506"/>
                <a:gd name="T13" fmla="*/ 0 h 266"/>
                <a:gd name="T14" fmla="*/ 506 w 506"/>
                <a:gd name="T15" fmla="*/ 266 h 266"/>
              </a:gdLst>
              <a:ahLst/>
              <a:cxnLst>
                <a:cxn ang="T8">
                  <a:pos x="T0" y="T1"/>
                </a:cxn>
                <a:cxn ang="T9">
                  <a:pos x="T2" y="T3"/>
                </a:cxn>
                <a:cxn ang="T10">
                  <a:pos x="T4" y="T5"/>
                </a:cxn>
                <a:cxn ang="T11">
                  <a:pos x="T6" y="T7"/>
                </a:cxn>
              </a:cxnLst>
              <a:rect l="T12" t="T13" r="T14" b="T15"/>
              <a:pathLst>
                <a:path w="506" h="266">
                  <a:moveTo>
                    <a:pt x="426" y="0"/>
                  </a:moveTo>
                  <a:lnTo>
                    <a:pt x="506" y="0"/>
                  </a:lnTo>
                  <a:lnTo>
                    <a:pt x="506" y="264"/>
                  </a:lnTo>
                  <a:lnTo>
                    <a:pt x="0" y="266"/>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12" name="Freeform 70"/>
            <p:cNvSpPr>
              <a:spLocks/>
            </p:cNvSpPr>
            <p:nvPr/>
          </p:nvSpPr>
          <p:spPr bwMode="auto">
            <a:xfrm>
              <a:off x="3454" y="2334"/>
              <a:ext cx="414" cy="1602"/>
            </a:xfrm>
            <a:custGeom>
              <a:avLst/>
              <a:gdLst>
                <a:gd name="T0" fmla="*/ 264 w 414"/>
                <a:gd name="T1" fmla="*/ 1440 h 1602"/>
                <a:gd name="T2" fmla="*/ 264 w 414"/>
                <a:gd name="T3" fmla="*/ 1602 h 1602"/>
                <a:gd name="T4" fmla="*/ 0 w 414"/>
                <a:gd name="T5" fmla="*/ 1602 h 1602"/>
                <a:gd name="T6" fmla="*/ 0 w 414"/>
                <a:gd name="T7" fmla="*/ 0 h 1602"/>
                <a:gd name="T8" fmla="*/ 312 w 414"/>
                <a:gd name="T9" fmla="*/ 0 h 1602"/>
                <a:gd name="T10" fmla="*/ 414 w 414"/>
                <a:gd name="T11" fmla="*/ 144 h 1602"/>
                <a:gd name="T12" fmla="*/ 0 60000 65536"/>
                <a:gd name="T13" fmla="*/ 0 60000 65536"/>
                <a:gd name="T14" fmla="*/ 0 60000 65536"/>
                <a:gd name="T15" fmla="*/ 0 60000 65536"/>
                <a:gd name="T16" fmla="*/ 0 60000 65536"/>
                <a:gd name="T17" fmla="*/ 0 60000 65536"/>
                <a:gd name="T18" fmla="*/ 0 w 414"/>
                <a:gd name="T19" fmla="*/ 0 h 1602"/>
                <a:gd name="T20" fmla="*/ 414 w 414"/>
                <a:gd name="T21" fmla="*/ 1602 h 1602"/>
              </a:gdLst>
              <a:ahLst/>
              <a:cxnLst>
                <a:cxn ang="T12">
                  <a:pos x="T0" y="T1"/>
                </a:cxn>
                <a:cxn ang="T13">
                  <a:pos x="T2" y="T3"/>
                </a:cxn>
                <a:cxn ang="T14">
                  <a:pos x="T4" y="T5"/>
                </a:cxn>
                <a:cxn ang="T15">
                  <a:pos x="T6" y="T7"/>
                </a:cxn>
                <a:cxn ang="T16">
                  <a:pos x="T8" y="T9"/>
                </a:cxn>
                <a:cxn ang="T17">
                  <a:pos x="T10" y="T11"/>
                </a:cxn>
              </a:cxnLst>
              <a:rect l="T18" t="T19" r="T20" b="T21"/>
              <a:pathLst>
                <a:path w="414" h="1602">
                  <a:moveTo>
                    <a:pt x="264" y="1440"/>
                  </a:moveTo>
                  <a:lnTo>
                    <a:pt x="264" y="1602"/>
                  </a:lnTo>
                  <a:lnTo>
                    <a:pt x="0" y="1602"/>
                  </a:lnTo>
                  <a:lnTo>
                    <a:pt x="0" y="0"/>
                  </a:lnTo>
                  <a:lnTo>
                    <a:pt x="312" y="0"/>
                  </a:lnTo>
                  <a:lnTo>
                    <a:pt x="414" y="144"/>
                  </a:ln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013" name="Oval 71"/>
            <p:cNvSpPr>
              <a:spLocks noChangeArrowheads="1"/>
            </p:cNvSpPr>
            <p:nvPr/>
          </p:nvSpPr>
          <p:spPr bwMode="auto">
            <a:xfrm>
              <a:off x="4760" y="2534"/>
              <a:ext cx="88" cy="88"/>
            </a:xfrm>
            <a:prstGeom prst="ellipse">
              <a:avLst/>
            </a:prstGeom>
            <a:solidFill>
              <a:srgbClr val="FF0000"/>
            </a:solidFill>
            <a:ln w="12700">
              <a:solidFill>
                <a:schemeClr val="tx1"/>
              </a:solidFill>
              <a:round/>
              <a:headEnd/>
              <a:tailEnd/>
            </a:ln>
          </p:spPr>
          <p:txBody>
            <a:bodyPr wrap="none" anchor="ctr"/>
            <a:lstStyle/>
            <a:p>
              <a:endParaRPr lang="en-US"/>
            </a:p>
          </p:txBody>
        </p:sp>
        <p:sp>
          <p:nvSpPr>
            <p:cNvPr id="42014" name="Text Box 72"/>
            <p:cNvSpPr txBox="1">
              <a:spLocks noChangeArrowheads="1"/>
            </p:cNvSpPr>
            <p:nvPr/>
          </p:nvSpPr>
          <p:spPr bwMode="auto">
            <a:xfrm>
              <a:off x="4822" y="2388"/>
              <a:ext cx="19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eaLnBrk="1" hangingPunct="1"/>
              <a:r>
                <a:rPr lang="en-US" i="1">
                  <a:latin typeface="Verdana" pitchFamily="34" charset="0"/>
                  <a:cs typeface="Arial" charset="0"/>
                </a:rPr>
                <a:t>F</a:t>
              </a:r>
            </a:p>
          </p:txBody>
        </p:sp>
        <p:sp>
          <p:nvSpPr>
            <p:cNvPr id="42015" name="Text Box 73"/>
            <p:cNvSpPr txBox="1">
              <a:spLocks noChangeArrowheads="1"/>
            </p:cNvSpPr>
            <p:nvPr/>
          </p:nvSpPr>
          <p:spPr bwMode="auto">
            <a:xfrm>
              <a:off x="3470" y="1948"/>
              <a:ext cx="49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eaLnBrk="0" fontAlgn="base" hangingPunct="0">
                <a:spcBef>
                  <a:spcPct val="0"/>
                </a:spcBef>
                <a:spcAft>
                  <a:spcPct val="0"/>
                </a:spcAft>
                <a:defRPr>
                  <a:solidFill>
                    <a:schemeClr val="tx1"/>
                  </a:solidFill>
                  <a:latin typeface="Arial" charset="0"/>
                </a:defRPr>
              </a:lvl6pPr>
              <a:lvl7pPr marL="2971800" indent="-228600" defTabSz="449263" eaLnBrk="0" fontAlgn="base" hangingPunct="0">
                <a:spcBef>
                  <a:spcPct val="0"/>
                </a:spcBef>
                <a:spcAft>
                  <a:spcPct val="0"/>
                </a:spcAft>
                <a:defRPr>
                  <a:solidFill>
                    <a:schemeClr val="tx1"/>
                  </a:solidFill>
                  <a:latin typeface="Arial" charset="0"/>
                </a:defRPr>
              </a:lvl7pPr>
              <a:lvl8pPr marL="3429000" indent="-228600" defTabSz="449263" eaLnBrk="0" fontAlgn="base" hangingPunct="0">
                <a:spcBef>
                  <a:spcPct val="0"/>
                </a:spcBef>
                <a:spcAft>
                  <a:spcPct val="0"/>
                </a:spcAft>
                <a:defRPr>
                  <a:solidFill>
                    <a:schemeClr val="tx1"/>
                  </a:solidFill>
                  <a:latin typeface="Arial" charset="0"/>
                </a:defRPr>
              </a:lvl8pPr>
              <a:lvl9pPr marL="3886200" indent="-228600" defTabSz="449263" eaLnBrk="0" fontAlgn="base" hangingPunct="0">
                <a:spcBef>
                  <a:spcPct val="0"/>
                </a:spcBef>
                <a:spcAft>
                  <a:spcPct val="0"/>
                </a:spcAft>
                <a:defRPr>
                  <a:solidFill>
                    <a:schemeClr val="tx1"/>
                  </a:solidFill>
                  <a:latin typeface="Arial" charset="0"/>
                </a:defRPr>
              </a:lvl9pPr>
            </a:lstStyle>
            <a:p>
              <a:pPr eaLnBrk="1" hangingPunct="1"/>
              <a:r>
                <a:rPr lang="en-US" sz="2000">
                  <a:latin typeface="Verdana" pitchFamily="34" charset="0"/>
                  <a:cs typeface="Arial" charset="0"/>
                </a:rPr>
                <a:t>Loop</a:t>
              </a:r>
            </a:p>
          </p:txBody>
        </p:sp>
      </p:grpSp>
      <p:sp>
        <p:nvSpPr>
          <p:cNvPr id="2" name="Date Placeholder 1"/>
          <p:cNvSpPr>
            <a:spLocks noGrp="1"/>
          </p:cNvSpPr>
          <p:nvPr>
            <p:ph type="dt" sz="half" idx="10"/>
          </p:nvPr>
        </p:nvSpPr>
        <p:spPr/>
        <p:txBody>
          <a:bodyPr/>
          <a:lstStyle/>
          <a:p>
            <a:pPr>
              <a:defRPr/>
            </a:pPr>
            <a:fld id="{20473A60-C1A4-4F9E-ADB6-A6F11E6D8230}" type="datetime1">
              <a:rPr lang="en-US" altLang="en-US" smtClean="0"/>
              <a:t>10/21/2014</a:t>
            </a:fld>
            <a:endParaRPr lang="en-US" altLang="en-US"/>
          </a:p>
        </p:txBody>
      </p:sp>
    </p:spTree>
    <p:extLst>
      <p:ext uri="{BB962C8B-B14F-4D97-AF65-F5344CB8AC3E}">
        <p14:creationId xmlns:p14="http://schemas.microsoft.com/office/powerpoint/2010/main" val="2607625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43012" name="Rectangle 2"/>
          <p:cNvSpPr>
            <a:spLocks noGrp="1" noChangeArrowheads="1"/>
          </p:cNvSpPr>
          <p:nvPr>
            <p:ph type="title" idx="4294967295"/>
          </p:nvPr>
        </p:nvSpPr>
        <p:spPr>
          <a:xfrm>
            <a:off x="1" y="685800"/>
            <a:ext cx="9144000" cy="941388"/>
          </a:xfrm>
          <a:noFill/>
        </p:spPr>
        <p:txBody>
          <a:bodyPr lIns="90479" tIns="44445" rIns="90479" bIns="44445">
            <a:normAutofit fontScale="90000"/>
          </a:bodyPr>
          <a:lstStyle/>
          <a:p>
            <a:pPr eaLnBrk="1" hangingPunct="1"/>
            <a:r>
              <a:rPr lang="en-US" altLang="zh-TW" sz="4000" b="1" dirty="0" smtClean="0">
                <a:solidFill>
                  <a:schemeClr val="tx2"/>
                </a:solidFill>
                <a:ea typeface="新細明體" charset="-120"/>
              </a:rPr>
              <a:t>Well-formed Dataflow Schema</a:t>
            </a:r>
            <a:br>
              <a:rPr lang="en-US" altLang="zh-TW" sz="4000" b="1" dirty="0" smtClean="0">
                <a:solidFill>
                  <a:schemeClr val="tx2"/>
                </a:solidFill>
                <a:ea typeface="新細明體" charset="-120"/>
              </a:rPr>
            </a:br>
            <a:r>
              <a:rPr lang="en-US" altLang="zh-TW" sz="2600" b="1" dirty="0" smtClean="0">
                <a:solidFill>
                  <a:schemeClr val="tx2"/>
                </a:solidFill>
                <a:ea typeface="新細明體" charset="-120"/>
              </a:rPr>
              <a:t>(Dennis &amp; </a:t>
            </a:r>
            <a:r>
              <a:rPr lang="en-US" altLang="zh-TW" sz="2600" b="1" dirty="0" err="1" smtClean="0">
                <a:solidFill>
                  <a:schemeClr val="tx2"/>
                </a:solidFill>
                <a:ea typeface="新細明體" charset="-120"/>
              </a:rPr>
              <a:t>Fossen</a:t>
            </a:r>
            <a:r>
              <a:rPr lang="en-US" altLang="zh-TW" sz="2600" b="1" dirty="0" smtClean="0">
                <a:solidFill>
                  <a:schemeClr val="tx2"/>
                </a:solidFill>
                <a:ea typeface="新細明體" charset="-120"/>
              </a:rPr>
              <a:t> 1973)</a:t>
            </a:r>
          </a:p>
        </p:txBody>
      </p:sp>
      <p:sp>
        <p:nvSpPr>
          <p:cNvPr id="43013" name="Rectangle 3"/>
          <p:cNvSpPr>
            <a:spLocks noGrp="1" noChangeArrowheads="1"/>
          </p:cNvSpPr>
          <p:nvPr>
            <p:ph idx="4294967295"/>
          </p:nvPr>
        </p:nvSpPr>
        <p:spPr>
          <a:xfrm>
            <a:off x="457201" y="1981200"/>
            <a:ext cx="8229599" cy="3733800"/>
          </a:xfrm>
          <a:noFill/>
        </p:spPr>
        <p:txBody>
          <a:bodyPr lIns="90479" tIns="44445" rIns="90479" bIns="44445">
            <a:normAutofit fontScale="92500" lnSpcReduction="10000"/>
          </a:bodyPr>
          <a:lstStyle/>
          <a:p>
            <a:pPr eaLnBrk="1" hangingPunct="1"/>
            <a:r>
              <a:rPr lang="en-US" altLang="zh-TW" sz="2800" dirty="0" smtClean="0">
                <a:solidFill>
                  <a:schemeClr val="tx2"/>
                </a:solidFill>
                <a:latin typeface="Arial" charset="0"/>
                <a:ea typeface="新細明體" charset="-120"/>
              </a:rPr>
              <a:t>An operator is a WFDS.</a:t>
            </a:r>
          </a:p>
          <a:p>
            <a:pPr eaLnBrk="1" hangingPunct="1"/>
            <a:endParaRPr lang="en-US" altLang="zh-TW" sz="2800" dirty="0" smtClean="0">
              <a:solidFill>
                <a:schemeClr val="tx2"/>
              </a:solidFill>
              <a:latin typeface="Arial" charset="0"/>
              <a:ea typeface="新細明體" charset="-120"/>
            </a:endParaRPr>
          </a:p>
          <a:p>
            <a:pPr eaLnBrk="1" hangingPunct="1"/>
            <a:r>
              <a:rPr lang="en-US" altLang="zh-TW" sz="2800" dirty="0" smtClean="0">
                <a:solidFill>
                  <a:schemeClr val="tx2"/>
                </a:solidFill>
                <a:latin typeface="Arial" charset="0"/>
                <a:ea typeface="新細明體" charset="-120"/>
              </a:rPr>
              <a:t>A conditional schema is a WFDS.</a:t>
            </a:r>
          </a:p>
          <a:p>
            <a:pPr eaLnBrk="1" hangingPunct="1"/>
            <a:endParaRPr lang="en-US" altLang="zh-TW" sz="2800" dirty="0" smtClean="0">
              <a:solidFill>
                <a:schemeClr val="tx2"/>
              </a:solidFill>
              <a:latin typeface="Arial" charset="0"/>
              <a:ea typeface="新細明體" charset="-120"/>
            </a:endParaRPr>
          </a:p>
          <a:p>
            <a:pPr eaLnBrk="1" hangingPunct="1"/>
            <a:r>
              <a:rPr lang="en-US" altLang="zh-TW" sz="2800" dirty="0" smtClean="0">
                <a:solidFill>
                  <a:schemeClr val="tx2"/>
                </a:solidFill>
                <a:latin typeface="Arial" charset="0"/>
                <a:ea typeface="新細明體" charset="-120"/>
              </a:rPr>
              <a:t>A iterative (loop) schema is a WFDS.</a:t>
            </a:r>
          </a:p>
          <a:p>
            <a:pPr eaLnBrk="1" hangingPunct="1"/>
            <a:endParaRPr lang="en-US" altLang="zh-TW" sz="2800" dirty="0" smtClean="0">
              <a:solidFill>
                <a:schemeClr val="tx2"/>
              </a:solidFill>
              <a:latin typeface="Arial" charset="0"/>
              <a:ea typeface="新細明體" charset="-120"/>
            </a:endParaRPr>
          </a:p>
          <a:p>
            <a:pPr eaLnBrk="1" hangingPunct="1"/>
            <a:r>
              <a:rPr lang="en-US" altLang="zh-TW" sz="2800" dirty="0" smtClean="0">
                <a:solidFill>
                  <a:schemeClr val="tx2"/>
                </a:solidFill>
                <a:latin typeface="Arial" charset="0"/>
                <a:ea typeface="新細明體" charset="-120"/>
              </a:rPr>
              <a:t>An acyclic composition of component WFDS is a WFDS.</a:t>
            </a:r>
          </a:p>
        </p:txBody>
      </p:sp>
      <p:sp>
        <p:nvSpPr>
          <p:cNvPr id="2" name="Date Placeholder 1"/>
          <p:cNvSpPr>
            <a:spLocks noGrp="1"/>
          </p:cNvSpPr>
          <p:nvPr>
            <p:ph type="dt" sz="half" idx="10"/>
          </p:nvPr>
        </p:nvSpPr>
        <p:spPr/>
        <p:txBody>
          <a:bodyPr/>
          <a:lstStyle/>
          <a:p>
            <a:pPr>
              <a:defRPr/>
            </a:pPr>
            <a:fld id="{A8A50F0F-3006-4AFE-A650-A133412DF115}" type="datetime1">
              <a:rPr lang="en-US" altLang="en-US" smtClean="0"/>
              <a:t>10/21/2014</a:t>
            </a:fld>
            <a:endParaRPr lang="en-US" altLang="en-US"/>
          </a:p>
        </p:txBody>
      </p:sp>
    </p:spTree>
    <p:extLst>
      <p:ext uri="{BB962C8B-B14F-4D97-AF65-F5344CB8AC3E}">
        <p14:creationId xmlns:p14="http://schemas.microsoft.com/office/powerpoint/2010/main" val="28640136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44036" name="Rectangle 2"/>
          <p:cNvSpPr>
            <a:spLocks noGrp="1" noChangeArrowheads="1"/>
          </p:cNvSpPr>
          <p:nvPr>
            <p:ph type="title" idx="4294967295"/>
          </p:nvPr>
        </p:nvSpPr>
        <p:spPr>
          <a:xfrm>
            <a:off x="0" y="152400"/>
            <a:ext cx="9144000" cy="1143000"/>
          </a:xfrm>
          <a:noFill/>
        </p:spPr>
        <p:txBody>
          <a:bodyPr lIns="90488" tIns="44450" rIns="90488" bIns="44450"/>
          <a:lstStyle/>
          <a:p>
            <a:pPr eaLnBrk="1" hangingPunct="1"/>
            <a:r>
              <a:rPr lang="en-US" altLang="zh-TW" sz="4000" b="1" dirty="0" smtClean="0">
                <a:solidFill>
                  <a:schemeClr val="tx2"/>
                </a:solidFill>
                <a:ea typeface="新細明體" charset="-120"/>
              </a:rPr>
              <a:t>Theorem</a:t>
            </a:r>
          </a:p>
        </p:txBody>
      </p:sp>
      <p:sp>
        <p:nvSpPr>
          <p:cNvPr id="44037" name="Rectangle 3"/>
          <p:cNvSpPr>
            <a:spLocks noGrp="1" noChangeArrowheads="1"/>
          </p:cNvSpPr>
          <p:nvPr>
            <p:ph idx="4294967295"/>
          </p:nvPr>
        </p:nvSpPr>
        <p:spPr>
          <a:xfrm>
            <a:off x="457200" y="2444750"/>
            <a:ext cx="8229600" cy="2644775"/>
          </a:xfrm>
          <a:noFill/>
        </p:spPr>
        <p:txBody>
          <a:bodyPr lIns="90488" tIns="44450" rIns="90488" bIns="44450"/>
          <a:lstStyle/>
          <a:p>
            <a:pPr eaLnBrk="1" hangingPunct="1">
              <a:buFontTx/>
              <a:buNone/>
            </a:pPr>
            <a:r>
              <a:rPr lang="zh-TW" altLang="en-US" dirty="0" smtClean="0">
                <a:solidFill>
                  <a:schemeClr val="tx2"/>
                </a:solidFill>
                <a:latin typeface="Arial" charset="0"/>
                <a:ea typeface="新細明體" charset="-120"/>
              </a:rPr>
              <a:t>“</a:t>
            </a:r>
            <a:r>
              <a:rPr lang="en-US" altLang="zh-TW" dirty="0" smtClean="0">
                <a:solidFill>
                  <a:schemeClr val="tx2"/>
                </a:solidFill>
                <a:latin typeface="Arial" charset="0"/>
                <a:ea typeface="新細明體" charset="-120"/>
              </a:rPr>
              <a:t>A well-formed data flow graph is well-behaved”</a:t>
            </a:r>
          </a:p>
          <a:p>
            <a:pPr eaLnBrk="1" hangingPunct="1">
              <a:buFontTx/>
              <a:buNone/>
            </a:pPr>
            <a:endParaRPr lang="en-US" altLang="zh-TW" dirty="0" smtClean="0">
              <a:solidFill>
                <a:schemeClr val="tx2"/>
              </a:solidFill>
              <a:latin typeface="Arial" charset="0"/>
              <a:ea typeface="新細明體" charset="-120"/>
            </a:endParaRPr>
          </a:p>
          <a:p>
            <a:pPr eaLnBrk="1" hangingPunct="1">
              <a:buFontTx/>
              <a:buNone/>
            </a:pPr>
            <a:r>
              <a:rPr lang="en-US" altLang="zh-TW" dirty="0" smtClean="0">
                <a:solidFill>
                  <a:schemeClr val="tx2"/>
                </a:solidFill>
                <a:latin typeface="Arial" charset="0"/>
                <a:ea typeface="新細明體" charset="-120"/>
              </a:rPr>
              <a:t>				</a:t>
            </a:r>
            <a:r>
              <a:rPr lang="en-US" altLang="zh-TW" sz="2800" i="1" u="sng" dirty="0" smtClean="0">
                <a:solidFill>
                  <a:schemeClr val="tx2"/>
                </a:solidFill>
                <a:latin typeface="Arial" charset="0"/>
                <a:ea typeface="新細明體" charset="-120"/>
              </a:rPr>
              <a:t>proof by </a:t>
            </a:r>
            <a:r>
              <a:rPr lang="en-US" altLang="zh-TW" sz="2800" i="1" u="sng" dirty="0" smtClean="0">
                <a:solidFill>
                  <a:schemeClr val="tx2"/>
                </a:solidFill>
                <a:latin typeface="Arial" charset="0"/>
                <a:ea typeface="新細明體" charset="-120"/>
              </a:rPr>
              <a:t>(structural) induction</a:t>
            </a:r>
            <a:endParaRPr lang="en-US" altLang="zh-TW" sz="2800" i="1" u="sng" dirty="0" smtClean="0">
              <a:solidFill>
                <a:schemeClr val="tx2"/>
              </a:solidFill>
              <a:latin typeface="Arial" charset="0"/>
              <a:ea typeface="新細明體" charset="-120"/>
            </a:endParaRPr>
          </a:p>
        </p:txBody>
      </p:sp>
      <p:sp>
        <p:nvSpPr>
          <p:cNvPr id="2" name="Date Placeholder 1"/>
          <p:cNvSpPr>
            <a:spLocks noGrp="1"/>
          </p:cNvSpPr>
          <p:nvPr>
            <p:ph type="dt" sz="half" idx="10"/>
          </p:nvPr>
        </p:nvSpPr>
        <p:spPr/>
        <p:txBody>
          <a:bodyPr/>
          <a:lstStyle/>
          <a:p>
            <a:pPr>
              <a:defRPr/>
            </a:pPr>
            <a:fld id="{3A8AEE78-21C1-4FEC-B7BD-06832D46009E}" type="datetime1">
              <a:rPr lang="en-US" altLang="en-US" smtClean="0"/>
              <a:t>10/21/2014</a:t>
            </a:fld>
            <a:endParaRPr lang="en-US" altLang="en-US"/>
          </a:p>
        </p:txBody>
      </p:sp>
    </p:spTree>
    <p:extLst>
      <p:ext uri="{BB962C8B-B14F-4D97-AF65-F5344CB8AC3E}">
        <p14:creationId xmlns:p14="http://schemas.microsoft.com/office/powerpoint/2010/main" val="65954305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Footer Placeholder 3"/>
          <p:cNvSpPr>
            <a:spLocks noGrp="1"/>
          </p:cNvSpPr>
          <p:nvPr>
            <p:ph type="ftr" sz="quarter" idx="11"/>
          </p:nvPr>
        </p:nvSpPr>
        <p:spPr/>
        <p:txBody>
          <a:bodyPr/>
          <a:lstStyle/>
          <a:p>
            <a:pPr>
              <a:defRPr/>
            </a:pPr>
            <a:r>
              <a:rPr lang="en-US" altLang="zh-CN" smtClean="0"/>
              <a:t>652-14F: Dataflow - Part I</a:t>
            </a:r>
            <a:endParaRPr lang="en-US" altLang="zh-CN"/>
          </a:p>
        </p:txBody>
      </p:sp>
      <p:sp>
        <p:nvSpPr>
          <p:cNvPr id="47108" name="Rectangle 2"/>
          <p:cNvSpPr>
            <a:spLocks noGrp="1" noChangeArrowheads="1"/>
          </p:cNvSpPr>
          <p:nvPr>
            <p:ph type="title" idx="4294967295"/>
          </p:nvPr>
        </p:nvSpPr>
        <p:spPr>
          <a:xfrm>
            <a:off x="0" y="533400"/>
            <a:ext cx="9144000" cy="1143000"/>
          </a:xfrm>
          <a:noFill/>
        </p:spPr>
        <p:txBody>
          <a:bodyPr lIns="90488" tIns="44450" rIns="90488" bIns="44450"/>
          <a:lstStyle/>
          <a:p>
            <a:pPr eaLnBrk="1" hangingPunct="1"/>
            <a:r>
              <a:rPr lang="en-US" altLang="zh-TW" sz="4000" b="1" dirty="0" smtClean="0">
                <a:solidFill>
                  <a:schemeClr val="tx2"/>
                </a:solidFill>
                <a:ea typeface="新細明體" charset="-120"/>
              </a:rPr>
              <a:t>Example of ‘</a:t>
            </a:r>
            <a:r>
              <a:rPr lang="en-US" altLang="zh-TW" sz="4000" b="1" i="1" dirty="0" smtClean="0">
                <a:solidFill>
                  <a:schemeClr val="tx2"/>
                </a:solidFill>
                <a:ea typeface="新細明體" charset="-120"/>
              </a:rPr>
              <a:t>Sick’</a:t>
            </a:r>
            <a:r>
              <a:rPr lang="en-US" altLang="zh-TW" sz="4000" b="1" dirty="0" smtClean="0">
                <a:solidFill>
                  <a:schemeClr val="tx2"/>
                </a:solidFill>
                <a:ea typeface="新細明體" charset="-120"/>
              </a:rPr>
              <a:t> Dataflow Graphs</a:t>
            </a:r>
          </a:p>
        </p:txBody>
      </p:sp>
      <p:sp>
        <p:nvSpPr>
          <p:cNvPr id="47109" name="Rectangle 3"/>
          <p:cNvSpPr>
            <a:spLocks noChangeArrowheads="1"/>
          </p:cNvSpPr>
          <p:nvPr/>
        </p:nvSpPr>
        <p:spPr bwMode="auto">
          <a:xfrm>
            <a:off x="785813" y="1714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altLang="zh-TW" sz="1600">
                <a:solidFill>
                  <a:schemeClr val="tx2"/>
                </a:solidFill>
                <a:latin typeface="Times New Roman" pitchFamily="18" charset="0"/>
                <a:ea typeface="新細明體" charset="-120"/>
              </a:rPr>
              <a:t>Arbitrary connections of data flow operators can result in pathological programs, such as the following</a:t>
            </a:r>
            <a:r>
              <a:rPr lang="en-US" altLang="zh-TW">
                <a:solidFill>
                  <a:schemeClr val="tx2"/>
                </a:solidFill>
                <a:latin typeface="Times New Roman" pitchFamily="18" charset="0"/>
                <a:ea typeface="新細明體" charset="-120"/>
              </a:rPr>
              <a:t>:</a:t>
            </a:r>
          </a:p>
        </p:txBody>
      </p:sp>
      <p:sp>
        <p:nvSpPr>
          <p:cNvPr id="47110" name="Oval 4"/>
          <p:cNvSpPr>
            <a:spLocks noChangeArrowheads="1"/>
          </p:cNvSpPr>
          <p:nvPr/>
        </p:nvSpPr>
        <p:spPr bwMode="auto">
          <a:xfrm>
            <a:off x="1800225" y="3044825"/>
            <a:ext cx="266700"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1" name="Rectangle 5"/>
          <p:cNvSpPr>
            <a:spLocks noChangeArrowheads="1"/>
          </p:cNvSpPr>
          <p:nvPr/>
        </p:nvSpPr>
        <p:spPr bwMode="auto">
          <a:xfrm>
            <a:off x="1782763" y="3065463"/>
            <a:ext cx="3095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A</a:t>
            </a:r>
          </a:p>
        </p:txBody>
      </p:sp>
      <p:sp>
        <p:nvSpPr>
          <p:cNvPr id="47112" name="Oval 6"/>
          <p:cNvSpPr>
            <a:spLocks noChangeArrowheads="1"/>
          </p:cNvSpPr>
          <p:nvPr/>
        </p:nvSpPr>
        <p:spPr bwMode="auto">
          <a:xfrm>
            <a:off x="1498600" y="3630613"/>
            <a:ext cx="266700"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3" name="Rectangle 7"/>
          <p:cNvSpPr>
            <a:spLocks noChangeArrowheads="1"/>
          </p:cNvSpPr>
          <p:nvPr/>
        </p:nvSpPr>
        <p:spPr bwMode="auto">
          <a:xfrm>
            <a:off x="1479550" y="3651250"/>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B</a:t>
            </a:r>
          </a:p>
        </p:txBody>
      </p:sp>
      <p:sp>
        <p:nvSpPr>
          <p:cNvPr id="47114" name="Oval 8"/>
          <p:cNvSpPr>
            <a:spLocks noChangeArrowheads="1"/>
          </p:cNvSpPr>
          <p:nvPr/>
        </p:nvSpPr>
        <p:spPr bwMode="auto">
          <a:xfrm>
            <a:off x="1047750" y="3973513"/>
            <a:ext cx="268288"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5" name="Rectangle 9"/>
          <p:cNvSpPr>
            <a:spLocks noChangeArrowheads="1"/>
          </p:cNvSpPr>
          <p:nvPr/>
        </p:nvSpPr>
        <p:spPr bwMode="auto">
          <a:xfrm>
            <a:off x="1028700" y="3994150"/>
            <a:ext cx="309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D</a:t>
            </a:r>
          </a:p>
        </p:txBody>
      </p:sp>
      <p:sp>
        <p:nvSpPr>
          <p:cNvPr id="47116" name="Oval 10"/>
          <p:cNvSpPr>
            <a:spLocks noChangeArrowheads="1"/>
          </p:cNvSpPr>
          <p:nvPr/>
        </p:nvSpPr>
        <p:spPr bwMode="auto">
          <a:xfrm>
            <a:off x="1544638" y="4284663"/>
            <a:ext cx="266700" cy="2841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7" name="Rectangle 11"/>
          <p:cNvSpPr>
            <a:spLocks noChangeArrowheads="1"/>
          </p:cNvSpPr>
          <p:nvPr/>
        </p:nvSpPr>
        <p:spPr bwMode="auto">
          <a:xfrm>
            <a:off x="1527175" y="4306888"/>
            <a:ext cx="3000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C</a:t>
            </a:r>
          </a:p>
        </p:txBody>
      </p:sp>
      <p:sp>
        <p:nvSpPr>
          <p:cNvPr id="47118" name="Oval 12"/>
          <p:cNvSpPr>
            <a:spLocks noChangeArrowheads="1"/>
          </p:cNvSpPr>
          <p:nvPr/>
        </p:nvSpPr>
        <p:spPr bwMode="auto">
          <a:xfrm>
            <a:off x="2128838" y="3954463"/>
            <a:ext cx="266700" cy="28098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9" name="Rectangle 13"/>
          <p:cNvSpPr>
            <a:spLocks noChangeArrowheads="1"/>
          </p:cNvSpPr>
          <p:nvPr/>
        </p:nvSpPr>
        <p:spPr bwMode="auto">
          <a:xfrm>
            <a:off x="2111375" y="3975100"/>
            <a:ext cx="288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E</a:t>
            </a:r>
          </a:p>
        </p:txBody>
      </p:sp>
      <p:sp>
        <p:nvSpPr>
          <p:cNvPr id="47120" name="Oval 14"/>
          <p:cNvSpPr>
            <a:spLocks noChangeArrowheads="1"/>
          </p:cNvSpPr>
          <p:nvPr/>
        </p:nvSpPr>
        <p:spPr bwMode="auto">
          <a:xfrm>
            <a:off x="1862138" y="4872038"/>
            <a:ext cx="265112"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21" name="Rectangle 15"/>
          <p:cNvSpPr>
            <a:spLocks noChangeArrowheads="1"/>
          </p:cNvSpPr>
          <p:nvPr/>
        </p:nvSpPr>
        <p:spPr bwMode="auto">
          <a:xfrm>
            <a:off x="1843088" y="4892675"/>
            <a:ext cx="3095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A</a:t>
            </a:r>
          </a:p>
        </p:txBody>
      </p:sp>
      <p:sp>
        <p:nvSpPr>
          <p:cNvPr id="47122" name="Line 16"/>
          <p:cNvSpPr>
            <a:spLocks noChangeShapeType="1"/>
          </p:cNvSpPr>
          <p:nvPr/>
        </p:nvSpPr>
        <p:spPr bwMode="auto">
          <a:xfrm>
            <a:off x="1931988" y="2617788"/>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3" name="Line 17"/>
          <p:cNvSpPr>
            <a:spLocks noChangeShapeType="1"/>
          </p:cNvSpPr>
          <p:nvPr/>
        </p:nvSpPr>
        <p:spPr bwMode="auto">
          <a:xfrm flipH="1">
            <a:off x="1684338" y="3330575"/>
            <a:ext cx="198437" cy="315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18"/>
          <p:cNvSpPr>
            <a:spLocks noChangeShapeType="1"/>
          </p:cNvSpPr>
          <p:nvPr/>
        </p:nvSpPr>
        <p:spPr bwMode="auto">
          <a:xfrm>
            <a:off x="2003425" y="3325813"/>
            <a:ext cx="212725" cy="622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5" name="Line 19"/>
          <p:cNvSpPr>
            <a:spLocks noChangeShapeType="1"/>
          </p:cNvSpPr>
          <p:nvPr/>
        </p:nvSpPr>
        <p:spPr bwMode="auto">
          <a:xfrm>
            <a:off x="1636713" y="3933825"/>
            <a:ext cx="26987" cy="3317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20"/>
          <p:cNvSpPr>
            <a:spLocks noChangeShapeType="1"/>
          </p:cNvSpPr>
          <p:nvPr/>
        </p:nvSpPr>
        <p:spPr bwMode="auto">
          <a:xfrm flipV="1">
            <a:off x="1276350" y="3857625"/>
            <a:ext cx="228600" cy="1555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7" name="Line 21"/>
          <p:cNvSpPr>
            <a:spLocks noChangeShapeType="1"/>
          </p:cNvSpPr>
          <p:nvPr/>
        </p:nvSpPr>
        <p:spPr bwMode="auto">
          <a:xfrm>
            <a:off x="1276350" y="4214813"/>
            <a:ext cx="242888" cy="155575"/>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22"/>
          <p:cNvSpPr>
            <a:spLocks noChangeShapeType="1"/>
          </p:cNvSpPr>
          <p:nvPr/>
        </p:nvSpPr>
        <p:spPr bwMode="auto">
          <a:xfrm>
            <a:off x="1731963" y="4579938"/>
            <a:ext cx="163512" cy="33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29" name="Line 23"/>
          <p:cNvSpPr>
            <a:spLocks noChangeShapeType="1"/>
          </p:cNvSpPr>
          <p:nvPr/>
        </p:nvSpPr>
        <p:spPr bwMode="auto">
          <a:xfrm flipH="1">
            <a:off x="2025650" y="4251325"/>
            <a:ext cx="254000" cy="617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0" name="Line 24"/>
          <p:cNvSpPr>
            <a:spLocks noChangeShapeType="1"/>
          </p:cNvSpPr>
          <p:nvPr/>
        </p:nvSpPr>
        <p:spPr bwMode="auto">
          <a:xfrm flipH="1">
            <a:off x="1978025" y="5165725"/>
            <a:ext cx="15875" cy="460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1" name="Oval 25"/>
          <p:cNvSpPr>
            <a:spLocks noChangeArrowheads="1"/>
          </p:cNvSpPr>
          <p:nvPr/>
        </p:nvSpPr>
        <p:spPr bwMode="auto">
          <a:xfrm>
            <a:off x="3228975" y="3960813"/>
            <a:ext cx="266700"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32" name="Rectangle 26"/>
          <p:cNvSpPr>
            <a:spLocks noChangeArrowheads="1"/>
          </p:cNvSpPr>
          <p:nvPr/>
        </p:nvSpPr>
        <p:spPr bwMode="auto">
          <a:xfrm>
            <a:off x="3216275" y="3949700"/>
            <a:ext cx="309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G</a:t>
            </a:r>
          </a:p>
        </p:txBody>
      </p:sp>
      <p:sp>
        <p:nvSpPr>
          <p:cNvPr id="47133" name="Oval 27"/>
          <p:cNvSpPr>
            <a:spLocks noChangeArrowheads="1"/>
          </p:cNvSpPr>
          <p:nvPr/>
        </p:nvSpPr>
        <p:spPr bwMode="auto">
          <a:xfrm>
            <a:off x="3967163" y="3960813"/>
            <a:ext cx="266700" cy="28098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34" name="Rectangle 28"/>
          <p:cNvSpPr>
            <a:spLocks noChangeArrowheads="1"/>
          </p:cNvSpPr>
          <p:nvPr/>
        </p:nvSpPr>
        <p:spPr bwMode="auto">
          <a:xfrm>
            <a:off x="3949700" y="3949700"/>
            <a:ext cx="309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H</a:t>
            </a:r>
          </a:p>
        </p:txBody>
      </p:sp>
      <p:sp>
        <p:nvSpPr>
          <p:cNvPr id="47135" name="Oval 29"/>
          <p:cNvSpPr>
            <a:spLocks noChangeArrowheads="1"/>
          </p:cNvSpPr>
          <p:nvPr/>
        </p:nvSpPr>
        <p:spPr bwMode="auto">
          <a:xfrm>
            <a:off x="3700463" y="4878388"/>
            <a:ext cx="265112"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36" name="Rectangle 30"/>
          <p:cNvSpPr>
            <a:spLocks noChangeArrowheads="1"/>
          </p:cNvSpPr>
          <p:nvPr/>
        </p:nvSpPr>
        <p:spPr bwMode="auto">
          <a:xfrm>
            <a:off x="3713163" y="4879975"/>
            <a:ext cx="2397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I</a:t>
            </a:r>
          </a:p>
        </p:txBody>
      </p:sp>
      <p:sp>
        <p:nvSpPr>
          <p:cNvPr id="47137" name="Line 31"/>
          <p:cNvSpPr>
            <a:spLocks noChangeShapeType="1"/>
          </p:cNvSpPr>
          <p:nvPr/>
        </p:nvSpPr>
        <p:spPr bwMode="auto">
          <a:xfrm>
            <a:off x="3770313" y="2624138"/>
            <a:ext cx="0" cy="43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8" name="Line 32"/>
          <p:cNvSpPr>
            <a:spLocks noChangeShapeType="1"/>
          </p:cNvSpPr>
          <p:nvPr/>
        </p:nvSpPr>
        <p:spPr bwMode="auto">
          <a:xfrm flipH="1">
            <a:off x="3381375" y="3336925"/>
            <a:ext cx="339725" cy="596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39" name="Line 33"/>
          <p:cNvSpPr>
            <a:spLocks noChangeShapeType="1"/>
          </p:cNvSpPr>
          <p:nvPr/>
        </p:nvSpPr>
        <p:spPr bwMode="auto">
          <a:xfrm>
            <a:off x="3841750" y="3332163"/>
            <a:ext cx="212725" cy="622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0" name="Line 34"/>
          <p:cNvSpPr>
            <a:spLocks noChangeShapeType="1"/>
          </p:cNvSpPr>
          <p:nvPr/>
        </p:nvSpPr>
        <p:spPr bwMode="auto">
          <a:xfrm>
            <a:off x="3438525" y="4238625"/>
            <a:ext cx="339725" cy="6334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1" name="Line 35"/>
          <p:cNvSpPr>
            <a:spLocks noChangeShapeType="1"/>
          </p:cNvSpPr>
          <p:nvPr/>
        </p:nvSpPr>
        <p:spPr bwMode="auto">
          <a:xfrm flipH="1">
            <a:off x="3863975" y="4257675"/>
            <a:ext cx="254000" cy="617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2" name="Line 36"/>
          <p:cNvSpPr>
            <a:spLocks noChangeShapeType="1"/>
          </p:cNvSpPr>
          <p:nvPr/>
        </p:nvSpPr>
        <p:spPr bwMode="auto">
          <a:xfrm>
            <a:off x="3825875" y="5172075"/>
            <a:ext cx="0" cy="454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43" name="AutoShape 37"/>
          <p:cNvSpPr>
            <a:spLocks noChangeArrowheads="1"/>
          </p:cNvSpPr>
          <p:nvPr/>
        </p:nvSpPr>
        <p:spPr bwMode="auto">
          <a:xfrm>
            <a:off x="3535363" y="3065463"/>
            <a:ext cx="449262" cy="290512"/>
          </a:xfrm>
          <a:prstGeom prst="diamond">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44" name="Freeform 38"/>
          <p:cNvSpPr>
            <a:spLocks/>
          </p:cNvSpPr>
          <p:nvPr/>
        </p:nvSpPr>
        <p:spPr bwMode="auto">
          <a:xfrm>
            <a:off x="3978275" y="2613025"/>
            <a:ext cx="255588" cy="617538"/>
          </a:xfrm>
          <a:custGeom>
            <a:avLst/>
            <a:gdLst>
              <a:gd name="T0" fmla="*/ 0 w 161"/>
              <a:gd name="T1" fmla="*/ 2147483647 h 389"/>
              <a:gd name="T2" fmla="*/ 2147483647 w 161"/>
              <a:gd name="T3" fmla="*/ 2147483647 h 389"/>
              <a:gd name="T4" fmla="*/ 2147483647 w 161"/>
              <a:gd name="T5" fmla="*/ 2147483647 h 389"/>
              <a:gd name="T6" fmla="*/ 2147483647 w 161"/>
              <a:gd name="T7" fmla="*/ 0 h 389"/>
              <a:gd name="T8" fmla="*/ 0 60000 65536"/>
              <a:gd name="T9" fmla="*/ 0 60000 65536"/>
              <a:gd name="T10" fmla="*/ 0 60000 65536"/>
              <a:gd name="T11" fmla="*/ 0 60000 65536"/>
              <a:gd name="T12" fmla="*/ 0 w 161"/>
              <a:gd name="T13" fmla="*/ 0 h 389"/>
              <a:gd name="T14" fmla="*/ 161 w 161"/>
              <a:gd name="T15" fmla="*/ 389 h 389"/>
            </a:gdLst>
            <a:ahLst/>
            <a:cxnLst>
              <a:cxn ang="T8">
                <a:pos x="T0" y="T1"/>
              </a:cxn>
              <a:cxn ang="T9">
                <a:pos x="T2" y="T3"/>
              </a:cxn>
              <a:cxn ang="T10">
                <a:pos x="T4" y="T5"/>
              </a:cxn>
              <a:cxn ang="T11">
                <a:pos x="T6" y="T7"/>
              </a:cxn>
            </a:cxnLst>
            <a:rect l="T12" t="T13" r="T14" b="T15"/>
            <a:pathLst>
              <a:path w="161" h="389">
                <a:moveTo>
                  <a:pt x="0" y="388"/>
                </a:moveTo>
                <a:lnTo>
                  <a:pt x="40" y="384"/>
                </a:lnTo>
                <a:lnTo>
                  <a:pt x="160" y="384"/>
                </a:lnTo>
                <a:lnTo>
                  <a:pt x="160" y="0"/>
                </a:lnTo>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45" name="Oval 39"/>
          <p:cNvSpPr>
            <a:spLocks noChangeArrowheads="1"/>
          </p:cNvSpPr>
          <p:nvPr/>
        </p:nvSpPr>
        <p:spPr bwMode="auto">
          <a:xfrm>
            <a:off x="5095875" y="4014788"/>
            <a:ext cx="266700"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46" name="Rectangle 40"/>
          <p:cNvSpPr>
            <a:spLocks noChangeArrowheads="1"/>
          </p:cNvSpPr>
          <p:nvPr/>
        </p:nvSpPr>
        <p:spPr bwMode="auto">
          <a:xfrm>
            <a:off x="5083175" y="4003675"/>
            <a:ext cx="309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K</a:t>
            </a:r>
          </a:p>
        </p:txBody>
      </p:sp>
      <p:sp>
        <p:nvSpPr>
          <p:cNvPr id="47147" name="Oval 41"/>
          <p:cNvSpPr>
            <a:spLocks noChangeArrowheads="1"/>
          </p:cNvSpPr>
          <p:nvPr/>
        </p:nvSpPr>
        <p:spPr bwMode="auto">
          <a:xfrm>
            <a:off x="5834063" y="4014788"/>
            <a:ext cx="266700" cy="28098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48" name="Rectangle 42"/>
          <p:cNvSpPr>
            <a:spLocks noChangeArrowheads="1"/>
          </p:cNvSpPr>
          <p:nvPr/>
        </p:nvSpPr>
        <p:spPr bwMode="auto">
          <a:xfrm>
            <a:off x="5816600" y="4003675"/>
            <a:ext cx="2889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L</a:t>
            </a:r>
          </a:p>
        </p:txBody>
      </p:sp>
      <p:sp>
        <p:nvSpPr>
          <p:cNvPr id="47149" name="Line 43"/>
          <p:cNvSpPr>
            <a:spLocks noChangeShapeType="1"/>
          </p:cNvSpPr>
          <p:nvPr/>
        </p:nvSpPr>
        <p:spPr bwMode="auto">
          <a:xfrm flipH="1">
            <a:off x="5622925" y="2619375"/>
            <a:ext cx="14288" cy="4667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0" name="Line 44"/>
          <p:cNvSpPr>
            <a:spLocks noChangeShapeType="1"/>
          </p:cNvSpPr>
          <p:nvPr/>
        </p:nvSpPr>
        <p:spPr bwMode="auto">
          <a:xfrm flipH="1">
            <a:off x="5248275" y="3390900"/>
            <a:ext cx="339725" cy="5969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1" name="Line 45"/>
          <p:cNvSpPr>
            <a:spLocks noChangeShapeType="1"/>
          </p:cNvSpPr>
          <p:nvPr/>
        </p:nvSpPr>
        <p:spPr bwMode="auto">
          <a:xfrm>
            <a:off x="5721350" y="3405188"/>
            <a:ext cx="212725" cy="622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2" name="Line 46"/>
          <p:cNvSpPr>
            <a:spLocks noChangeShapeType="1"/>
          </p:cNvSpPr>
          <p:nvPr/>
        </p:nvSpPr>
        <p:spPr bwMode="auto">
          <a:xfrm>
            <a:off x="5305425" y="4292600"/>
            <a:ext cx="261938" cy="509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3" name="Line 47"/>
          <p:cNvSpPr>
            <a:spLocks noChangeShapeType="1"/>
          </p:cNvSpPr>
          <p:nvPr/>
        </p:nvSpPr>
        <p:spPr bwMode="auto">
          <a:xfrm flipH="1">
            <a:off x="5788025" y="4311650"/>
            <a:ext cx="196850" cy="4937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4" name="Line 48"/>
          <p:cNvSpPr>
            <a:spLocks noChangeShapeType="1"/>
          </p:cNvSpPr>
          <p:nvPr/>
        </p:nvSpPr>
        <p:spPr bwMode="auto">
          <a:xfrm>
            <a:off x="5683250" y="5092700"/>
            <a:ext cx="0" cy="511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55" name="Oval 49"/>
          <p:cNvSpPr>
            <a:spLocks noChangeArrowheads="1"/>
          </p:cNvSpPr>
          <p:nvPr/>
        </p:nvSpPr>
        <p:spPr bwMode="auto">
          <a:xfrm>
            <a:off x="5503863" y="3100388"/>
            <a:ext cx="266700" cy="28098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56" name="Rectangle 50"/>
          <p:cNvSpPr>
            <a:spLocks noChangeArrowheads="1"/>
          </p:cNvSpPr>
          <p:nvPr/>
        </p:nvSpPr>
        <p:spPr bwMode="auto">
          <a:xfrm>
            <a:off x="5500688" y="3125788"/>
            <a:ext cx="2508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J</a:t>
            </a:r>
          </a:p>
        </p:txBody>
      </p:sp>
      <p:sp>
        <p:nvSpPr>
          <p:cNvPr id="47157" name="AutoShape 51"/>
          <p:cNvSpPr>
            <a:spLocks noChangeArrowheads="1"/>
          </p:cNvSpPr>
          <p:nvPr/>
        </p:nvSpPr>
        <p:spPr bwMode="auto">
          <a:xfrm flipV="1">
            <a:off x="5521325" y="4810125"/>
            <a:ext cx="330200" cy="279400"/>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58" name="Oval 52"/>
          <p:cNvSpPr>
            <a:spLocks noChangeArrowheads="1"/>
          </p:cNvSpPr>
          <p:nvPr/>
        </p:nvSpPr>
        <p:spPr bwMode="auto">
          <a:xfrm>
            <a:off x="6989763" y="4019550"/>
            <a:ext cx="266700" cy="2825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59" name="Rectangle 53"/>
          <p:cNvSpPr>
            <a:spLocks noChangeArrowheads="1"/>
          </p:cNvSpPr>
          <p:nvPr/>
        </p:nvSpPr>
        <p:spPr bwMode="auto">
          <a:xfrm>
            <a:off x="6977063" y="4008438"/>
            <a:ext cx="3397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M</a:t>
            </a:r>
          </a:p>
        </p:txBody>
      </p:sp>
      <p:sp>
        <p:nvSpPr>
          <p:cNvPr id="47160" name="Oval 54"/>
          <p:cNvSpPr>
            <a:spLocks noChangeArrowheads="1"/>
          </p:cNvSpPr>
          <p:nvPr/>
        </p:nvSpPr>
        <p:spPr bwMode="auto">
          <a:xfrm>
            <a:off x="7727950" y="4019550"/>
            <a:ext cx="266700" cy="2809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61" name="Rectangle 55"/>
          <p:cNvSpPr>
            <a:spLocks noChangeArrowheads="1"/>
          </p:cNvSpPr>
          <p:nvPr/>
        </p:nvSpPr>
        <p:spPr bwMode="auto">
          <a:xfrm>
            <a:off x="7710488" y="4008438"/>
            <a:ext cx="3095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a:latin typeface="Times New Roman" pitchFamily="18" charset="0"/>
                <a:ea typeface="新細明體" charset="-120"/>
              </a:rPr>
              <a:t>N</a:t>
            </a:r>
          </a:p>
        </p:txBody>
      </p:sp>
      <p:sp>
        <p:nvSpPr>
          <p:cNvPr id="47162" name="Line 56"/>
          <p:cNvSpPr>
            <a:spLocks noChangeShapeType="1"/>
          </p:cNvSpPr>
          <p:nvPr/>
        </p:nvSpPr>
        <p:spPr bwMode="auto">
          <a:xfrm>
            <a:off x="7531100" y="2619375"/>
            <a:ext cx="3175" cy="511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63" name="Line 57"/>
          <p:cNvSpPr>
            <a:spLocks noChangeShapeType="1"/>
          </p:cNvSpPr>
          <p:nvPr/>
        </p:nvSpPr>
        <p:spPr bwMode="auto">
          <a:xfrm flipH="1">
            <a:off x="7146925" y="3395663"/>
            <a:ext cx="334963" cy="6238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64" name="Line 58"/>
          <p:cNvSpPr>
            <a:spLocks noChangeShapeType="1"/>
          </p:cNvSpPr>
          <p:nvPr/>
        </p:nvSpPr>
        <p:spPr bwMode="auto">
          <a:xfrm>
            <a:off x="7615238" y="3390900"/>
            <a:ext cx="212725" cy="622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65" name="Line 59"/>
          <p:cNvSpPr>
            <a:spLocks noChangeShapeType="1"/>
          </p:cNvSpPr>
          <p:nvPr/>
        </p:nvSpPr>
        <p:spPr bwMode="auto">
          <a:xfrm>
            <a:off x="7199313" y="4297363"/>
            <a:ext cx="276225" cy="5127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66" name="Line 60"/>
          <p:cNvSpPr>
            <a:spLocks noChangeShapeType="1"/>
          </p:cNvSpPr>
          <p:nvPr/>
        </p:nvSpPr>
        <p:spPr bwMode="auto">
          <a:xfrm flipH="1">
            <a:off x="7675563" y="4316413"/>
            <a:ext cx="203200" cy="5032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67" name="Line 61"/>
          <p:cNvSpPr>
            <a:spLocks noChangeShapeType="1"/>
          </p:cNvSpPr>
          <p:nvPr/>
        </p:nvSpPr>
        <p:spPr bwMode="auto">
          <a:xfrm>
            <a:off x="7575550" y="5097463"/>
            <a:ext cx="0" cy="511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68" name="AutoShape 62"/>
          <p:cNvSpPr>
            <a:spLocks noChangeArrowheads="1"/>
          </p:cNvSpPr>
          <p:nvPr/>
        </p:nvSpPr>
        <p:spPr bwMode="auto">
          <a:xfrm flipV="1">
            <a:off x="7415213" y="4814888"/>
            <a:ext cx="330200" cy="279400"/>
          </a:xfrm>
          <a:prstGeom prst="triangle">
            <a:avLst>
              <a:gd name="adj" fmla="val 49995"/>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69" name="AutoShape 63"/>
          <p:cNvSpPr>
            <a:spLocks noChangeArrowheads="1"/>
          </p:cNvSpPr>
          <p:nvPr/>
        </p:nvSpPr>
        <p:spPr bwMode="auto">
          <a:xfrm>
            <a:off x="7294563" y="3130550"/>
            <a:ext cx="449262" cy="290513"/>
          </a:xfrm>
          <a:prstGeom prst="diamond">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70" name="Freeform 64"/>
          <p:cNvSpPr>
            <a:spLocks/>
          </p:cNvSpPr>
          <p:nvPr/>
        </p:nvSpPr>
        <p:spPr bwMode="auto">
          <a:xfrm>
            <a:off x="7019925" y="2613025"/>
            <a:ext cx="255588" cy="665163"/>
          </a:xfrm>
          <a:custGeom>
            <a:avLst/>
            <a:gdLst>
              <a:gd name="T0" fmla="*/ 2147483647 w 161"/>
              <a:gd name="T1" fmla="*/ 2147483647 h 419"/>
              <a:gd name="T2" fmla="*/ 2147483647 w 161"/>
              <a:gd name="T3" fmla="*/ 2147483647 h 419"/>
              <a:gd name="T4" fmla="*/ 0 w 161"/>
              <a:gd name="T5" fmla="*/ 2147483647 h 419"/>
              <a:gd name="T6" fmla="*/ 0 w 161"/>
              <a:gd name="T7" fmla="*/ 0 h 419"/>
              <a:gd name="T8" fmla="*/ 0 60000 65536"/>
              <a:gd name="T9" fmla="*/ 0 60000 65536"/>
              <a:gd name="T10" fmla="*/ 0 60000 65536"/>
              <a:gd name="T11" fmla="*/ 0 60000 65536"/>
              <a:gd name="T12" fmla="*/ 0 w 161"/>
              <a:gd name="T13" fmla="*/ 0 h 419"/>
              <a:gd name="T14" fmla="*/ 161 w 161"/>
              <a:gd name="T15" fmla="*/ 419 h 419"/>
            </a:gdLst>
            <a:ahLst/>
            <a:cxnLst>
              <a:cxn ang="T8">
                <a:pos x="T0" y="T1"/>
              </a:cxn>
              <a:cxn ang="T9">
                <a:pos x="T2" y="T3"/>
              </a:cxn>
              <a:cxn ang="T10">
                <a:pos x="T4" y="T5"/>
              </a:cxn>
              <a:cxn ang="T11">
                <a:pos x="T6" y="T7"/>
              </a:cxn>
            </a:cxnLst>
            <a:rect l="T12" t="T13" r="T14" b="T15"/>
            <a:pathLst>
              <a:path w="161" h="419">
                <a:moveTo>
                  <a:pt x="160" y="418"/>
                </a:moveTo>
                <a:lnTo>
                  <a:pt x="120" y="414"/>
                </a:lnTo>
                <a:lnTo>
                  <a:pt x="0" y="414"/>
                </a:lnTo>
                <a:lnTo>
                  <a:pt x="0" y="0"/>
                </a:lnTo>
              </a:path>
            </a:pathLst>
          </a:custGeom>
          <a:noFill/>
          <a:ln w="127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7171" name="Oval 65"/>
          <p:cNvSpPr>
            <a:spLocks noChangeArrowheads="1"/>
          </p:cNvSpPr>
          <p:nvPr/>
        </p:nvSpPr>
        <p:spPr bwMode="auto">
          <a:xfrm>
            <a:off x="8112125" y="3376613"/>
            <a:ext cx="44450" cy="444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72" name="Line 66"/>
          <p:cNvSpPr>
            <a:spLocks noChangeShapeType="1"/>
          </p:cNvSpPr>
          <p:nvPr/>
        </p:nvSpPr>
        <p:spPr bwMode="auto">
          <a:xfrm flipH="1">
            <a:off x="7915275" y="3433763"/>
            <a:ext cx="215900"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73" name="Line 67"/>
          <p:cNvSpPr>
            <a:spLocks noChangeShapeType="1"/>
          </p:cNvSpPr>
          <p:nvPr/>
        </p:nvSpPr>
        <p:spPr bwMode="auto">
          <a:xfrm flipH="1">
            <a:off x="7223125" y="3433763"/>
            <a:ext cx="908050" cy="6413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74" name="Rectangle 68"/>
          <p:cNvSpPr>
            <a:spLocks noChangeArrowheads="1"/>
          </p:cNvSpPr>
          <p:nvPr/>
        </p:nvSpPr>
        <p:spPr bwMode="auto">
          <a:xfrm>
            <a:off x="1317625" y="5856288"/>
            <a:ext cx="6726201"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ltLang="zh-TW" sz="1400" b="1" dirty="0">
                <a:solidFill>
                  <a:schemeClr val="tx2"/>
                </a:solidFill>
                <a:latin typeface="Times New Roman" pitchFamily="18" charset="0"/>
                <a:ea typeface="新細明體" charset="-120"/>
              </a:rPr>
              <a:t>1. Deadlock		    2. </a:t>
            </a:r>
            <a:r>
              <a:rPr lang="en-US" altLang="zh-TW" sz="1400" b="1" dirty="0" smtClean="0">
                <a:solidFill>
                  <a:schemeClr val="tx2"/>
                </a:solidFill>
                <a:latin typeface="Times New Roman" pitchFamily="18" charset="0"/>
                <a:ea typeface="新細明體" charset="-120"/>
              </a:rPr>
              <a:t>Hang-up</a:t>
            </a:r>
            <a:r>
              <a:rPr lang="en-US" altLang="zh-TW" sz="1400" b="1" dirty="0">
                <a:solidFill>
                  <a:schemeClr val="tx2"/>
                </a:solidFill>
                <a:latin typeface="Times New Roman" pitchFamily="18" charset="0"/>
                <a:ea typeface="新細明體" charset="-120"/>
              </a:rPr>
              <a:t>	    3. Conflict	     4. Unclean</a:t>
            </a:r>
          </a:p>
        </p:txBody>
      </p:sp>
      <p:sp>
        <p:nvSpPr>
          <p:cNvPr id="47175" name="Line 69"/>
          <p:cNvSpPr>
            <a:spLocks noChangeShapeType="1"/>
          </p:cNvSpPr>
          <p:nvPr/>
        </p:nvSpPr>
        <p:spPr bwMode="auto">
          <a:xfrm>
            <a:off x="8142288" y="2654300"/>
            <a:ext cx="0" cy="7223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p:cNvSpPr>
            <a:spLocks noGrp="1"/>
          </p:cNvSpPr>
          <p:nvPr>
            <p:ph type="dt" sz="half" idx="10"/>
          </p:nvPr>
        </p:nvSpPr>
        <p:spPr/>
        <p:txBody>
          <a:bodyPr/>
          <a:lstStyle/>
          <a:p>
            <a:pPr>
              <a:defRPr/>
            </a:pPr>
            <a:fld id="{50ED05E3-83B8-4C09-B333-BA5569F41757}" type="datetime1">
              <a:rPr lang="en-US" altLang="en-US" smtClean="0"/>
              <a:t>10/21/2014</a:t>
            </a:fld>
            <a:endParaRPr lang="en-US" altLang="en-US"/>
          </a:p>
        </p:txBody>
      </p:sp>
    </p:spTree>
    <p:extLst>
      <p:ext uri="{BB962C8B-B14F-4D97-AF65-F5344CB8AC3E}">
        <p14:creationId xmlns:p14="http://schemas.microsoft.com/office/powerpoint/2010/main" val="79503042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48132" name="Rectangle 2"/>
          <p:cNvSpPr>
            <a:spLocks noGrp="1" noChangeArrowheads="1"/>
          </p:cNvSpPr>
          <p:nvPr>
            <p:ph type="title" idx="4294967295"/>
          </p:nvPr>
        </p:nvSpPr>
        <p:spPr>
          <a:xfrm>
            <a:off x="0" y="228600"/>
            <a:ext cx="9144000" cy="1143000"/>
          </a:xfrm>
          <a:noFill/>
        </p:spPr>
        <p:txBody>
          <a:bodyPr lIns="90488" tIns="44450" rIns="90488" bIns="44450"/>
          <a:lstStyle/>
          <a:p>
            <a:pPr eaLnBrk="1" hangingPunct="1"/>
            <a:r>
              <a:rPr lang="en-US" altLang="zh-TW" sz="4000" b="1" dirty="0" smtClean="0">
                <a:solidFill>
                  <a:schemeClr val="tx2"/>
                </a:solidFill>
                <a:ea typeface="新細明體" charset="-120"/>
              </a:rPr>
              <a:t>Well-behaved Program</a:t>
            </a:r>
          </a:p>
        </p:txBody>
      </p:sp>
      <p:sp>
        <p:nvSpPr>
          <p:cNvPr id="48133" name="Rectangle 3"/>
          <p:cNvSpPr>
            <a:spLocks noGrp="1" noChangeArrowheads="1"/>
          </p:cNvSpPr>
          <p:nvPr>
            <p:ph idx="4294967295"/>
          </p:nvPr>
        </p:nvSpPr>
        <p:spPr>
          <a:xfrm>
            <a:off x="457200" y="1860550"/>
            <a:ext cx="8229600" cy="4114800"/>
          </a:xfrm>
          <a:noFill/>
        </p:spPr>
        <p:txBody>
          <a:bodyPr lIns="90488" tIns="44450" rIns="90488" bIns="44450"/>
          <a:lstStyle/>
          <a:p>
            <a:pPr eaLnBrk="1" hangingPunct="1"/>
            <a:r>
              <a:rPr lang="en-US" altLang="zh-TW" sz="2800" dirty="0" smtClean="0">
                <a:solidFill>
                  <a:schemeClr val="tx2"/>
                </a:solidFill>
                <a:ea typeface="新細明體" charset="-120"/>
              </a:rPr>
              <a:t>Always determinate in the sense that a unique set of output values is determined by a set of input values</a:t>
            </a:r>
          </a:p>
          <a:p>
            <a:pPr eaLnBrk="1" hangingPunct="1"/>
            <a:r>
              <a:rPr lang="en-US" altLang="zh-TW" sz="2800" dirty="0" smtClean="0">
                <a:solidFill>
                  <a:schemeClr val="tx2"/>
                </a:solidFill>
                <a:ea typeface="新細明體" charset="-120"/>
              </a:rPr>
              <a:t>References:</a:t>
            </a:r>
          </a:p>
          <a:p>
            <a:pPr eaLnBrk="1" hangingPunct="1">
              <a:lnSpc>
                <a:spcPct val="90000"/>
              </a:lnSpc>
              <a:buFontTx/>
              <a:buNone/>
            </a:pPr>
            <a:r>
              <a:rPr lang="en-US" altLang="zh-TW" sz="2000" dirty="0" smtClean="0">
                <a:solidFill>
                  <a:schemeClr val="tx2"/>
                </a:solidFill>
                <a:ea typeface="新細明體" charset="-120"/>
              </a:rPr>
              <a:t>		</a:t>
            </a:r>
            <a:r>
              <a:rPr lang="en-US" altLang="zh-TW" sz="1600" dirty="0" smtClean="0">
                <a:solidFill>
                  <a:schemeClr val="tx2"/>
                </a:solidFill>
                <a:ea typeface="新細明體" charset="-120"/>
              </a:rPr>
              <a:t>Rodriquez, J.E. 1966, </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A Graph Model of Parallel Computation</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 </a:t>
            </a:r>
          </a:p>
          <a:p>
            <a:pPr eaLnBrk="1" hangingPunct="1">
              <a:lnSpc>
                <a:spcPct val="90000"/>
              </a:lnSpc>
              <a:buFontTx/>
              <a:buNone/>
            </a:pPr>
            <a:r>
              <a:rPr lang="en-US" altLang="zh-TW" sz="1600" dirty="0" smtClean="0">
                <a:solidFill>
                  <a:schemeClr val="tx2"/>
                </a:solidFill>
                <a:ea typeface="新細明體" charset="-120"/>
              </a:rPr>
              <a:t>		MIT, TR-64]</a:t>
            </a:r>
          </a:p>
          <a:p>
            <a:pPr eaLnBrk="1" hangingPunct="1">
              <a:lnSpc>
                <a:spcPct val="90000"/>
              </a:lnSpc>
              <a:buFontTx/>
              <a:buNone/>
            </a:pPr>
            <a:r>
              <a:rPr lang="en-US" altLang="zh-TW" sz="1600" dirty="0" smtClean="0">
                <a:solidFill>
                  <a:schemeClr val="tx2"/>
                </a:solidFill>
                <a:ea typeface="新細明體" charset="-120"/>
              </a:rPr>
              <a:t>		</a:t>
            </a:r>
            <a:r>
              <a:rPr lang="en-US" altLang="zh-TW" sz="1600" dirty="0" err="1" smtClean="0">
                <a:solidFill>
                  <a:schemeClr val="tx2"/>
                </a:solidFill>
                <a:ea typeface="新細明體" charset="-120"/>
              </a:rPr>
              <a:t>Patil</a:t>
            </a:r>
            <a:r>
              <a:rPr lang="en-US" altLang="zh-TW" sz="1600" dirty="0" smtClean="0">
                <a:solidFill>
                  <a:schemeClr val="tx2"/>
                </a:solidFill>
                <a:ea typeface="新細明體" charset="-120"/>
              </a:rPr>
              <a:t>, S. </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Closure Properties of Interconnections of Determinate </a:t>
            </a:r>
          </a:p>
          <a:p>
            <a:pPr eaLnBrk="1" hangingPunct="1">
              <a:lnSpc>
                <a:spcPct val="90000"/>
              </a:lnSpc>
              <a:buFontTx/>
              <a:buNone/>
            </a:pPr>
            <a:r>
              <a:rPr lang="en-US" altLang="zh-TW" sz="1600" dirty="0" smtClean="0">
                <a:solidFill>
                  <a:schemeClr val="tx2"/>
                </a:solidFill>
                <a:ea typeface="新細明體" charset="-120"/>
              </a:rPr>
              <a:t>		Systems</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  Records of the project MAC conf. on concurrent systems</a:t>
            </a:r>
          </a:p>
          <a:p>
            <a:pPr eaLnBrk="1" hangingPunct="1">
              <a:lnSpc>
                <a:spcPct val="90000"/>
              </a:lnSpc>
              <a:buFontTx/>
              <a:buNone/>
            </a:pPr>
            <a:r>
              <a:rPr lang="en-US" altLang="zh-TW" sz="1600" dirty="0" smtClean="0">
                <a:solidFill>
                  <a:schemeClr val="tx2"/>
                </a:solidFill>
                <a:ea typeface="新細明體" charset="-120"/>
              </a:rPr>
              <a:t>		and parallel Computation, ACM, 1970, </a:t>
            </a:r>
            <a:r>
              <a:rPr lang="en-US" altLang="zh-TW" sz="1600" dirty="0" err="1" smtClean="0">
                <a:solidFill>
                  <a:schemeClr val="tx2"/>
                </a:solidFill>
                <a:ea typeface="新細明體" charset="-120"/>
              </a:rPr>
              <a:t>pp</a:t>
            </a:r>
            <a:r>
              <a:rPr lang="en-US" altLang="zh-TW" sz="1600" dirty="0" smtClean="0">
                <a:solidFill>
                  <a:schemeClr val="tx2"/>
                </a:solidFill>
                <a:ea typeface="新細明體" charset="-120"/>
              </a:rPr>
              <a:t> 107-116]</a:t>
            </a:r>
          </a:p>
          <a:p>
            <a:pPr eaLnBrk="1" hangingPunct="1">
              <a:lnSpc>
                <a:spcPct val="90000"/>
              </a:lnSpc>
              <a:buFontTx/>
              <a:buNone/>
            </a:pPr>
            <a:r>
              <a:rPr lang="en-US" altLang="zh-TW" sz="1600" dirty="0" smtClean="0">
                <a:solidFill>
                  <a:schemeClr val="tx2"/>
                </a:solidFill>
                <a:ea typeface="新細明體" charset="-120"/>
              </a:rPr>
              <a:t>		Denning, P.J. </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On the Determinacy of Schemata</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 </a:t>
            </a:r>
            <a:r>
              <a:rPr lang="en-US" altLang="zh-TW" sz="1600" dirty="0" err="1" smtClean="0">
                <a:solidFill>
                  <a:schemeClr val="tx2"/>
                </a:solidFill>
                <a:ea typeface="新細明體" charset="-120"/>
              </a:rPr>
              <a:t>pp</a:t>
            </a:r>
            <a:r>
              <a:rPr lang="en-US" altLang="zh-TW" sz="1600" dirty="0" smtClean="0">
                <a:solidFill>
                  <a:schemeClr val="tx2"/>
                </a:solidFill>
                <a:ea typeface="新細明體" charset="-120"/>
              </a:rPr>
              <a:t> 143-147</a:t>
            </a:r>
          </a:p>
          <a:p>
            <a:pPr eaLnBrk="1" hangingPunct="1">
              <a:lnSpc>
                <a:spcPct val="90000"/>
              </a:lnSpc>
              <a:buFontTx/>
              <a:buNone/>
            </a:pPr>
            <a:r>
              <a:rPr lang="en-US" altLang="zh-TW" sz="1600" dirty="0" smtClean="0">
                <a:solidFill>
                  <a:schemeClr val="tx2"/>
                </a:solidFill>
                <a:ea typeface="新細明體" charset="-120"/>
              </a:rPr>
              <a:t>		Karp, R.M. &amp; Miller, R.E., </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Properties of a Model of Parallel 	</a:t>
            </a:r>
          </a:p>
          <a:p>
            <a:pPr eaLnBrk="1" hangingPunct="1">
              <a:lnSpc>
                <a:spcPct val="90000"/>
              </a:lnSpc>
              <a:buFontTx/>
              <a:buNone/>
            </a:pPr>
            <a:r>
              <a:rPr lang="en-US" altLang="zh-TW" sz="1600" dirty="0" smtClean="0">
                <a:solidFill>
                  <a:schemeClr val="tx2"/>
                </a:solidFill>
                <a:ea typeface="新細明體" charset="-120"/>
              </a:rPr>
              <a:t>		Computation Termination, termination, queuing</a:t>
            </a:r>
            <a:r>
              <a:rPr lang="en-US" altLang="zh-TW" sz="1600" dirty="0" smtClean="0">
                <a:solidFill>
                  <a:schemeClr val="tx2"/>
                </a:solidFill>
                <a:latin typeface="Arial" charset="0"/>
                <a:ea typeface="新細明體" charset="-120"/>
              </a:rPr>
              <a:t>”</a:t>
            </a:r>
            <a:r>
              <a:rPr lang="en-US" altLang="zh-TW" sz="1600" dirty="0" smtClean="0">
                <a:solidFill>
                  <a:schemeClr val="tx2"/>
                </a:solidFill>
                <a:ea typeface="新細明體" charset="-120"/>
              </a:rPr>
              <a:t>, </a:t>
            </a:r>
            <a:r>
              <a:rPr lang="en-US" altLang="zh-TW" sz="1400" dirty="0" smtClean="0">
                <a:solidFill>
                  <a:schemeClr val="tx2"/>
                </a:solidFill>
                <a:ea typeface="新細明體" charset="-120"/>
              </a:rPr>
              <a:t>Appl. Math, 14(6), Nov. 1966</a:t>
            </a:r>
          </a:p>
        </p:txBody>
      </p:sp>
      <p:sp>
        <p:nvSpPr>
          <p:cNvPr id="2" name="Date Placeholder 1"/>
          <p:cNvSpPr>
            <a:spLocks noGrp="1"/>
          </p:cNvSpPr>
          <p:nvPr>
            <p:ph type="dt" sz="half" idx="10"/>
          </p:nvPr>
        </p:nvSpPr>
        <p:spPr/>
        <p:txBody>
          <a:bodyPr/>
          <a:lstStyle/>
          <a:p>
            <a:pPr>
              <a:defRPr/>
            </a:pPr>
            <a:fld id="{55C86BC5-3395-47D5-884E-E19EC92F1757}" type="datetime1">
              <a:rPr lang="en-US" altLang="en-US" smtClean="0"/>
              <a:t>10/21/2014</a:t>
            </a:fld>
            <a:endParaRPr lang="en-US" altLang="en-US"/>
          </a:p>
        </p:txBody>
      </p:sp>
    </p:spTree>
    <p:extLst>
      <p:ext uri="{BB962C8B-B14F-4D97-AF65-F5344CB8AC3E}">
        <p14:creationId xmlns:p14="http://schemas.microsoft.com/office/powerpoint/2010/main" val="189577866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zh-CN" smtClean="0"/>
              <a:t>652-14F: Dataflow - Part I</a:t>
            </a:r>
            <a:endParaRPr lang="en-US" altLang="zh-CN"/>
          </a:p>
        </p:txBody>
      </p:sp>
      <p:sp>
        <p:nvSpPr>
          <p:cNvPr id="49156" name="Rectangle 2"/>
          <p:cNvSpPr>
            <a:spLocks noGrp="1" noChangeArrowheads="1"/>
          </p:cNvSpPr>
          <p:nvPr>
            <p:ph type="title" idx="4294967295"/>
          </p:nvPr>
        </p:nvSpPr>
        <p:spPr>
          <a:xfrm>
            <a:off x="0" y="152400"/>
            <a:ext cx="9144000" cy="1143000"/>
          </a:xfrm>
        </p:spPr>
        <p:txBody>
          <a:bodyPr/>
          <a:lstStyle/>
          <a:p>
            <a:pPr eaLnBrk="1" hangingPunct="1"/>
            <a:r>
              <a:rPr lang="en-US" sz="4000" b="1" dirty="0" smtClean="0">
                <a:solidFill>
                  <a:schemeClr val="tx2"/>
                </a:solidFill>
              </a:rPr>
              <a:t>Remarks on Dataflow Models</a:t>
            </a:r>
          </a:p>
        </p:txBody>
      </p:sp>
      <p:sp>
        <p:nvSpPr>
          <p:cNvPr id="49157" name="Rectangle 3"/>
          <p:cNvSpPr>
            <a:spLocks noGrp="1" noChangeArrowheads="1"/>
          </p:cNvSpPr>
          <p:nvPr>
            <p:ph idx="4294967295"/>
          </p:nvPr>
        </p:nvSpPr>
        <p:spPr>
          <a:xfrm>
            <a:off x="304800" y="1295400"/>
            <a:ext cx="8610600" cy="4876800"/>
          </a:xfrm>
        </p:spPr>
        <p:txBody>
          <a:bodyPr>
            <a:noAutofit/>
          </a:bodyPr>
          <a:lstStyle/>
          <a:p>
            <a:pPr algn="just" eaLnBrk="1" hangingPunct="1">
              <a:lnSpc>
                <a:spcPct val="80000"/>
              </a:lnSpc>
            </a:pPr>
            <a:r>
              <a:rPr lang="en-US" sz="2400" dirty="0" smtClean="0">
                <a:solidFill>
                  <a:schemeClr val="tx2"/>
                </a:solidFill>
                <a:latin typeface="Arial" charset="0"/>
              </a:rPr>
              <a:t>A fundamentally sound and simple parallel model of computation (features very few other parallel models can claim).</a:t>
            </a:r>
          </a:p>
          <a:p>
            <a:pPr algn="just" eaLnBrk="1" hangingPunct="1">
              <a:lnSpc>
                <a:spcPct val="80000"/>
              </a:lnSpc>
            </a:pPr>
            <a:endParaRPr lang="en-US" sz="2400" dirty="0" smtClean="0">
              <a:solidFill>
                <a:schemeClr val="tx2"/>
              </a:solidFill>
              <a:latin typeface="Arial" charset="0"/>
            </a:endParaRPr>
          </a:p>
          <a:p>
            <a:pPr algn="just" eaLnBrk="1" hangingPunct="1">
              <a:lnSpc>
                <a:spcPct val="80000"/>
              </a:lnSpc>
            </a:pPr>
            <a:r>
              <a:rPr lang="en-US" sz="2400" dirty="0" smtClean="0">
                <a:solidFill>
                  <a:schemeClr val="tx2"/>
                </a:solidFill>
                <a:latin typeface="Arial" charset="0"/>
              </a:rPr>
              <a:t>Few dataflow architecture projects survived passing early 1990s. But the ideas and models live on.</a:t>
            </a:r>
          </a:p>
          <a:p>
            <a:pPr algn="just" eaLnBrk="1" hangingPunct="1">
              <a:lnSpc>
                <a:spcPct val="80000"/>
              </a:lnSpc>
            </a:pPr>
            <a:endParaRPr lang="en-US" sz="2400" dirty="0" smtClean="0">
              <a:solidFill>
                <a:schemeClr val="tx2"/>
              </a:solidFill>
              <a:latin typeface="Arial" charset="0"/>
            </a:endParaRPr>
          </a:p>
          <a:p>
            <a:pPr algn="just" eaLnBrk="1" hangingPunct="1">
              <a:lnSpc>
                <a:spcPct val="80000"/>
              </a:lnSpc>
            </a:pPr>
            <a:r>
              <a:rPr lang="en-US" sz="2400" dirty="0" smtClean="0">
                <a:solidFill>
                  <a:schemeClr val="tx2"/>
                </a:solidFill>
                <a:latin typeface="Arial" charset="0"/>
              </a:rPr>
              <a:t>In the new multi-core age: we have many reasons to re-examine and explore the original dataflow models and learn from the past.</a:t>
            </a:r>
          </a:p>
          <a:p>
            <a:pPr algn="just" eaLnBrk="1" hangingPunct="1">
              <a:lnSpc>
                <a:spcPct val="80000"/>
              </a:lnSpc>
            </a:pPr>
            <a:endParaRPr lang="en-US" sz="2400" dirty="0" smtClean="0">
              <a:solidFill>
                <a:schemeClr val="tx2"/>
              </a:solidFill>
              <a:latin typeface="Arial" charset="0"/>
            </a:endParaRPr>
          </a:p>
          <a:p>
            <a:pPr algn="just" eaLnBrk="1" hangingPunct="1">
              <a:lnSpc>
                <a:spcPct val="80000"/>
              </a:lnSpc>
            </a:pPr>
            <a:r>
              <a:rPr lang="en-US" sz="2400" dirty="0" smtClean="0">
                <a:solidFill>
                  <a:schemeClr val="tx2"/>
                </a:solidFill>
                <a:latin typeface="Arial" charset="0"/>
              </a:rPr>
              <a:t>Eventually,  after 40+ years, Jack Dennis’ dataflow model was recognized by the world – and awarded the IEEE John Von Neumann Medal (an ACM Turing Award equivalent – as some people say.)</a:t>
            </a:r>
          </a:p>
        </p:txBody>
      </p:sp>
      <p:sp>
        <p:nvSpPr>
          <p:cNvPr id="2" name="Date Placeholder 1"/>
          <p:cNvSpPr>
            <a:spLocks noGrp="1"/>
          </p:cNvSpPr>
          <p:nvPr>
            <p:ph type="dt" sz="half" idx="10"/>
          </p:nvPr>
        </p:nvSpPr>
        <p:spPr/>
        <p:txBody>
          <a:bodyPr/>
          <a:lstStyle/>
          <a:p>
            <a:pPr>
              <a:defRPr/>
            </a:pPr>
            <a:fld id="{5C454194-2A98-4A0B-8598-126BB6BDDDCD}" type="datetime1">
              <a:rPr lang="en-US" altLang="en-US" smtClean="0"/>
              <a:t>10/21/2014</a:t>
            </a:fld>
            <a:endParaRPr lang="en-US" altLang="en-US"/>
          </a:p>
        </p:txBody>
      </p:sp>
    </p:spTree>
    <p:extLst>
      <p:ext uri="{BB962C8B-B14F-4D97-AF65-F5344CB8AC3E}">
        <p14:creationId xmlns:p14="http://schemas.microsoft.com/office/powerpoint/2010/main" val="4265239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603250"/>
            <a:ext cx="9144000" cy="1085850"/>
          </a:xfrm>
          <a:noFill/>
        </p:spPr>
        <p:txBody>
          <a:bodyPr lIns="90000" tIns="46800" rIns="90000" bIns="46800">
            <a:no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chemeClr val="tx2"/>
                </a:solidFill>
              </a:rPr>
              <a:t>Graph / Heap Model</a:t>
            </a:r>
            <a:br>
              <a:rPr lang="en-GB" sz="3600" b="1" dirty="0" smtClean="0">
                <a:solidFill>
                  <a:schemeClr val="tx2"/>
                </a:solidFill>
              </a:rPr>
            </a:br>
            <a:r>
              <a:rPr lang="en-GB" sz="3600" b="1" dirty="0" smtClean="0">
                <a:solidFill>
                  <a:schemeClr val="tx2"/>
                </a:solidFill>
              </a:rPr>
              <a:t>Of Program Execution</a:t>
            </a:r>
          </a:p>
        </p:txBody>
      </p:sp>
      <p:sp>
        <p:nvSpPr>
          <p:cNvPr id="50180" name="Rectangle 6"/>
          <p:cNvSpPr>
            <a:spLocks noChangeArrowheads="1"/>
          </p:cNvSpPr>
          <p:nvPr/>
        </p:nvSpPr>
        <p:spPr bwMode="auto">
          <a:xfrm>
            <a:off x="457200" y="1816100"/>
            <a:ext cx="8320088" cy="156966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solidFill>
                  <a:schemeClr val="tx2"/>
                </a:solidFill>
              </a:rPr>
              <a:t>In our semantic model for extended data flow programs, values </a:t>
            </a:r>
            <a:r>
              <a:rPr lang="en-US" sz="2400" dirty="0" smtClean="0">
                <a:solidFill>
                  <a:schemeClr val="tx2"/>
                </a:solidFill>
              </a:rPr>
              <a:t>are represented </a:t>
            </a:r>
            <a:r>
              <a:rPr lang="en-US" sz="2400" dirty="0">
                <a:solidFill>
                  <a:schemeClr val="tx2"/>
                </a:solidFill>
              </a:rPr>
              <a:t>by a heap, which is a finite, acyclic, directed </a:t>
            </a:r>
            <a:r>
              <a:rPr lang="en-US" sz="2400" dirty="0" smtClean="0">
                <a:solidFill>
                  <a:schemeClr val="tx2"/>
                </a:solidFill>
              </a:rPr>
              <a:t>graph having </a:t>
            </a:r>
            <a:r>
              <a:rPr lang="en-US" sz="2400" dirty="0">
                <a:solidFill>
                  <a:schemeClr val="tx2"/>
                </a:solidFill>
              </a:rPr>
              <a:t>one or more root nodes, and such that each node of the </a:t>
            </a:r>
            <a:r>
              <a:rPr lang="en-US" sz="2400" dirty="0" smtClean="0">
                <a:solidFill>
                  <a:schemeClr val="tx2"/>
                </a:solidFill>
              </a:rPr>
              <a:t>heap may </a:t>
            </a:r>
            <a:r>
              <a:rPr lang="en-US" sz="2400" dirty="0">
                <a:solidFill>
                  <a:schemeClr val="tx2"/>
                </a:solidFill>
              </a:rPr>
              <a:t>be reached over some path from some root node.</a:t>
            </a:r>
          </a:p>
        </p:txBody>
      </p:sp>
      <p:sp>
        <p:nvSpPr>
          <p:cNvPr id="50181" name="Rectangle 7"/>
          <p:cNvSpPr>
            <a:spLocks noChangeArrowheads="1"/>
          </p:cNvSpPr>
          <p:nvPr/>
        </p:nvSpPr>
        <p:spPr bwMode="auto">
          <a:xfrm>
            <a:off x="457200" y="3406676"/>
            <a:ext cx="8320088"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0066"/>
              </a:buClr>
              <a:buFont typeface="Wingdings" pitchFamily="2" charset="2"/>
              <a:buChar char="§"/>
            </a:pPr>
            <a:r>
              <a:rPr lang="en-US" sz="2400" dirty="0">
                <a:solidFill>
                  <a:schemeClr val="tx2"/>
                </a:solidFill>
              </a:rPr>
              <a:t> A snapshot of a data flow program in execution will now have two parts:</a:t>
            </a:r>
          </a:p>
          <a:p>
            <a:r>
              <a:rPr lang="en-US" sz="2400" dirty="0">
                <a:solidFill>
                  <a:schemeClr val="tx2"/>
                </a:solidFill>
              </a:rPr>
              <a:t>a token distribution on the graph of the program, and a </a:t>
            </a:r>
            <a:r>
              <a:rPr lang="en-US" sz="2400" i="1" dirty="0">
                <a:solidFill>
                  <a:srgbClr val="FF0000"/>
                </a:solidFill>
              </a:rPr>
              <a:t>heap</a:t>
            </a:r>
            <a:r>
              <a:rPr lang="en-US" sz="2400" dirty="0">
                <a:solidFill>
                  <a:schemeClr val="tx2"/>
                </a:solidFill>
              </a:rPr>
              <a:t>.</a:t>
            </a:r>
          </a:p>
          <a:p>
            <a:pPr lvl="1">
              <a:buClr>
                <a:srgbClr val="FF0066"/>
              </a:buClr>
              <a:buFont typeface="Wingdings" pitchFamily="2" charset="2"/>
              <a:buChar char="§"/>
            </a:pPr>
            <a:r>
              <a:rPr lang="en-US" sz="2400" dirty="0">
                <a:solidFill>
                  <a:schemeClr val="tx2"/>
                </a:solidFill>
              </a:rPr>
              <a:t> For each execution step some enabled link or actor is selected to fire</a:t>
            </a:r>
            <a:r>
              <a:rPr lang="en-US" sz="2400" dirty="0" smtClean="0">
                <a:solidFill>
                  <a:schemeClr val="tx2"/>
                </a:solidFill>
              </a:rPr>
              <a:t>; the </a:t>
            </a:r>
            <a:r>
              <a:rPr lang="en-US" sz="2400" dirty="0">
                <a:solidFill>
                  <a:schemeClr val="tx2"/>
                </a:solidFill>
              </a:rPr>
              <a:t>result of firing is a new token distribution,</a:t>
            </a:r>
          </a:p>
          <a:p>
            <a:pPr lvl="1">
              <a:buClr>
                <a:srgbClr val="FF0066"/>
              </a:buClr>
              <a:buFont typeface="Wingdings" pitchFamily="2" charset="2"/>
              <a:buChar char="§"/>
            </a:pPr>
            <a:r>
              <a:rPr lang="en-US" sz="2400" dirty="0">
                <a:solidFill>
                  <a:schemeClr val="tx2"/>
                </a:solidFill>
              </a:rPr>
              <a:t> and in some cases, a modified heap.</a:t>
            </a:r>
          </a:p>
        </p:txBody>
      </p:sp>
      <p:sp>
        <p:nvSpPr>
          <p:cNvPr id="50182" name="Text Box 8"/>
          <p:cNvSpPr txBox="1">
            <a:spLocks noChangeArrowheads="1"/>
          </p:cNvSpPr>
          <p:nvPr/>
        </p:nvSpPr>
        <p:spPr bwMode="auto">
          <a:xfrm>
            <a:off x="6818313" y="5791200"/>
            <a:ext cx="1736373"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chemeClr val="tx2"/>
                </a:solidFill>
              </a:rPr>
              <a:t>- Dennis, 1974</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F27E51D3-57FB-4F83-9889-3300969BE390}" type="datetime1">
              <a:rPr lang="en-US" altLang="en-US" smtClean="0"/>
              <a:t>10/21/2014</a:t>
            </a:fld>
            <a:endParaRPr lang="en-US" altLang="en-US"/>
          </a:p>
        </p:txBody>
      </p:sp>
    </p:spTree>
    <p:extLst>
      <p:ext uri="{BB962C8B-B14F-4D97-AF65-F5344CB8AC3E}">
        <p14:creationId xmlns:p14="http://schemas.microsoft.com/office/powerpoint/2010/main" val="116568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0"/>
            <a:ext cx="9144000" cy="1066800"/>
          </a:xfrm>
          <a:noFill/>
        </p:spPr>
        <p:txBody>
          <a:bodyPr lIns="90000" tIns="46800" rIns="90000" bIns="46800">
            <a:no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dirty="0" smtClean="0">
                <a:solidFill>
                  <a:schemeClr val="tx2"/>
                </a:solidFill>
              </a:rPr>
              <a:t>The Graph and </a:t>
            </a:r>
            <a:br>
              <a:rPr lang="en-GB" sz="4000" b="1" dirty="0" smtClean="0">
                <a:solidFill>
                  <a:schemeClr val="tx2"/>
                </a:solidFill>
              </a:rPr>
            </a:br>
            <a:r>
              <a:rPr lang="en-GB" sz="4000" b="1" dirty="0" smtClean="0">
                <a:solidFill>
                  <a:schemeClr val="tx2"/>
                </a:solidFill>
              </a:rPr>
              <a:t>Heap Model</a:t>
            </a:r>
          </a:p>
        </p:txBody>
      </p:sp>
      <p:sp>
        <p:nvSpPr>
          <p:cNvPr id="51204" name="Rectangle 6"/>
          <p:cNvSpPr>
            <a:spLocks noChangeArrowheads="1"/>
          </p:cNvSpPr>
          <p:nvPr/>
        </p:nvSpPr>
        <p:spPr bwMode="auto">
          <a:xfrm>
            <a:off x="3478213" y="4465638"/>
            <a:ext cx="1612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0000"/>
                </a:solidFill>
              </a:rPr>
              <a:t>Select</a:t>
            </a:r>
          </a:p>
        </p:txBody>
      </p:sp>
      <p:sp>
        <p:nvSpPr>
          <p:cNvPr id="51205" name="Oval 7"/>
          <p:cNvSpPr>
            <a:spLocks noChangeArrowheads="1"/>
          </p:cNvSpPr>
          <p:nvPr/>
        </p:nvSpPr>
        <p:spPr bwMode="auto">
          <a:xfrm>
            <a:off x="3478213" y="4351338"/>
            <a:ext cx="1612900" cy="922337"/>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6" name="Line 9"/>
          <p:cNvSpPr>
            <a:spLocks noChangeShapeType="1"/>
          </p:cNvSpPr>
          <p:nvPr/>
        </p:nvSpPr>
        <p:spPr bwMode="auto">
          <a:xfrm>
            <a:off x="2671763" y="4811713"/>
            <a:ext cx="80645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7" name="Line 10"/>
          <p:cNvSpPr>
            <a:spLocks noChangeShapeType="1"/>
          </p:cNvSpPr>
          <p:nvPr/>
        </p:nvSpPr>
        <p:spPr bwMode="auto">
          <a:xfrm flipH="1">
            <a:off x="4284663" y="3486150"/>
            <a:ext cx="0" cy="8651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8" name="Line 11"/>
          <p:cNvSpPr>
            <a:spLocks noChangeShapeType="1"/>
          </p:cNvSpPr>
          <p:nvPr/>
        </p:nvSpPr>
        <p:spPr bwMode="auto">
          <a:xfrm flipH="1">
            <a:off x="4284663" y="5272088"/>
            <a:ext cx="0" cy="865187"/>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09" name="Oval 15"/>
          <p:cNvSpPr>
            <a:spLocks noChangeArrowheads="1"/>
          </p:cNvSpPr>
          <p:nvPr/>
        </p:nvSpPr>
        <p:spPr bwMode="auto">
          <a:xfrm>
            <a:off x="4195763" y="5556250"/>
            <a:ext cx="173037" cy="1730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1" name="Rectangle 17"/>
          <p:cNvSpPr>
            <a:spLocks noChangeArrowheads="1"/>
          </p:cNvSpPr>
          <p:nvPr/>
        </p:nvSpPr>
        <p:spPr bwMode="auto">
          <a:xfrm>
            <a:off x="6242050" y="4868863"/>
            <a:ext cx="1612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0000"/>
                </a:solidFill>
              </a:rPr>
              <a:t>Heap</a:t>
            </a:r>
          </a:p>
        </p:txBody>
      </p:sp>
      <p:grpSp>
        <p:nvGrpSpPr>
          <p:cNvPr id="51212" name="Group 43"/>
          <p:cNvGrpSpPr>
            <a:grpSpLocks/>
          </p:cNvGrpSpPr>
          <p:nvPr/>
        </p:nvGrpSpPr>
        <p:grpSpPr bwMode="auto">
          <a:xfrm>
            <a:off x="5897563" y="3025775"/>
            <a:ext cx="2073275" cy="287338"/>
            <a:chOff x="3715" y="1906"/>
            <a:chExt cx="799" cy="181"/>
          </a:xfrm>
        </p:grpSpPr>
        <p:sp>
          <p:nvSpPr>
            <p:cNvPr id="51236" name="Line 18"/>
            <p:cNvSpPr>
              <a:spLocks noChangeShapeType="1"/>
            </p:cNvSpPr>
            <p:nvPr/>
          </p:nvSpPr>
          <p:spPr bwMode="auto">
            <a:xfrm>
              <a:off x="3715" y="1906"/>
              <a:ext cx="79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7" name="Line 19"/>
            <p:cNvSpPr>
              <a:spLocks noChangeShapeType="1"/>
            </p:cNvSpPr>
            <p:nvPr/>
          </p:nvSpPr>
          <p:spPr bwMode="auto">
            <a:xfrm flipH="1">
              <a:off x="3715" y="1906"/>
              <a:ext cx="1"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8" name="Line 20"/>
            <p:cNvSpPr>
              <a:spLocks noChangeShapeType="1"/>
            </p:cNvSpPr>
            <p:nvPr/>
          </p:nvSpPr>
          <p:spPr bwMode="auto">
            <a:xfrm flipH="1">
              <a:off x="4513" y="1906"/>
              <a:ext cx="1" cy="18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13" name="Rectangle 21"/>
          <p:cNvSpPr>
            <a:spLocks noChangeArrowheads="1"/>
          </p:cNvSpPr>
          <p:nvPr/>
        </p:nvSpPr>
        <p:spPr bwMode="auto">
          <a:xfrm>
            <a:off x="1576388" y="2506663"/>
            <a:ext cx="1612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a:solidFill>
                  <a:srgbClr val="000000"/>
                </a:solidFill>
              </a:rPr>
              <a:t>Select</a:t>
            </a:r>
          </a:p>
        </p:txBody>
      </p:sp>
      <p:sp>
        <p:nvSpPr>
          <p:cNvPr id="51214" name="Oval 22"/>
          <p:cNvSpPr>
            <a:spLocks noChangeArrowheads="1"/>
          </p:cNvSpPr>
          <p:nvPr/>
        </p:nvSpPr>
        <p:spPr bwMode="auto">
          <a:xfrm>
            <a:off x="1576388" y="2392363"/>
            <a:ext cx="1612900" cy="922337"/>
          </a:xfrm>
          <a:prstGeom prst="ellipse">
            <a:avLst/>
          </a:prstGeom>
          <a:noFill/>
          <a:ln w="28575">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5" name="Line 23"/>
          <p:cNvSpPr>
            <a:spLocks noChangeShapeType="1"/>
          </p:cNvSpPr>
          <p:nvPr/>
        </p:nvSpPr>
        <p:spPr bwMode="auto">
          <a:xfrm>
            <a:off x="769938" y="2852738"/>
            <a:ext cx="80645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6" name="Line 24"/>
          <p:cNvSpPr>
            <a:spLocks noChangeShapeType="1"/>
          </p:cNvSpPr>
          <p:nvPr/>
        </p:nvSpPr>
        <p:spPr bwMode="auto">
          <a:xfrm flipH="1">
            <a:off x="2382838" y="1527175"/>
            <a:ext cx="0" cy="8651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7" name="Line 25"/>
          <p:cNvSpPr>
            <a:spLocks noChangeShapeType="1"/>
          </p:cNvSpPr>
          <p:nvPr/>
        </p:nvSpPr>
        <p:spPr bwMode="auto">
          <a:xfrm flipH="1">
            <a:off x="2382838" y="3313113"/>
            <a:ext cx="0" cy="865187"/>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Oval 26"/>
          <p:cNvSpPr>
            <a:spLocks noChangeArrowheads="1"/>
          </p:cNvSpPr>
          <p:nvPr/>
        </p:nvSpPr>
        <p:spPr bwMode="auto">
          <a:xfrm>
            <a:off x="2297113" y="1758950"/>
            <a:ext cx="173037" cy="1730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19" name="Oval 27"/>
          <p:cNvSpPr>
            <a:spLocks noChangeArrowheads="1"/>
          </p:cNvSpPr>
          <p:nvPr/>
        </p:nvSpPr>
        <p:spPr bwMode="auto">
          <a:xfrm>
            <a:off x="1000125" y="2765425"/>
            <a:ext cx="173038" cy="1730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0" name="Rectangle 37"/>
          <p:cNvSpPr>
            <a:spLocks noChangeArrowheads="1"/>
          </p:cNvSpPr>
          <p:nvPr/>
        </p:nvSpPr>
        <p:spPr bwMode="auto">
          <a:xfrm>
            <a:off x="539750" y="1239838"/>
            <a:ext cx="1612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Before:</a:t>
            </a:r>
          </a:p>
        </p:txBody>
      </p:sp>
      <p:sp>
        <p:nvSpPr>
          <p:cNvPr id="51221" name="Rectangle 38"/>
          <p:cNvSpPr>
            <a:spLocks noChangeArrowheads="1"/>
          </p:cNvSpPr>
          <p:nvPr/>
        </p:nvSpPr>
        <p:spPr bwMode="auto">
          <a:xfrm>
            <a:off x="2095500" y="5272088"/>
            <a:ext cx="16129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After:</a:t>
            </a:r>
          </a:p>
        </p:txBody>
      </p:sp>
      <p:sp>
        <p:nvSpPr>
          <p:cNvPr id="51222" name="Rectangle 39"/>
          <p:cNvSpPr>
            <a:spLocks noChangeArrowheads="1"/>
          </p:cNvSpPr>
          <p:nvPr/>
        </p:nvSpPr>
        <p:spPr bwMode="auto">
          <a:xfrm>
            <a:off x="769938" y="2276475"/>
            <a:ext cx="6334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5</a:t>
            </a:r>
          </a:p>
        </p:txBody>
      </p:sp>
      <p:sp>
        <p:nvSpPr>
          <p:cNvPr id="51224" name="Rectangle 42"/>
          <p:cNvSpPr>
            <a:spLocks noChangeArrowheads="1"/>
          </p:cNvSpPr>
          <p:nvPr/>
        </p:nvSpPr>
        <p:spPr bwMode="auto">
          <a:xfrm>
            <a:off x="4572000" y="3025775"/>
            <a:ext cx="44354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0 1 2 .. 5 ..</a:t>
            </a:r>
          </a:p>
        </p:txBody>
      </p:sp>
      <p:sp>
        <p:nvSpPr>
          <p:cNvPr id="51225" name="Oval 44"/>
          <p:cNvSpPr>
            <a:spLocks noChangeArrowheads="1"/>
          </p:cNvSpPr>
          <p:nvPr/>
        </p:nvSpPr>
        <p:spPr bwMode="auto">
          <a:xfrm>
            <a:off x="6761163" y="2622550"/>
            <a:ext cx="173037" cy="173038"/>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26" name="Line 45"/>
          <p:cNvSpPr>
            <a:spLocks noChangeShapeType="1"/>
          </p:cNvSpPr>
          <p:nvPr/>
        </p:nvSpPr>
        <p:spPr bwMode="auto">
          <a:xfrm>
            <a:off x="6818313" y="2795588"/>
            <a:ext cx="0" cy="2301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7" name="Line 46"/>
          <p:cNvSpPr>
            <a:spLocks noChangeShapeType="1"/>
          </p:cNvSpPr>
          <p:nvPr/>
        </p:nvSpPr>
        <p:spPr bwMode="auto">
          <a:xfrm>
            <a:off x="6242050" y="3429000"/>
            <a:ext cx="0" cy="287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8" name="Line 47"/>
          <p:cNvSpPr>
            <a:spLocks noChangeShapeType="1"/>
          </p:cNvSpPr>
          <p:nvPr/>
        </p:nvSpPr>
        <p:spPr bwMode="auto">
          <a:xfrm>
            <a:off x="6473825" y="3429000"/>
            <a:ext cx="0" cy="287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9" name="Line 48"/>
          <p:cNvSpPr>
            <a:spLocks noChangeShapeType="1"/>
          </p:cNvSpPr>
          <p:nvPr/>
        </p:nvSpPr>
        <p:spPr bwMode="auto">
          <a:xfrm>
            <a:off x="6704013" y="3429000"/>
            <a:ext cx="0" cy="2873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0" name="Line 49"/>
          <p:cNvSpPr>
            <a:spLocks noChangeShapeType="1"/>
          </p:cNvSpPr>
          <p:nvPr/>
        </p:nvSpPr>
        <p:spPr bwMode="auto">
          <a:xfrm>
            <a:off x="7107238" y="3429000"/>
            <a:ext cx="0" cy="749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1" name="Rectangle 52"/>
          <p:cNvSpPr>
            <a:spLocks noChangeArrowheads="1"/>
          </p:cNvSpPr>
          <p:nvPr/>
        </p:nvSpPr>
        <p:spPr bwMode="auto">
          <a:xfrm>
            <a:off x="6818313" y="4178300"/>
            <a:ext cx="633412" cy="34448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10</a:t>
            </a:r>
          </a:p>
        </p:txBody>
      </p:sp>
      <p:sp>
        <p:nvSpPr>
          <p:cNvPr id="51232" name="Rectangle 53"/>
          <p:cNvSpPr>
            <a:spLocks noChangeArrowheads="1"/>
          </p:cNvSpPr>
          <p:nvPr/>
        </p:nvSpPr>
        <p:spPr bwMode="auto">
          <a:xfrm>
            <a:off x="4341813" y="5502275"/>
            <a:ext cx="633412"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p>
            <a:pPr algn="ctr" defTabSz="457200" eaLnBrk="1" hangingPunct="1">
              <a:lnSpc>
                <a:spcPct val="93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a:solidFill>
                  <a:srgbClr val="000000"/>
                </a:solidFill>
              </a:rPr>
              <a:t>10</a:t>
            </a:r>
          </a:p>
        </p:txBody>
      </p:sp>
      <p:sp>
        <p:nvSpPr>
          <p:cNvPr id="51233" name="Line 55"/>
          <p:cNvSpPr>
            <a:spLocks noChangeShapeType="1"/>
          </p:cNvSpPr>
          <p:nvPr/>
        </p:nvSpPr>
        <p:spPr bwMode="auto">
          <a:xfrm>
            <a:off x="2613025" y="1816100"/>
            <a:ext cx="224631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4" name="Line 56"/>
          <p:cNvSpPr>
            <a:spLocks noChangeShapeType="1"/>
          </p:cNvSpPr>
          <p:nvPr/>
        </p:nvSpPr>
        <p:spPr bwMode="auto">
          <a:xfrm>
            <a:off x="4225925" y="2679700"/>
            <a:ext cx="2246313"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5" name="Line 57"/>
          <p:cNvSpPr>
            <a:spLocks noChangeShapeType="1"/>
          </p:cNvSpPr>
          <p:nvPr/>
        </p:nvSpPr>
        <p:spPr bwMode="auto">
          <a:xfrm flipV="1">
            <a:off x="4225925" y="1816100"/>
            <a:ext cx="633413" cy="863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5" name="Right Arrow 4"/>
          <p:cNvSpPr/>
          <p:nvPr/>
        </p:nvSpPr>
        <p:spPr>
          <a:xfrm rot="3105870">
            <a:off x="2963524" y="3456781"/>
            <a:ext cx="930275" cy="5191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fld id="{4D5AB335-80E1-42B8-91EF-AF3335286522}" type="datetime1">
              <a:rPr lang="en-US" altLang="en-US" smtClean="0"/>
              <a:t>10/21/2014</a:t>
            </a:fld>
            <a:endParaRPr lang="en-US" altLang="en-US"/>
          </a:p>
        </p:txBody>
      </p:sp>
    </p:spTree>
    <p:extLst>
      <p:ext uri="{BB962C8B-B14F-4D97-AF65-F5344CB8AC3E}">
        <p14:creationId xmlns:p14="http://schemas.microsoft.com/office/powerpoint/2010/main" val="379803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11" name="AutoShape 83"/>
          <p:cNvSpPr>
            <a:spLocks noChangeArrowheads="1"/>
          </p:cNvSpPr>
          <p:nvPr/>
        </p:nvSpPr>
        <p:spPr bwMode="auto">
          <a:xfrm rot="10800000">
            <a:off x="533400" y="1219200"/>
            <a:ext cx="2133600" cy="838200"/>
          </a:xfrm>
          <a:prstGeom prst="wedgeRectCallout">
            <a:avLst>
              <a:gd name="adj1" fmla="val -6742"/>
              <a:gd name="adj2" fmla="val -184880"/>
            </a:avLst>
          </a:prstGeom>
          <a:solidFill>
            <a:srgbClr val="CCFFFF"/>
          </a:solidFill>
          <a:ln w="9525">
            <a:solidFill>
              <a:srgbClr val="00FFFF"/>
            </a:solidFill>
            <a:miter lim="800000"/>
            <a:headEnd/>
            <a:tailEnd/>
          </a:ln>
        </p:spPr>
        <p:txBody>
          <a:bodyPr rot="10800000"/>
          <a:lstStyle/>
          <a:p>
            <a:pPr algn="ctr"/>
            <a:endParaRPr lang="en-US">
              <a:solidFill>
                <a:prstClr val="black"/>
              </a:solidFill>
            </a:endParaRPr>
          </a:p>
        </p:txBody>
      </p:sp>
      <p:grpSp>
        <p:nvGrpSpPr>
          <p:cNvPr id="4" name="Group 3"/>
          <p:cNvGrpSpPr/>
          <p:nvPr/>
        </p:nvGrpSpPr>
        <p:grpSpPr>
          <a:xfrm>
            <a:off x="5029199" y="990600"/>
            <a:ext cx="3870325" cy="1066801"/>
            <a:chOff x="5029199" y="990600"/>
            <a:chExt cx="3870325" cy="1066801"/>
          </a:xfrm>
        </p:grpSpPr>
        <p:sp>
          <p:nvSpPr>
            <p:cNvPr id="96" name="AutoShape 88"/>
            <p:cNvSpPr>
              <a:spLocks noChangeArrowheads="1"/>
            </p:cNvSpPr>
            <p:nvPr/>
          </p:nvSpPr>
          <p:spPr bwMode="auto">
            <a:xfrm rot="10800000">
              <a:off x="5029199" y="990600"/>
              <a:ext cx="3870325" cy="1066801"/>
            </a:xfrm>
            <a:prstGeom prst="wedgeRectCallout">
              <a:avLst>
                <a:gd name="adj1" fmla="val 16318"/>
                <a:gd name="adj2" fmla="val -150767"/>
              </a:avLst>
            </a:prstGeom>
            <a:solidFill>
              <a:schemeClr val="accent6">
                <a:lumMod val="75000"/>
                <a:alpha val="36862"/>
              </a:schemeClr>
            </a:solidFill>
            <a:ln w="9525">
              <a:solidFill>
                <a:srgbClr val="993300"/>
              </a:solidFill>
              <a:miter lim="800000"/>
              <a:headEnd/>
              <a:tailEnd/>
            </a:ln>
          </p:spPr>
          <p:txBody>
            <a:bodyPr rot="10800000"/>
            <a:lstStyle/>
            <a:p>
              <a:pPr algn="ctr"/>
              <a:endParaRPr lang="en-US">
                <a:solidFill>
                  <a:prstClr val="black"/>
                </a:solidFill>
              </a:endParaRPr>
            </a:p>
          </p:txBody>
        </p:sp>
        <p:sp>
          <p:nvSpPr>
            <p:cNvPr id="97" name="Text Box 78"/>
            <p:cNvSpPr txBox="1">
              <a:spLocks noChangeArrowheads="1"/>
            </p:cNvSpPr>
            <p:nvPr/>
          </p:nvSpPr>
          <p:spPr bwMode="auto">
            <a:xfrm>
              <a:off x="5088501" y="1026417"/>
              <a:ext cx="381102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300" b="1" u="sng" dirty="0">
                  <a:solidFill>
                    <a:srgbClr val="0070C0"/>
                  </a:solidFill>
                </a:rPr>
                <a:t>Jack B Dennis, </a:t>
              </a:r>
              <a:r>
                <a:rPr lang="en-US" sz="1300" b="1" u="sng" dirty="0" err="1">
                  <a:solidFill>
                    <a:srgbClr val="0070C0"/>
                  </a:solidFill>
                </a:rPr>
                <a:t>Guang</a:t>
              </a:r>
              <a:r>
                <a:rPr lang="en-US" sz="1300" b="1" u="sng" dirty="0">
                  <a:solidFill>
                    <a:srgbClr val="0070C0"/>
                  </a:solidFill>
                </a:rPr>
                <a:t> R Gao</a:t>
              </a:r>
              <a:r>
                <a:rPr lang="en-US" sz="1300" dirty="0"/>
                <a:t> </a:t>
              </a:r>
              <a:r>
                <a:rPr lang="en-US" sz="1300" dirty="0" smtClean="0"/>
                <a:t>propose </a:t>
              </a:r>
              <a:r>
                <a:rPr lang="en-US" sz="1300" b="1" dirty="0"/>
                <a:t>An efficient pipelined dataflow processor architecture </a:t>
              </a:r>
              <a:r>
                <a:rPr lang="en-US" sz="1300" dirty="0"/>
                <a:t>in Proceedings of the 1988 ACM/IEEE conference on Supercomputing</a:t>
              </a:r>
            </a:p>
          </p:txBody>
        </p:sp>
      </p:grpSp>
      <p:sp>
        <p:nvSpPr>
          <p:cNvPr id="9239" name="Rectangle 2"/>
          <p:cNvSpPr>
            <a:spLocks noGrp="1" noChangeArrowheads="1"/>
          </p:cNvSpPr>
          <p:nvPr>
            <p:ph type="title" idx="4294967295"/>
          </p:nvPr>
        </p:nvSpPr>
        <p:spPr>
          <a:xfrm>
            <a:off x="0" y="0"/>
            <a:ext cx="9144000" cy="1143000"/>
          </a:xfrm>
          <a:noFill/>
        </p:spPr>
        <p:txBody>
          <a:bodyPr/>
          <a:lstStyle/>
          <a:p>
            <a:pPr eaLnBrk="1" hangingPunct="1"/>
            <a:r>
              <a:rPr lang="en-US" b="1" dirty="0" smtClean="0">
                <a:solidFill>
                  <a:schemeClr val="tx2"/>
                </a:solidFill>
              </a:rPr>
              <a:t>  A </a:t>
            </a:r>
            <a:r>
              <a:rPr lang="en-US" b="1" dirty="0" smtClean="0">
                <a:solidFill>
                  <a:schemeClr val="tx2"/>
                </a:solidFill>
              </a:rPr>
              <a:t>Short </a:t>
            </a:r>
            <a:r>
              <a:rPr lang="en-US" b="1" dirty="0" smtClean="0">
                <a:solidFill>
                  <a:schemeClr val="tx2"/>
                </a:solidFill>
              </a:rPr>
              <a:t>Story on Dataflow</a:t>
            </a:r>
            <a:endParaRPr lang="en-US" b="1" dirty="0" smtClean="0">
              <a:solidFill>
                <a:schemeClr val="tx2"/>
              </a:solidFill>
            </a:endParaRPr>
          </a:p>
        </p:txBody>
      </p:sp>
      <p:sp>
        <p:nvSpPr>
          <p:cNvPr id="73826" name="AutoShape 98"/>
          <p:cNvSpPr>
            <a:spLocks noChangeArrowheads="1"/>
          </p:cNvSpPr>
          <p:nvPr/>
        </p:nvSpPr>
        <p:spPr bwMode="auto">
          <a:xfrm>
            <a:off x="6438900" y="3190081"/>
            <a:ext cx="228600" cy="457200"/>
          </a:xfrm>
          <a:prstGeom prst="roundRect">
            <a:avLst>
              <a:gd name="adj" fmla="val 16667"/>
            </a:avLst>
          </a:prstGeom>
          <a:solidFill>
            <a:srgbClr val="CC99FF"/>
          </a:solidFill>
          <a:ln w="9525">
            <a:solidFill>
              <a:srgbClr val="800080"/>
            </a:solidFill>
            <a:round/>
            <a:headEnd/>
            <a:tailEnd/>
          </a:ln>
        </p:spPr>
        <p:txBody>
          <a:bodyPr wrap="none" anchor="ctr"/>
          <a:lstStyle/>
          <a:p>
            <a:endParaRPr lang="en-US">
              <a:solidFill>
                <a:prstClr val="black"/>
              </a:solidFill>
            </a:endParaRPr>
          </a:p>
        </p:txBody>
      </p:sp>
      <p:sp>
        <p:nvSpPr>
          <p:cNvPr id="73824" name="AutoShape 96"/>
          <p:cNvSpPr>
            <a:spLocks noChangeArrowheads="1"/>
          </p:cNvSpPr>
          <p:nvPr/>
        </p:nvSpPr>
        <p:spPr bwMode="auto">
          <a:xfrm>
            <a:off x="3856037" y="3190081"/>
            <a:ext cx="228600" cy="457200"/>
          </a:xfrm>
          <a:prstGeom prst="roundRect">
            <a:avLst>
              <a:gd name="adj" fmla="val 16667"/>
            </a:avLst>
          </a:prstGeom>
          <a:solidFill>
            <a:srgbClr val="993300">
              <a:alpha val="30196"/>
            </a:srgbClr>
          </a:solidFill>
          <a:ln w="9525">
            <a:solidFill>
              <a:srgbClr val="993300"/>
            </a:solidFill>
            <a:round/>
            <a:headEnd/>
            <a:tailEnd/>
          </a:ln>
        </p:spPr>
        <p:txBody>
          <a:bodyPr wrap="none" anchor="ctr"/>
          <a:lstStyle/>
          <a:p>
            <a:endParaRPr lang="en-US">
              <a:solidFill>
                <a:prstClr val="black"/>
              </a:solidFill>
            </a:endParaRPr>
          </a:p>
        </p:txBody>
      </p:sp>
      <p:sp>
        <p:nvSpPr>
          <p:cNvPr id="73823" name="AutoShape 95"/>
          <p:cNvSpPr>
            <a:spLocks noChangeArrowheads="1"/>
          </p:cNvSpPr>
          <p:nvPr/>
        </p:nvSpPr>
        <p:spPr bwMode="auto">
          <a:xfrm>
            <a:off x="3302000" y="3190081"/>
            <a:ext cx="228600" cy="457200"/>
          </a:xfrm>
          <a:prstGeom prst="roundRect">
            <a:avLst>
              <a:gd name="adj" fmla="val 16667"/>
            </a:avLst>
          </a:prstGeom>
          <a:solidFill>
            <a:srgbClr val="00FF00"/>
          </a:solidFill>
          <a:ln w="9525">
            <a:solidFill>
              <a:srgbClr val="008000"/>
            </a:solidFill>
            <a:round/>
            <a:headEnd/>
            <a:tailEnd/>
          </a:ln>
        </p:spPr>
        <p:txBody>
          <a:bodyPr wrap="none" anchor="ctr"/>
          <a:lstStyle/>
          <a:p>
            <a:endParaRPr lang="en-US">
              <a:solidFill>
                <a:prstClr val="black"/>
              </a:solidFill>
            </a:endParaRPr>
          </a:p>
        </p:txBody>
      </p:sp>
      <p:sp>
        <p:nvSpPr>
          <p:cNvPr id="73822" name="AutoShape 94"/>
          <p:cNvSpPr>
            <a:spLocks noChangeArrowheads="1"/>
          </p:cNvSpPr>
          <p:nvPr/>
        </p:nvSpPr>
        <p:spPr bwMode="auto">
          <a:xfrm>
            <a:off x="2133600" y="3190081"/>
            <a:ext cx="228600" cy="457200"/>
          </a:xfrm>
          <a:prstGeom prst="roundRect">
            <a:avLst>
              <a:gd name="adj" fmla="val 16667"/>
            </a:avLst>
          </a:prstGeom>
          <a:solidFill>
            <a:srgbClr val="FFFF99"/>
          </a:solidFill>
          <a:ln w="9525">
            <a:solidFill>
              <a:srgbClr val="FFFF00"/>
            </a:solidFill>
            <a:round/>
            <a:headEnd/>
            <a:tailEnd/>
          </a:ln>
        </p:spPr>
        <p:txBody>
          <a:bodyPr wrap="none" anchor="ctr"/>
          <a:lstStyle/>
          <a:p>
            <a:endParaRPr lang="en-US">
              <a:solidFill>
                <a:prstClr val="black"/>
              </a:solidFill>
            </a:endParaRPr>
          </a:p>
        </p:txBody>
      </p:sp>
      <p:sp>
        <p:nvSpPr>
          <p:cNvPr id="73821" name="AutoShape 93"/>
          <p:cNvSpPr>
            <a:spLocks noChangeArrowheads="1"/>
          </p:cNvSpPr>
          <p:nvPr/>
        </p:nvSpPr>
        <p:spPr bwMode="auto">
          <a:xfrm>
            <a:off x="3098800" y="3190081"/>
            <a:ext cx="228600" cy="457200"/>
          </a:xfrm>
          <a:prstGeom prst="roundRect">
            <a:avLst>
              <a:gd name="adj" fmla="val 16667"/>
            </a:avLst>
          </a:prstGeom>
          <a:solidFill>
            <a:srgbClr val="FF6600"/>
          </a:solidFill>
          <a:ln w="9525">
            <a:solidFill>
              <a:srgbClr val="FF9900"/>
            </a:solidFill>
            <a:round/>
            <a:headEnd/>
            <a:tailEnd/>
          </a:ln>
        </p:spPr>
        <p:txBody>
          <a:bodyPr wrap="none" anchor="ctr"/>
          <a:lstStyle/>
          <a:p>
            <a:endParaRPr lang="en-US">
              <a:solidFill>
                <a:prstClr val="black"/>
              </a:solidFill>
            </a:endParaRPr>
          </a:p>
        </p:txBody>
      </p:sp>
      <p:sp>
        <p:nvSpPr>
          <p:cNvPr id="73820" name="AutoShape 92"/>
          <p:cNvSpPr>
            <a:spLocks noChangeArrowheads="1"/>
          </p:cNvSpPr>
          <p:nvPr/>
        </p:nvSpPr>
        <p:spPr bwMode="auto">
          <a:xfrm>
            <a:off x="2362200" y="3190081"/>
            <a:ext cx="228600" cy="457200"/>
          </a:xfrm>
          <a:prstGeom prst="roundRect">
            <a:avLst>
              <a:gd name="adj" fmla="val 16667"/>
            </a:avLst>
          </a:prstGeom>
          <a:solidFill>
            <a:srgbClr val="99CCFF"/>
          </a:solidFill>
          <a:ln w="9525">
            <a:solidFill>
              <a:srgbClr val="3366FF"/>
            </a:solidFill>
            <a:round/>
            <a:headEnd/>
            <a:tailEnd/>
          </a:ln>
        </p:spPr>
        <p:txBody>
          <a:bodyPr wrap="none" anchor="ctr"/>
          <a:lstStyle/>
          <a:p>
            <a:endParaRPr lang="en-US">
              <a:solidFill>
                <a:prstClr val="black"/>
              </a:solidFill>
            </a:endParaRPr>
          </a:p>
        </p:txBody>
      </p:sp>
      <p:sp>
        <p:nvSpPr>
          <p:cNvPr id="73819" name="AutoShape 91"/>
          <p:cNvSpPr>
            <a:spLocks noChangeArrowheads="1"/>
          </p:cNvSpPr>
          <p:nvPr/>
        </p:nvSpPr>
        <p:spPr bwMode="auto">
          <a:xfrm>
            <a:off x="1676400" y="3190081"/>
            <a:ext cx="228600" cy="457200"/>
          </a:xfrm>
          <a:prstGeom prst="roundRect">
            <a:avLst>
              <a:gd name="adj" fmla="val 16667"/>
            </a:avLst>
          </a:prstGeom>
          <a:solidFill>
            <a:srgbClr val="CCFFFF"/>
          </a:solidFill>
          <a:ln w="9525">
            <a:solidFill>
              <a:srgbClr val="00FFFF"/>
            </a:solidFill>
            <a:round/>
            <a:headEnd/>
            <a:tailEnd/>
          </a:ln>
        </p:spPr>
        <p:txBody>
          <a:bodyPr wrap="none" anchor="ctr"/>
          <a:lstStyle/>
          <a:p>
            <a:endParaRPr lang="en-US">
              <a:solidFill>
                <a:prstClr val="black"/>
              </a:solidFill>
            </a:endParaRPr>
          </a:p>
        </p:txBody>
      </p:sp>
      <p:sp>
        <p:nvSpPr>
          <p:cNvPr id="73818" name="AutoShape 90"/>
          <p:cNvSpPr>
            <a:spLocks noChangeArrowheads="1"/>
          </p:cNvSpPr>
          <p:nvPr/>
        </p:nvSpPr>
        <p:spPr bwMode="auto">
          <a:xfrm>
            <a:off x="1295400" y="3190081"/>
            <a:ext cx="228600" cy="457200"/>
          </a:xfrm>
          <a:prstGeom prst="roundRect">
            <a:avLst>
              <a:gd name="adj" fmla="val 16667"/>
            </a:avLst>
          </a:prstGeom>
          <a:solidFill>
            <a:srgbClr val="FFCC99"/>
          </a:solidFill>
          <a:ln w="9525">
            <a:solidFill>
              <a:srgbClr val="FF9900"/>
            </a:solidFill>
            <a:round/>
            <a:headEnd/>
            <a:tailEnd/>
          </a:ln>
        </p:spPr>
        <p:txBody>
          <a:bodyPr wrap="none" anchor="ctr"/>
          <a:lstStyle/>
          <a:p>
            <a:endParaRPr lang="en-US">
              <a:solidFill>
                <a:prstClr val="black"/>
              </a:solidFill>
            </a:endParaRPr>
          </a:p>
        </p:txBody>
      </p:sp>
      <p:sp>
        <p:nvSpPr>
          <p:cNvPr id="73797" name="AutoShape 69"/>
          <p:cNvSpPr>
            <a:spLocks noChangeArrowheads="1"/>
          </p:cNvSpPr>
          <p:nvPr/>
        </p:nvSpPr>
        <p:spPr bwMode="auto">
          <a:xfrm>
            <a:off x="914400" y="3190081"/>
            <a:ext cx="228600" cy="457200"/>
          </a:xfrm>
          <a:prstGeom prst="roundRect">
            <a:avLst>
              <a:gd name="adj" fmla="val 16667"/>
            </a:avLst>
          </a:prstGeom>
          <a:solidFill>
            <a:srgbClr val="CCFFCC"/>
          </a:solidFill>
          <a:ln w="9525">
            <a:solidFill>
              <a:srgbClr val="00FF00"/>
            </a:solidFill>
            <a:round/>
            <a:headEnd/>
            <a:tailEnd/>
          </a:ln>
        </p:spPr>
        <p:txBody>
          <a:bodyPr wrap="none" anchor="ctr"/>
          <a:lstStyle/>
          <a:p>
            <a:endParaRPr lang="en-US">
              <a:solidFill>
                <a:prstClr val="black"/>
              </a:solidFill>
            </a:endParaRPr>
          </a:p>
        </p:txBody>
      </p:sp>
      <p:sp>
        <p:nvSpPr>
          <p:cNvPr id="73817" name="AutoShape 89"/>
          <p:cNvSpPr>
            <a:spLocks noChangeArrowheads="1"/>
          </p:cNvSpPr>
          <p:nvPr/>
        </p:nvSpPr>
        <p:spPr bwMode="auto">
          <a:xfrm rot="10800000">
            <a:off x="6100762" y="2073275"/>
            <a:ext cx="2819400" cy="533400"/>
          </a:xfrm>
          <a:prstGeom prst="wedgeRectCallout">
            <a:avLst>
              <a:gd name="adj1" fmla="val 31709"/>
              <a:gd name="adj2" fmla="val -174547"/>
            </a:avLst>
          </a:prstGeom>
          <a:solidFill>
            <a:srgbClr val="CC99FF"/>
          </a:solidFill>
          <a:ln w="9525">
            <a:solidFill>
              <a:srgbClr val="993366"/>
            </a:solidFill>
            <a:miter lim="800000"/>
            <a:headEnd/>
            <a:tailEnd/>
          </a:ln>
        </p:spPr>
        <p:txBody>
          <a:bodyPr rot="10800000"/>
          <a:lstStyle/>
          <a:p>
            <a:pPr algn="ctr"/>
            <a:endParaRPr lang="en-US">
              <a:solidFill>
                <a:prstClr val="black"/>
              </a:solidFill>
            </a:endParaRPr>
          </a:p>
        </p:txBody>
      </p:sp>
      <p:sp>
        <p:nvSpPr>
          <p:cNvPr id="73816" name="AutoShape 88"/>
          <p:cNvSpPr>
            <a:spLocks noChangeArrowheads="1"/>
          </p:cNvSpPr>
          <p:nvPr/>
        </p:nvSpPr>
        <p:spPr bwMode="auto">
          <a:xfrm rot="10800000">
            <a:off x="5171394" y="3983037"/>
            <a:ext cx="3657600" cy="914400"/>
          </a:xfrm>
          <a:prstGeom prst="wedgeRectCallout">
            <a:avLst>
              <a:gd name="adj1" fmla="val 79942"/>
              <a:gd name="adj2" fmla="val 87346"/>
            </a:avLst>
          </a:prstGeom>
          <a:solidFill>
            <a:srgbClr val="993300">
              <a:alpha val="36862"/>
            </a:srgbClr>
          </a:solidFill>
          <a:ln w="9525">
            <a:solidFill>
              <a:srgbClr val="993300"/>
            </a:solidFill>
            <a:miter lim="800000"/>
            <a:headEnd/>
            <a:tailEnd/>
          </a:ln>
        </p:spPr>
        <p:txBody>
          <a:bodyPr rot="10800000"/>
          <a:lstStyle/>
          <a:p>
            <a:pPr algn="ctr"/>
            <a:endParaRPr lang="en-US">
              <a:solidFill>
                <a:prstClr val="black"/>
              </a:solidFill>
            </a:endParaRPr>
          </a:p>
        </p:txBody>
      </p:sp>
      <p:sp>
        <p:nvSpPr>
          <p:cNvPr id="73815" name="AutoShape 87"/>
          <p:cNvSpPr>
            <a:spLocks noChangeArrowheads="1"/>
          </p:cNvSpPr>
          <p:nvPr/>
        </p:nvSpPr>
        <p:spPr bwMode="auto">
          <a:xfrm rot="10800000">
            <a:off x="2743200" y="1219200"/>
            <a:ext cx="2133600" cy="838200"/>
          </a:xfrm>
          <a:prstGeom prst="wedgeRectCallout">
            <a:avLst>
              <a:gd name="adj1" fmla="val 28143"/>
              <a:gd name="adj2" fmla="val -183362"/>
            </a:avLst>
          </a:prstGeom>
          <a:solidFill>
            <a:srgbClr val="FF6600"/>
          </a:solidFill>
          <a:ln w="9525">
            <a:solidFill>
              <a:srgbClr val="FF9900"/>
            </a:solidFill>
            <a:miter lim="800000"/>
            <a:headEnd/>
            <a:tailEnd/>
          </a:ln>
        </p:spPr>
        <p:txBody>
          <a:bodyPr rot="10800000"/>
          <a:lstStyle/>
          <a:p>
            <a:pPr algn="ctr"/>
            <a:endParaRPr lang="en-US">
              <a:solidFill>
                <a:prstClr val="black"/>
              </a:solidFill>
            </a:endParaRPr>
          </a:p>
        </p:txBody>
      </p:sp>
      <p:sp>
        <p:nvSpPr>
          <p:cNvPr id="73814" name="AutoShape 86"/>
          <p:cNvSpPr>
            <a:spLocks noChangeArrowheads="1"/>
          </p:cNvSpPr>
          <p:nvPr/>
        </p:nvSpPr>
        <p:spPr bwMode="auto">
          <a:xfrm rot="10800000">
            <a:off x="3505200" y="4800600"/>
            <a:ext cx="2514600" cy="1524000"/>
          </a:xfrm>
          <a:prstGeom prst="wedgeRectCallout">
            <a:avLst>
              <a:gd name="adj1" fmla="val 54554"/>
              <a:gd name="adj2" fmla="val 128346"/>
            </a:avLst>
          </a:prstGeom>
          <a:solidFill>
            <a:srgbClr val="00FF00"/>
          </a:solidFill>
          <a:ln w="9525">
            <a:solidFill>
              <a:srgbClr val="339966"/>
            </a:solidFill>
            <a:miter lim="800000"/>
            <a:headEnd/>
            <a:tailEnd/>
          </a:ln>
        </p:spPr>
        <p:txBody>
          <a:bodyPr rot="10800000"/>
          <a:lstStyle/>
          <a:p>
            <a:pPr algn="ctr"/>
            <a:endParaRPr lang="en-US">
              <a:solidFill>
                <a:prstClr val="black"/>
              </a:solidFill>
            </a:endParaRPr>
          </a:p>
        </p:txBody>
      </p:sp>
      <p:sp>
        <p:nvSpPr>
          <p:cNvPr id="73813" name="AutoShape 85"/>
          <p:cNvSpPr>
            <a:spLocks noChangeArrowheads="1"/>
          </p:cNvSpPr>
          <p:nvPr/>
        </p:nvSpPr>
        <p:spPr bwMode="auto">
          <a:xfrm rot="10800000">
            <a:off x="1600200" y="2133600"/>
            <a:ext cx="2819400" cy="533400"/>
          </a:xfrm>
          <a:prstGeom prst="wedgeRectCallout">
            <a:avLst>
              <a:gd name="adj1" fmla="val 16840"/>
              <a:gd name="adj2" fmla="val -147665"/>
            </a:avLst>
          </a:prstGeom>
          <a:solidFill>
            <a:srgbClr val="99CCFF"/>
          </a:solidFill>
          <a:ln w="9525">
            <a:solidFill>
              <a:srgbClr val="3366FF"/>
            </a:solidFill>
            <a:miter lim="800000"/>
            <a:headEnd/>
            <a:tailEnd/>
          </a:ln>
        </p:spPr>
        <p:txBody>
          <a:bodyPr rot="10800000"/>
          <a:lstStyle/>
          <a:p>
            <a:pPr algn="ctr"/>
            <a:endParaRPr lang="en-US">
              <a:solidFill>
                <a:prstClr val="black"/>
              </a:solidFill>
            </a:endParaRPr>
          </a:p>
        </p:txBody>
      </p:sp>
      <p:sp>
        <p:nvSpPr>
          <p:cNvPr id="73812" name="AutoShape 84"/>
          <p:cNvSpPr>
            <a:spLocks noChangeArrowheads="1"/>
          </p:cNvSpPr>
          <p:nvPr/>
        </p:nvSpPr>
        <p:spPr bwMode="auto">
          <a:xfrm rot="10800000">
            <a:off x="2143125" y="4038600"/>
            <a:ext cx="1447800" cy="838200"/>
          </a:xfrm>
          <a:prstGeom prst="wedgeRectCallout">
            <a:avLst>
              <a:gd name="adj1" fmla="val 45095"/>
              <a:gd name="adj2" fmla="val 104706"/>
            </a:avLst>
          </a:prstGeom>
          <a:solidFill>
            <a:srgbClr val="FFFF99"/>
          </a:solidFill>
          <a:ln w="9525">
            <a:solidFill>
              <a:srgbClr val="FFFF00"/>
            </a:solidFill>
            <a:miter lim="800000"/>
            <a:headEnd/>
            <a:tailEnd/>
          </a:ln>
        </p:spPr>
        <p:txBody>
          <a:bodyPr rot="10800000"/>
          <a:lstStyle/>
          <a:p>
            <a:pPr algn="ctr"/>
            <a:endParaRPr lang="en-US">
              <a:solidFill>
                <a:prstClr val="black"/>
              </a:solidFill>
            </a:endParaRPr>
          </a:p>
        </p:txBody>
      </p:sp>
      <p:sp>
        <p:nvSpPr>
          <p:cNvPr id="73810" name="AutoShape 82"/>
          <p:cNvSpPr>
            <a:spLocks noChangeArrowheads="1"/>
          </p:cNvSpPr>
          <p:nvPr/>
        </p:nvSpPr>
        <p:spPr bwMode="auto">
          <a:xfrm rot="10800000">
            <a:off x="533400" y="4800600"/>
            <a:ext cx="1600200" cy="838200"/>
          </a:xfrm>
          <a:prstGeom prst="wedgeRectCallout">
            <a:avLst>
              <a:gd name="adj1" fmla="val -3175"/>
              <a:gd name="adj2" fmla="val 192450"/>
            </a:avLst>
          </a:prstGeom>
          <a:solidFill>
            <a:srgbClr val="FFCC99"/>
          </a:solidFill>
          <a:ln w="9525">
            <a:solidFill>
              <a:srgbClr val="FF9900"/>
            </a:solidFill>
            <a:miter lim="800000"/>
            <a:headEnd/>
            <a:tailEnd/>
          </a:ln>
        </p:spPr>
        <p:txBody>
          <a:bodyPr rot="10800000"/>
          <a:lstStyle/>
          <a:p>
            <a:pPr algn="ctr"/>
            <a:endParaRPr lang="en-US">
              <a:solidFill>
                <a:prstClr val="black"/>
              </a:solidFill>
            </a:endParaRPr>
          </a:p>
        </p:txBody>
      </p:sp>
      <p:sp>
        <p:nvSpPr>
          <p:cNvPr id="73808" name="AutoShape 80"/>
          <p:cNvSpPr>
            <a:spLocks noChangeArrowheads="1"/>
          </p:cNvSpPr>
          <p:nvPr/>
        </p:nvSpPr>
        <p:spPr bwMode="auto">
          <a:xfrm rot="10800000">
            <a:off x="76200" y="3848100"/>
            <a:ext cx="1447800" cy="838200"/>
          </a:xfrm>
          <a:prstGeom prst="wedgeRectCallout">
            <a:avLst>
              <a:gd name="adj1" fmla="val -17640"/>
              <a:gd name="adj2" fmla="val 69449"/>
            </a:avLst>
          </a:prstGeom>
          <a:solidFill>
            <a:srgbClr val="CCFFCC"/>
          </a:solidFill>
          <a:ln w="9525">
            <a:solidFill>
              <a:srgbClr val="99CC00"/>
            </a:solidFill>
            <a:miter lim="800000"/>
            <a:headEnd/>
            <a:tailEnd/>
          </a:ln>
        </p:spPr>
        <p:txBody>
          <a:bodyPr rot="10800000"/>
          <a:lstStyle/>
          <a:p>
            <a:pPr algn="ctr"/>
            <a:endParaRPr lang="en-US">
              <a:solidFill>
                <a:prstClr val="black"/>
              </a:solidFill>
            </a:endParaRPr>
          </a:p>
        </p:txBody>
      </p:sp>
      <p:sp>
        <p:nvSpPr>
          <p:cNvPr id="9240" name="Line 4"/>
          <p:cNvSpPr>
            <a:spLocks noChangeShapeType="1"/>
          </p:cNvSpPr>
          <p:nvPr/>
        </p:nvSpPr>
        <p:spPr bwMode="auto">
          <a:xfrm>
            <a:off x="685800" y="3408363"/>
            <a:ext cx="784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41" name="Line 5"/>
          <p:cNvSpPr>
            <a:spLocks noChangeShapeType="1"/>
          </p:cNvSpPr>
          <p:nvPr/>
        </p:nvSpPr>
        <p:spPr bwMode="auto">
          <a:xfrm>
            <a:off x="673100" y="3154363"/>
            <a:ext cx="0" cy="533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nvGrpSpPr>
          <p:cNvPr id="9242" name="Group 18"/>
          <p:cNvGrpSpPr>
            <a:grpSpLocks/>
          </p:cNvGrpSpPr>
          <p:nvPr/>
        </p:nvGrpSpPr>
        <p:grpSpPr bwMode="auto">
          <a:xfrm>
            <a:off x="838200" y="3243263"/>
            <a:ext cx="1828800" cy="381000"/>
            <a:chOff x="768" y="3008"/>
            <a:chExt cx="864" cy="240"/>
          </a:xfrm>
        </p:grpSpPr>
        <p:sp>
          <p:nvSpPr>
            <p:cNvPr id="9303" name="Line 7"/>
            <p:cNvSpPr>
              <a:spLocks noChangeShapeType="1"/>
            </p:cNvSpPr>
            <p:nvPr/>
          </p:nvSpPr>
          <p:spPr bwMode="auto">
            <a:xfrm>
              <a:off x="76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4" name="Line 8"/>
            <p:cNvSpPr>
              <a:spLocks noChangeShapeType="1"/>
            </p:cNvSpPr>
            <p:nvPr/>
          </p:nvSpPr>
          <p:spPr bwMode="auto">
            <a:xfrm>
              <a:off x="86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5" name="Line 9"/>
            <p:cNvSpPr>
              <a:spLocks noChangeShapeType="1"/>
            </p:cNvSpPr>
            <p:nvPr/>
          </p:nvSpPr>
          <p:spPr bwMode="auto">
            <a:xfrm>
              <a:off x="96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6" name="Line 10"/>
            <p:cNvSpPr>
              <a:spLocks noChangeShapeType="1"/>
            </p:cNvSpPr>
            <p:nvPr/>
          </p:nvSpPr>
          <p:spPr bwMode="auto">
            <a:xfrm>
              <a:off x="105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7" name="Line 11"/>
            <p:cNvSpPr>
              <a:spLocks noChangeShapeType="1"/>
            </p:cNvSpPr>
            <p:nvPr/>
          </p:nvSpPr>
          <p:spPr bwMode="auto">
            <a:xfrm>
              <a:off x="1152"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8" name="Line 12"/>
            <p:cNvSpPr>
              <a:spLocks noChangeShapeType="1"/>
            </p:cNvSpPr>
            <p:nvPr/>
          </p:nvSpPr>
          <p:spPr bwMode="auto">
            <a:xfrm>
              <a:off x="124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9" name="Line 13"/>
            <p:cNvSpPr>
              <a:spLocks noChangeShapeType="1"/>
            </p:cNvSpPr>
            <p:nvPr/>
          </p:nvSpPr>
          <p:spPr bwMode="auto">
            <a:xfrm>
              <a:off x="134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10" name="Line 14"/>
            <p:cNvSpPr>
              <a:spLocks noChangeShapeType="1"/>
            </p:cNvSpPr>
            <p:nvPr/>
          </p:nvSpPr>
          <p:spPr bwMode="auto">
            <a:xfrm>
              <a:off x="144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11" name="Line 15"/>
            <p:cNvSpPr>
              <a:spLocks noChangeShapeType="1"/>
            </p:cNvSpPr>
            <p:nvPr/>
          </p:nvSpPr>
          <p:spPr bwMode="auto">
            <a:xfrm>
              <a:off x="153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12" name="Line 17"/>
            <p:cNvSpPr>
              <a:spLocks noChangeShapeType="1"/>
            </p:cNvSpPr>
            <p:nvPr/>
          </p:nvSpPr>
          <p:spPr bwMode="auto">
            <a:xfrm>
              <a:off x="1632" y="3008"/>
              <a:ext cx="0"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9243" name="Text Box 19"/>
          <p:cNvSpPr txBox="1">
            <a:spLocks noChangeArrowheads="1"/>
          </p:cNvSpPr>
          <p:nvPr/>
        </p:nvSpPr>
        <p:spPr bwMode="auto">
          <a:xfrm>
            <a:off x="330200" y="2759075"/>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rPr>
              <a:t>1960</a:t>
            </a:r>
          </a:p>
        </p:txBody>
      </p:sp>
      <p:sp>
        <p:nvSpPr>
          <p:cNvPr id="9244" name="Text Box 20"/>
          <p:cNvSpPr txBox="1">
            <a:spLocks noChangeArrowheads="1"/>
          </p:cNvSpPr>
          <p:nvPr/>
        </p:nvSpPr>
        <p:spPr bwMode="auto">
          <a:xfrm>
            <a:off x="2284413" y="274955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rPr>
              <a:t>1970</a:t>
            </a:r>
          </a:p>
        </p:txBody>
      </p:sp>
      <p:grpSp>
        <p:nvGrpSpPr>
          <p:cNvPr id="9245" name="Group 21"/>
          <p:cNvGrpSpPr>
            <a:grpSpLocks/>
          </p:cNvGrpSpPr>
          <p:nvPr/>
        </p:nvGrpSpPr>
        <p:grpSpPr bwMode="auto">
          <a:xfrm>
            <a:off x="2667000" y="3243263"/>
            <a:ext cx="1943100" cy="381000"/>
            <a:chOff x="768" y="3008"/>
            <a:chExt cx="864" cy="240"/>
          </a:xfrm>
        </p:grpSpPr>
        <p:sp>
          <p:nvSpPr>
            <p:cNvPr id="9293" name="Line 22"/>
            <p:cNvSpPr>
              <a:spLocks noChangeShapeType="1"/>
            </p:cNvSpPr>
            <p:nvPr/>
          </p:nvSpPr>
          <p:spPr bwMode="auto">
            <a:xfrm>
              <a:off x="76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4" name="Line 23"/>
            <p:cNvSpPr>
              <a:spLocks noChangeShapeType="1"/>
            </p:cNvSpPr>
            <p:nvPr/>
          </p:nvSpPr>
          <p:spPr bwMode="auto">
            <a:xfrm>
              <a:off x="86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5" name="Line 24"/>
            <p:cNvSpPr>
              <a:spLocks noChangeShapeType="1"/>
            </p:cNvSpPr>
            <p:nvPr/>
          </p:nvSpPr>
          <p:spPr bwMode="auto">
            <a:xfrm>
              <a:off x="96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6" name="Line 25"/>
            <p:cNvSpPr>
              <a:spLocks noChangeShapeType="1"/>
            </p:cNvSpPr>
            <p:nvPr/>
          </p:nvSpPr>
          <p:spPr bwMode="auto">
            <a:xfrm>
              <a:off x="105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7" name="Line 26"/>
            <p:cNvSpPr>
              <a:spLocks noChangeShapeType="1"/>
            </p:cNvSpPr>
            <p:nvPr/>
          </p:nvSpPr>
          <p:spPr bwMode="auto">
            <a:xfrm>
              <a:off x="1152"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8" name="Line 27"/>
            <p:cNvSpPr>
              <a:spLocks noChangeShapeType="1"/>
            </p:cNvSpPr>
            <p:nvPr/>
          </p:nvSpPr>
          <p:spPr bwMode="auto">
            <a:xfrm>
              <a:off x="124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9" name="Line 28"/>
            <p:cNvSpPr>
              <a:spLocks noChangeShapeType="1"/>
            </p:cNvSpPr>
            <p:nvPr/>
          </p:nvSpPr>
          <p:spPr bwMode="auto">
            <a:xfrm>
              <a:off x="134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0" name="Line 29"/>
            <p:cNvSpPr>
              <a:spLocks noChangeShapeType="1"/>
            </p:cNvSpPr>
            <p:nvPr/>
          </p:nvSpPr>
          <p:spPr bwMode="auto">
            <a:xfrm>
              <a:off x="144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1" name="Line 30"/>
            <p:cNvSpPr>
              <a:spLocks noChangeShapeType="1"/>
            </p:cNvSpPr>
            <p:nvPr/>
          </p:nvSpPr>
          <p:spPr bwMode="auto">
            <a:xfrm>
              <a:off x="153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302" name="Line 31"/>
            <p:cNvSpPr>
              <a:spLocks noChangeShapeType="1"/>
            </p:cNvSpPr>
            <p:nvPr/>
          </p:nvSpPr>
          <p:spPr bwMode="auto">
            <a:xfrm>
              <a:off x="1632" y="3008"/>
              <a:ext cx="0"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246" name="Group 32"/>
          <p:cNvGrpSpPr>
            <a:grpSpLocks/>
          </p:cNvGrpSpPr>
          <p:nvPr/>
        </p:nvGrpSpPr>
        <p:grpSpPr bwMode="auto">
          <a:xfrm>
            <a:off x="4610100" y="3230563"/>
            <a:ext cx="1943100" cy="381000"/>
            <a:chOff x="768" y="3008"/>
            <a:chExt cx="864" cy="240"/>
          </a:xfrm>
        </p:grpSpPr>
        <p:sp>
          <p:nvSpPr>
            <p:cNvPr id="9283" name="Line 33"/>
            <p:cNvSpPr>
              <a:spLocks noChangeShapeType="1"/>
            </p:cNvSpPr>
            <p:nvPr/>
          </p:nvSpPr>
          <p:spPr bwMode="auto">
            <a:xfrm>
              <a:off x="76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4" name="Line 34"/>
            <p:cNvSpPr>
              <a:spLocks noChangeShapeType="1"/>
            </p:cNvSpPr>
            <p:nvPr/>
          </p:nvSpPr>
          <p:spPr bwMode="auto">
            <a:xfrm>
              <a:off x="86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5" name="Line 35"/>
            <p:cNvSpPr>
              <a:spLocks noChangeShapeType="1"/>
            </p:cNvSpPr>
            <p:nvPr/>
          </p:nvSpPr>
          <p:spPr bwMode="auto">
            <a:xfrm>
              <a:off x="96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6" name="Line 36"/>
            <p:cNvSpPr>
              <a:spLocks noChangeShapeType="1"/>
            </p:cNvSpPr>
            <p:nvPr/>
          </p:nvSpPr>
          <p:spPr bwMode="auto">
            <a:xfrm>
              <a:off x="105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7" name="Line 37"/>
            <p:cNvSpPr>
              <a:spLocks noChangeShapeType="1"/>
            </p:cNvSpPr>
            <p:nvPr/>
          </p:nvSpPr>
          <p:spPr bwMode="auto">
            <a:xfrm>
              <a:off x="1152"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8" name="Line 38"/>
            <p:cNvSpPr>
              <a:spLocks noChangeShapeType="1"/>
            </p:cNvSpPr>
            <p:nvPr/>
          </p:nvSpPr>
          <p:spPr bwMode="auto">
            <a:xfrm>
              <a:off x="124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9" name="Line 39"/>
            <p:cNvSpPr>
              <a:spLocks noChangeShapeType="1"/>
            </p:cNvSpPr>
            <p:nvPr/>
          </p:nvSpPr>
          <p:spPr bwMode="auto">
            <a:xfrm>
              <a:off x="134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0" name="Line 40"/>
            <p:cNvSpPr>
              <a:spLocks noChangeShapeType="1"/>
            </p:cNvSpPr>
            <p:nvPr/>
          </p:nvSpPr>
          <p:spPr bwMode="auto">
            <a:xfrm>
              <a:off x="144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1" name="Line 41"/>
            <p:cNvSpPr>
              <a:spLocks noChangeShapeType="1"/>
            </p:cNvSpPr>
            <p:nvPr/>
          </p:nvSpPr>
          <p:spPr bwMode="auto">
            <a:xfrm>
              <a:off x="153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92" name="Line 42"/>
            <p:cNvSpPr>
              <a:spLocks noChangeShapeType="1"/>
            </p:cNvSpPr>
            <p:nvPr/>
          </p:nvSpPr>
          <p:spPr bwMode="auto">
            <a:xfrm>
              <a:off x="1632" y="3008"/>
              <a:ext cx="0"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grpSp>
        <p:nvGrpSpPr>
          <p:cNvPr id="9247" name="Group 43"/>
          <p:cNvGrpSpPr>
            <a:grpSpLocks/>
          </p:cNvGrpSpPr>
          <p:nvPr/>
        </p:nvGrpSpPr>
        <p:grpSpPr bwMode="auto">
          <a:xfrm>
            <a:off x="6538914" y="3161620"/>
            <a:ext cx="1995486" cy="381000"/>
            <a:chOff x="768" y="3008"/>
            <a:chExt cx="864" cy="240"/>
          </a:xfrm>
        </p:grpSpPr>
        <p:sp>
          <p:nvSpPr>
            <p:cNvPr id="9273" name="Line 44"/>
            <p:cNvSpPr>
              <a:spLocks noChangeShapeType="1"/>
            </p:cNvSpPr>
            <p:nvPr/>
          </p:nvSpPr>
          <p:spPr bwMode="auto">
            <a:xfrm>
              <a:off x="76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74" name="Line 45"/>
            <p:cNvSpPr>
              <a:spLocks noChangeShapeType="1"/>
            </p:cNvSpPr>
            <p:nvPr/>
          </p:nvSpPr>
          <p:spPr bwMode="auto">
            <a:xfrm>
              <a:off x="86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75" name="Line 46"/>
            <p:cNvSpPr>
              <a:spLocks noChangeShapeType="1"/>
            </p:cNvSpPr>
            <p:nvPr/>
          </p:nvSpPr>
          <p:spPr bwMode="auto">
            <a:xfrm>
              <a:off x="96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76" name="Line 47"/>
            <p:cNvSpPr>
              <a:spLocks noChangeShapeType="1"/>
            </p:cNvSpPr>
            <p:nvPr/>
          </p:nvSpPr>
          <p:spPr bwMode="auto">
            <a:xfrm>
              <a:off x="105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77" name="Line 48"/>
            <p:cNvSpPr>
              <a:spLocks noChangeShapeType="1"/>
            </p:cNvSpPr>
            <p:nvPr/>
          </p:nvSpPr>
          <p:spPr bwMode="auto">
            <a:xfrm>
              <a:off x="1152"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78" name="Line 49"/>
            <p:cNvSpPr>
              <a:spLocks noChangeShapeType="1"/>
            </p:cNvSpPr>
            <p:nvPr/>
          </p:nvSpPr>
          <p:spPr bwMode="auto">
            <a:xfrm>
              <a:off x="1248"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79" name="Line 50"/>
            <p:cNvSpPr>
              <a:spLocks noChangeShapeType="1"/>
            </p:cNvSpPr>
            <p:nvPr/>
          </p:nvSpPr>
          <p:spPr bwMode="auto">
            <a:xfrm>
              <a:off x="1344"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0" name="Line 51"/>
            <p:cNvSpPr>
              <a:spLocks noChangeShapeType="1"/>
            </p:cNvSpPr>
            <p:nvPr/>
          </p:nvSpPr>
          <p:spPr bwMode="auto">
            <a:xfrm>
              <a:off x="1440"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1" name="Line 52"/>
            <p:cNvSpPr>
              <a:spLocks noChangeShapeType="1"/>
            </p:cNvSpPr>
            <p:nvPr/>
          </p:nvSpPr>
          <p:spPr bwMode="auto">
            <a:xfrm>
              <a:off x="1536" y="3072"/>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9282" name="Line 53"/>
            <p:cNvSpPr>
              <a:spLocks noChangeShapeType="1"/>
            </p:cNvSpPr>
            <p:nvPr/>
          </p:nvSpPr>
          <p:spPr bwMode="auto">
            <a:xfrm>
              <a:off x="1632" y="3008"/>
              <a:ext cx="0" cy="24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grpSp>
      <p:sp>
        <p:nvSpPr>
          <p:cNvPr id="9249" name="Text Box 65"/>
          <p:cNvSpPr txBox="1">
            <a:spLocks noChangeArrowheads="1"/>
          </p:cNvSpPr>
          <p:nvPr/>
        </p:nvSpPr>
        <p:spPr bwMode="auto">
          <a:xfrm>
            <a:off x="4238626" y="274955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rPr>
              <a:t>1980</a:t>
            </a:r>
          </a:p>
        </p:txBody>
      </p:sp>
      <p:sp>
        <p:nvSpPr>
          <p:cNvPr id="9250" name="Text Box 66"/>
          <p:cNvSpPr txBox="1">
            <a:spLocks noChangeArrowheads="1"/>
          </p:cNvSpPr>
          <p:nvPr/>
        </p:nvSpPr>
        <p:spPr bwMode="auto">
          <a:xfrm>
            <a:off x="6192839" y="2749550"/>
            <a:ext cx="692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prstClr val="black"/>
                </a:solidFill>
              </a:rPr>
              <a:t>1990</a:t>
            </a:r>
          </a:p>
        </p:txBody>
      </p:sp>
      <p:sp>
        <p:nvSpPr>
          <p:cNvPr id="9251" name="Text Box 67"/>
          <p:cNvSpPr txBox="1">
            <a:spLocks noChangeArrowheads="1"/>
          </p:cNvSpPr>
          <p:nvPr/>
        </p:nvSpPr>
        <p:spPr bwMode="auto">
          <a:xfrm>
            <a:off x="8147050" y="2747963"/>
            <a:ext cx="692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prstClr val="black"/>
                </a:solidFill>
              </a:rPr>
              <a:t>2000</a:t>
            </a:r>
          </a:p>
        </p:txBody>
      </p:sp>
      <p:sp>
        <p:nvSpPr>
          <p:cNvPr id="73798" name="Text Box 70"/>
          <p:cNvSpPr txBox="1">
            <a:spLocks noChangeArrowheads="1"/>
          </p:cNvSpPr>
          <p:nvPr/>
        </p:nvSpPr>
        <p:spPr bwMode="auto">
          <a:xfrm>
            <a:off x="152400" y="3917950"/>
            <a:ext cx="1371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prstClr val="black"/>
                </a:solidFill>
              </a:rPr>
              <a:t>Carl Adam Petri defines Petri Nets</a:t>
            </a:r>
          </a:p>
        </p:txBody>
      </p:sp>
      <p:sp>
        <p:nvSpPr>
          <p:cNvPr id="73799" name="Text Box 71"/>
          <p:cNvSpPr txBox="1">
            <a:spLocks noChangeArrowheads="1"/>
          </p:cNvSpPr>
          <p:nvPr/>
        </p:nvSpPr>
        <p:spPr bwMode="auto">
          <a:xfrm>
            <a:off x="533400" y="4829175"/>
            <a:ext cx="1981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a:solidFill>
                  <a:prstClr val="black"/>
                </a:solidFill>
                <a:hlinkClick r:id="rId3"/>
              </a:rPr>
              <a:t>Estrin</a:t>
            </a:r>
            <a:r>
              <a:rPr lang="en-US" sz="1400" dirty="0">
                <a:solidFill>
                  <a:prstClr val="black"/>
                </a:solidFill>
                <a:hlinkClick r:id="rId3"/>
              </a:rPr>
              <a:t> and Turn </a:t>
            </a:r>
            <a:r>
              <a:rPr lang="en-US" sz="1400" dirty="0">
                <a:solidFill>
                  <a:prstClr val="black"/>
                </a:solidFill>
              </a:rPr>
              <a:t>proposed an early dataflow model</a:t>
            </a:r>
          </a:p>
        </p:txBody>
      </p:sp>
      <p:sp>
        <p:nvSpPr>
          <p:cNvPr id="73800" name="Text Box 72"/>
          <p:cNvSpPr txBox="1">
            <a:spLocks noChangeArrowheads="1"/>
          </p:cNvSpPr>
          <p:nvPr/>
        </p:nvSpPr>
        <p:spPr bwMode="auto">
          <a:xfrm>
            <a:off x="533400" y="1295400"/>
            <a:ext cx="2362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prstClr val="black"/>
                </a:solidFill>
                <a:hlinkClick r:id="rId4"/>
              </a:rPr>
              <a:t>Karp and Miller </a:t>
            </a:r>
            <a:r>
              <a:rPr lang="en-US" sz="1400" dirty="0">
                <a:solidFill>
                  <a:prstClr val="black"/>
                </a:solidFill>
              </a:rPr>
              <a:t>analyzed Computation Graphs w/o branches or merges</a:t>
            </a:r>
          </a:p>
        </p:txBody>
      </p:sp>
      <p:sp>
        <p:nvSpPr>
          <p:cNvPr id="73801" name="Text Box 73"/>
          <p:cNvSpPr txBox="1">
            <a:spLocks noChangeArrowheads="1"/>
          </p:cNvSpPr>
          <p:nvPr/>
        </p:nvSpPr>
        <p:spPr bwMode="auto">
          <a:xfrm>
            <a:off x="2117725" y="4067175"/>
            <a:ext cx="15398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prstClr val="black"/>
                </a:solidFill>
                <a:hlinkClick r:id="rId5"/>
              </a:rPr>
              <a:t>Rodriguez</a:t>
            </a:r>
            <a:r>
              <a:rPr lang="en-US" sz="1400" dirty="0">
                <a:solidFill>
                  <a:prstClr val="black"/>
                </a:solidFill>
              </a:rPr>
              <a:t> proposes Dataflow Graphs</a:t>
            </a:r>
          </a:p>
        </p:txBody>
      </p:sp>
      <p:sp>
        <p:nvSpPr>
          <p:cNvPr id="73802" name="Text Box 74"/>
          <p:cNvSpPr txBox="1">
            <a:spLocks noChangeArrowheads="1"/>
          </p:cNvSpPr>
          <p:nvPr/>
        </p:nvSpPr>
        <p:spPr bwMode="auto">
          <a:xfrm>
            <a:off x="1600200" y="2149475"/>
            <a:ext cx="3124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smtClean="0">
                <a:solidFill>
                  <a:prstClr val="black"/>
                </a:solidFill>
                <a:hlinkClick r:id="rId6"/>
              </a:rPr>
              <a:t>Enea</a:t>
            </a:r>
            <a:r>
              <a:rPr lang="en-US" sz="1400" dirty="0" smtClean="0">
                <a:solidFill>
                  <a:prstClr val="black"/>
                </a:solidFill>
              </a:rPr>
              <a:t> proposes a language design</a:t>
            </a:r>
          </a:p>
          <a:p>
            <a:pPr eaLnBrk="1" hangingPunct="1"/>
            <a:r>
              <a:rPr lang="en-US" sz="1400" dirty="0" smtClean="0">
                <a:solidFill>
                  <a:prstClr val="black"/>
                </a:solidFill>
              </a:rPr>
              <a:t>for concurrent processes.</a:t>
            </a:r>
            <a:endParaRPr lang="en-US" sz="1400" dirty="0">
              <a:solidFill>
                <a:prstClr val="black"/>
              </a:solidFill>
            </a:endParaRPr>
          </a:p>
        </p:txBody>
      </p:sp>
      <p:sp>
        <p:nvSpPr>
          <p:cNvPr id="73803" name="Text Box 75"/>
          <p:cNvSpPr txBox="1">
            <a:spLocks noChangeArrowheads="1"/>
          </p:cNvSpPr>
          <p:nvPr/>
        </p:nvSpPr>
        <p:spPr bwMode="auto">
          <a:xfrm>
            <a:off x="2743200" y="1250950"/>
            <a:ext cx="22256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prstClr val="black"/>
                </a:solidFill>
                <a:hlinkClick r:id="rId7"/>
              </a:rPr>
              <a:t>Dennis</a:t>
            </a:r>
            <a:r>
              <a:rPr lang="en-US" sz="1400" dirty="0">
                <a:solidFill>
                  <a:prstClr val="black"/>
                </a:solidFill>
              </a:rPr>
              <a:t> proposes a dataflow language. Pure Dataflow is born</a:t>
            </a:r>
          </a:p>
        </p:txBody>
      </p:sp>
      <p:sp>
        <p:nvSpPr>
          <p:cNvPr id="73804" name="Text Box 76"/>
          <p:cNvSpPr txBox="1">
            <a:spLocks noChangeArrowheads="1"/>
          </p:cNvSpPr>
          <p:nvPr/>
        </p:nvSpPr>
        <p:spPr bwMode="auto">
          <a:xfrm>
            <a:off x="3505200" y="4800600"/>
            <a:ext cx="251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prstClr val="black"/>
                </a:solidFill>
                <a:hlinkClick r:id="rId8"/>
              </a:rPr>
              <a:t>Kahn</a:t>
            </a:r>
            <a:r>
              <a:rPr lang="en-US" sz="1400">
                <a:solidFill>
                  <a:prstClr val="black"/>
                </a:solidFill>
              </a:rPr>
              <a:t> proposes a simple parallel processing language with vertices as queues. Static Dataflow is born</a:t>
            </a:r>
          </a:p>
        </p:txBody>
      </p:sp>
      <p:sp>
        <p:nvSpPr>
          <p:cNvPr id="73805" name="Text Box 77"/>
          <p:cNvSpPr txBox="1">
            <a:spLocks noChangeArrowheads="1"/>
          </p:cNvSpPr>
          <p:nvPr/>
        </p:nvSpPr>
        <p:spPr bwMode="auto">
          <a:xfrm>
            <a:off x="3524250" y="5791200"/>
            <a:ext cx="234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prstClr val="black"/>
                </a:solidFill>
                <a:hlinkClick r:id="rId9"/>
              </a:rPr>
              <a:t>Dennis</a:t>
            </a:r>
            <a:r>
              <a:rPr lang="en-US" sz="1400" dirty="0">
                <a:solidFill>
                  <a:prstClr val="black"/>
                </a:solidFill>
              </a:rPr>
              <a:t> designs a dataflow arch</a:t>
            </a:r>
          </a:p>
        </p:txBody>
      </p:sp>
      <p:sp>
        <p:nvSpPr>
          <p:cNvPr id="73806" name="Text Box 78"/>
          <p:cNvSpPr txBox="1">
            <a:spLocks noChangeArrowheads="1"/>
          </p:cNvSpPr>
          <p:nvPr/>
        </p:nvSpPr>
        <p:spPr bwMode="auto">
          <a:xfrm>
            <a:off x="5171394" y="4090987"/>
            <a:ext cx="3810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a:solidFill>
                  <a:prstClr val="black"/>
                </a:solidFill>
              </a:rPr>
              <a:t>Arvind</a:t>
            </a:r>
            <a:r>
              <a:rPr lang="en-US" sz="1400" dirty="0">
                <a:solidFill>
                  <a:prstClr val="black"/>
                </a:solidFill>
              </a:rPr>
              <a:t> and </a:t>
            </a:r>
            <a:r>
              <a:rPr lang="en-US" altLang="zh-TW" sz="1400" dirty="0" err="1">
                <a:solidFill>
                  <a:prstClr val="black"/>
                </a:solidFill>
              </a:rPr>
              <a:t>Gostelow</a:t>
            </a:r>
            <a:r>
              <a:rPr lang="en-US" altLang="zh-TW" sz="1400" dirty="0">
                <a:solidFill>
                  <a:prstClr val="black"/>
                </a:solidFill>
              </a:rPr>
              <a:t>, &amp; separately </a:t>
            </a:r>
            <a:r>
              <a:rPr lang="en-US" altLang="zh-TW" sz="1400" dirty="0" err="1">
                <a:solidFill>
                  <a:prstClr val="black"/>
                </a:solidFill>
                <a:hlinkClick r:id="rId10"/>
              </a:rPr>
              <a:t>Gurd</a:t>
            </a:r>
            <a:r>
              <a:rPr lang="en-US" altLang="zh-TW" sz="1400" dirty="0">
                <a:solidFill>
                  <a:prstClr val="black"/>
                </a:solidFill>
                <a:hlinkClick r:id="rId10"/>
              </a:rPr>
              <a:t> and Watson</a:t>
            </a:r>
            <a:r>
              <a:rPr lang="en-US" sz="1400" dirty="0">
                <a:solidFill>
                  <a:prstClr val="black"/>
                </a:solidFill>
              </a:rPr>
              <a:t> created a tagged token dataflow model. Dynamic Dataflow is born</a:t>
            </a:r>
          </a:p>
        </p:txBody>
      </p:sp>
      <p:sp>
        <p:nvSpPr>
          <p:cNvPr id="73807" name="Text Box 79"/>
          <p:cNvSpPr txBox="1">
            <a:spLocks noChangeArrowheads="1"/>
          </p:cNvSpPr>
          <p:nvPr/>
        </p:nvSpPr>
        <p:spPr bwMode="auto">
          <a:xfrm>
            <a:off x="6100762" y="2118237"/>
            <a:ext cx="291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err="1">
                <a:solidFill>
                  <a:prstClr val="black"/>
                </a:solidFill>
                <a:hlinkClick r:id="rId11"/>
              </a:rPr>
              <a:t>Arvind</a:t>
            </a:r>
            <a:r>
              <a:rPr lang="en-US" sz="1400" dirty="0">
                <a:solidFill>
                  <a:prstClr val="black"/>
                </a:solidFill>
                <a:hlinkClick r:id="rId11"/>
              </a:rPr>
              <a:t>, </a:t>
            </a:r>
            <a:r>
              <a:rPr lang="en-US" sz="1400" dirty="0" smtClean="0">
                <a:solidFill>
                  <a:prstClr val="black"/>
                </a:solidFill>
                <a:hlinkClick r:id="rId11"/>
              </a:rPr>
              <a:t>et al. </a:t>
            </a:r>
            <a:r>
              <a:rPr lang="en-US" sz="1400" dirty="0">
                <a:solidFill>
                  <a:prstClr val="black"/>
                </a:solidFill>
              </a:rPr>
              <a:t>designed the Monsoon dataflow machine</a:t>
            </a:r>
          </a:p>
        </p:txBody>
      </p:sp>
      <p:sp>
        <p:nvSpPr>
          <p:cNvPr id="2" name="Footer Placeholder 1"/>
          <p:cNvSpPr>
            <a:spLocks noGrp="1"/>
          </p:cNvSpPr>
          <p:nvPr>
            <p:ph type="ftr" sz="quarter" idx="11"/>
          </p:nvPr>
        </p:nvSpPr>
        <p:spPr/>
        <p:txBody>
          <a:bodyPr/>
          <a:lstStyle/>
          <a:p>
            <a:pPr>
              <a:defRPr/>
            </a:pPr>
            <a:r>
              <a:rPr lang="en-US" altLang="en-US" smtClean="0">
                <a:solidFill>
                  <a:prstClr val="black">
                    <a:tint val="75000"/>
                  </a:prstClr>
                </a:solidFill>
              </a:rPr>
              <a:t>652-14F: Dataflow - Part I</a:t>
            </a:r>
            <a:endParaRPr lang="en-US" altLang="en-US">
              <a:solidFill>
                <a:prstClr val="black">
                  <a:tint val="75000"/>
                </a:prstClr>
              </a:solidFill>
            </a:endParaRPr>
          </a:p>
        </p:txBody>
      </p:sp>
      <p:sp>
        <p:nvSpPr>
          <p:cNvPr id="100" name="AutoShape 88"/>
          <p:cNvSpPr>
            <a:spLocks noChangeArrowheads="1"/>
          </p:cNvSpPr>
          <p:nvPr/>
        </p:nvSpPr>
        <p:spPr bwMode="auto">
          <a:xfrm rot="10800000">
            <a:off x="6210300" y="3190081"/>
            <a:ext cx="228600" cy="457200"/>
          </a:xfrm>
          <a:prstGeom prst="roundRect">
            <a:avLst/>
          </a:prstGeom>
          <a:solidFill>
            <a:schemeClr val="accent6">
              <a:lumMod val="75000"/>
              <a:alpha val="36862"/>
            </a:schemeClr>
          </a:solidFill>
          <a:ln w="9525">
            <a:solidFill>
              <a:srgbClr val="993300"/>
            </a:solidFill>
            <a:miter lim="800000"/>
            <a:headEnd/>
            <a:tailEnd/>
          </a:ln>
        </p:spPr>
        <p:txBody>
          <a:bodyPr rot="10800000"/>
          <a:lstStyle/>
          <a:p>
            <a:pPr algn="ctr"/>
            <a:endParaRPr lang="en-US">
              <a:solidFill>
                <a:prstClr val="black"/>
              </a:solidFill>
            </a:endParaRPr>
          </a:p>
        </p:txBody>
      </p:sp>
      <p:sp>
        <p:nvSpPr>
          <p:cNvPr id="5" name="Date Placeholder 4"/>
          <p:cNvSpPr>
            <a:spLocks noGrp="1"/>
          </p:cNvSpPr>
          <p:nvPr>
            <p:ph type="dt" sz="half" idx="10"/>
          </p:nvPr>
        </p:nvSpPr>
        <p:spPr/>
        <p:txBody>
          <a:bodyPr/>
          <a:lstStyle/>
          <a:p>
            <a:pPr>
              <a:defRPr/>
            </a:pPr>
            <a:fld id="{2FB424BD-5C0B-4CD2-B02C-A7405FAF83AF}" type="datetime1">
              <a:rPr lang="en-US" altLang="en-US" smtClean="0"/>
              <a:t>10/21/2014</a:t>
            </a:fld>
            <a:endParaRPr lang="en-US" altLang="en-US"/>
          </a:p>
        </p:txBody>
      </p:sp>
    </p:spTree>
    <p:extLst>
      <p:ext uri="{BB962C8B-B14F-4D97-AF65-F5344CB8AC3E}">
        <p14:creationId xmlns:p14="http://schemas.microsoft.com/office/powerpoint/2010/main" val="404985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97"/>
                                        </p:tgtEl>
                                        <p:attrNameLst>
                                          <p:attrName>style.visibility</p:attrName>
                                        </p:attrNameLst>
                                      </p:cBhvr>
                                      <p:to>
                                        <p:strVal val="visible"/>
                                      </p:to>
                                    </p:set>
                                    <p:animEffect transition="in" filter="dissolve">
                                      <p:cBhvr>
                                        <p:cTn id="7" dur="500"/>
                                        <p:tgtEl>
                                          <p:spTgt spid="7379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798"/>
                                        </p:tgtEl>
                                        <p:attrNameLst>
                                          <p:attrName>style.visibility</p:attrName>
                                        </p:attrNameLst>
                                      </p:cBhvr>
                                      <p:to>
                                        <p:strVal val="visible"/>
                                      </p:to>
                                    </p:set>
                                    <p:animEffect transition="in" filter="dissolve">
                                      <p:cBhvr>
                                        <p:cTn id="10" dur="500"/>
                                        <p:tgtEl>
                                          <p:spTgt spid="7379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808"/>
                                        </p:tgtEl>
                                        <p:attrNameLst>
                                          <p:attrName>style.visibility</p:attrName>
                                        </p:attrNameLst>
                                      </p:cBhvr>
                                      <p:to>
                                        <p:strVal val="visible"/>
                                      </p:to>
                                    </p:set>
                                    <p:animEffect transition="in" filter="dissolve">
                                      <p:cBhvr>
                                        <p:cTn id="13" dur="500"/>
                                        <p:tgtEl>
                                          <p:spTgt spid="7380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3818"/>
                                        </p:tgtEl>
                                        <p:attrNameLst>
                                          <p:attrName>style.visibility</p:attrName>
                                        </p:attrNameLst>
                                      </p:cBhvr>
                                      <p:to>
                                        <p:strVal val="visible"/>
                                      </p:to>
                                    </p:set>
                                    <p:animEffect transition="in" filter="dissolve">
                                      <p:cBhvr>
                                        <p:cTn id="18" dur="500"/>
                                        <p:tgtEl>
                                          <p:spTgt spid="738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3810"/>
                                        </p:tgtEl>
                                        <p:attrNameLst>
                                          <p:attrName>style.visibility</p:attrName>
                                        </p:attrNameLst>
                                      </p:cBhvr>
                                      <p:to>
                                        <p:strVal val="visible"/>
                                      </p:to>
                                    </p:set>
                                    <p:animEffect transition="in" filter="dissolve">
                                      <p:cBhvr>
                                        <p:cTn id="21" dur="500"/>
                                        <p:tgtEl>
                                          <p:spTgt spid="738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3799"/>
                                        </p:tgtEl>
                                        <p:attrNameLst>
                                          <p:attrName>style.visibility</p:attrName>
                                        </p:attrNameLst>
                                      </p:cBhvr>
                                      <p:to>
                                        <p:strVal val="visible"/>
                                      </p:to>
                                    </p:set>
                                    <p:animEffect transition="in" filter="dissolve">
                                      <p:cBhvr>
                                        <p:cTn id="24" dur="500"/>
                                        <p:tgtEl>
                                          <p:spTgt spid="737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3811"/>
                                        </p:tgtEl>
                                        <p:attrNameLst>
                                          <p:attrName>style.visibility</p:attrName>
                                        </p:attrNameLst>
                                      </p:cBhvr>
                                      <p:to>
                                        <p:strVal val="visible"/>
                                      </p:to>
                                    </p:set>
                                    <p:animEffect transition="in" filter="dissolve">
                                      <p:cBhvr>
                                        <p:cTn id="29" dur="500"/>
                                        <p:tgtEl>
                                          <p:spTgt spid="73811"/>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73819"/>
                                        </p:tgtEl>
                                        <p:attrNameLst>
                                          <p:attrName>style.visibility</p:attrName>
                                        </p:attrNameLst>
                                      </p:cBhvr>
                                      <p:to>
                                        <p:strVal val="visible"/>
                                      </p:to>
                                    </p:set>
                                    <p:animEffect transition="in" filter="dissolve">
                                      <p:cBhvr>
                                        <p:cTn id="32" dur="500"/>
                                        <p:tgtEl>
                                          <p:spTgt spid="7381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3800"/>
                                        </p:tgtEl>
                                        <p:attrNameLst>
                                          <p:attrName>style.visibility</p:attrName>
                                        </p:attrNameLst>
                                      </p:cBhvr>
                                      <p:to>
                                        <p:strVal val="visible"/>
                                      </p:to>
                                    </p:set>
                                    <p:animEffect transition="in" filter="dissolve">
                                      <p:cBhvr>
                                        <p:cTn id="35" dur="500"/>
                                        <p:tgtEl>
                                          <p:spTgt spid="7380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3801"/>
                                        </p:tgtEl>
                                        <p:attrNameLst>
                                          <p:attrName>style.visibility</p:attrName>
                                        </p:attrNameLst>
                                      </p:cBhvr>
                                      <p:to>
                                        <p:strVal val="visible"/>
                                      </p:to>
                                    </p:set>
                                    <p:animEffect transition="in" filter="dissolve">
                                      <p:cBhvr>
                                        <p:cTn id="40" dur="500"/>
                                        <p:tgtEl>
                                          <p:spTgt spid="7380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3812"/>
                                        </p:tgtEl>
                                        <p:attrNameLst>
                                          <p:attrName>style.visibility</p:attrName>
                                        </p:attrNameLst>
                                      </p:cBhvr>
                                      <p:to>
                                        <p:strVal val="visible"/>
                                      </p:to>
                                    </p:set>
                                    <p:animEffect transition="in" filter="dissolve">
                                      <p:cBhvr>
                                        <p:cTn id="43" dur="500"/>
                                        <p:tgtEl>
                                          <p:spTgt spid="7381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3822"/>
                                        </p:tgtEl>
                                        <p:attrNameLst>
                                          <p:attrName>style.visibility</p:attrName>
                                        </p:attrNameLst>
                                      </p:cBhvr>
                                      <p:to>
                                        <p:strVal val="visible"/>
                                      </p:to>
                                    </p:set>
                                    <p:animEffect transition="in" filter="dissolve">
                                      <p:cBhvr>
                                        <p:cTn id="46" dur="500"/>
                                        <p:tgtEl>
                                          <p:spTgt spid="7382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73813"/>
                                        </p:tgtEl>
                                        <p:attrNameLst>
                                          <p:attrName>style.visibility</p:attrName>
                                        </p:attrNameLst>
                                      </p:cBhvr>
                                      <p:to>
                                        <p:strVal val="visible"/>
                                      </p:to>
                                    </p:set>
                                    <p:animEffect transition="in" filter="dissolve">
                                      <p:cBhvr>
                                        <p:cTn id="51" dur="500"/>
                                        <p:tgtEl>
                                          <p:spTgt spid="7381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73820"/>
                                        </p:tgtEl>
                                        <p:attrNameLst>
                                          <p:attrName>style.visibility</p:attrName>
                                        </p:attrNameLst>
                                      </p:cBhvr>
                                      <p:to>
                                        <p:strVal val="visible"/>
                                      </p:to>
                                    </p:set>
                                    <p:animEffect transition="in" filter="dissolve">
                                      <p:cBhvr>
                                        <p:cTn id="54" dur="500"/>
                                        <p:tgtEl>
                                          <p:spTgt spid="73820"/>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73802"/>
                                        </p:tgtEl>
                                        <p:attrNameLst>
                                          <p:attrName>style.visibility</p:attrName>
                                        </p:attrNameLst>
                                      </p:cBhvr>
                                      <p:to>
                                        <p:strVal val="visible"/>
                                      </p:to>
                                    </p:set>
                                    <p:animEffect transition="in" filter="dissolve">
                                      <p:cBhvr>
                                        <p:cTn id="57" dur="500"/>
                                        <p:tgtEl>
                                          <p:spTgt spid="7380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73821"/>
                                        </p:tgtEl>
                                        <p:attrNameLst>
                                          <p:attrName>style.visibility</p:attrName>
                                        </p:attrNameLst>
                                      </p:cBhvr>
                                      <p:to>
                                        <p:strVal val="visible"/>
                                      </p:to>
                                    </p:set>
                                    <p:animEffect transition="in" filter="dissolve">
                                      <p:cBhvr>
                                        <p:cTn id="62" dur="500"/>
                                        <p:tgtEl>
                                          <p:spTgt spid="73821"/>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3815"/>
                                        </p:tgtEl>
                                        <p:attrNameLst>
                                          <p:attrName>style.visibility</p:attrName>
                                        </p:attrNameLst>
                                      </p:cBhvr>
                                      <p:to>
                                        <p:strVal val="visible"/>
                                      </p:to>
                                    </p:set>
                                    <p:animEffect transition="in" filter="dissolve">
                                      <p:cBhvr>
                                        <p:cTn id="65" dur="500"/>
                                        <p:tgtEl>
                                          <p:spTgt spid="7381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73803"/>
                                        </p:tgtEl>
                                        <p:attrNameLst>
                                          <p:attrName>style.visibility</p:attrName>
                                        </p:attrNameLst>
                                      </p:cBhvr>
                                      <p:to>
                                        <p:strVal val="visible"/>
                                      </p:to>
                                    </p:set>
                                    <p:animEffect transition="in" filter="dissolve">
                                      <p:cBhvr>
                                        <p:cTn id="68" dur="500"/>
                                        <p:tgtEl>
                                          <p:spTgt spid="738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73823"/>
                                        </p:tgtEl>
                                        <p:attrNameLst>
                                          <p:attrName>style.visibility</p:attrName>
                                        </p:attrNameLst>
                                      </p:cBhvr>
                                      <p:to>
                                        <p:strVal val="visible"/>
                                      </p:to>
                                    </p:set>
                                    <p:animEffect transition="in" filter="dissolve">
                                      <p:cBhvr>
                                        <p:cTn id="73" dur="500"/>
                                        <p:tgtEl>
                                          <p:spTgt spid="73823"/>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3814"/>
                                        </p:tgtEl>
                                        <p:attrNameLst>
                                          <p:attrName>style.visibility</p:attrName>
                                        </p:attrNameLst>
                                      </p:cBhvr>
                                      <p:to>
                                        <p:strVal val="visible"/>
                                      </p:to>
                                    </p:set>
                                    <p:animEffect transition="in" filter="dissolve">
                                      <p:cBhvr>
                                        <p:cTn id="76" dur="500"/>
                                        <p:tgtEl>
                                          <p:spTgt spid="73814"/>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73804"/>
                                        </p:tgtEl>
                                        <p:attrNameLst>
                                          <p:attrName>style.visibility</p:attrName>
                                        </p:attrNameLst>
                                      </p:cBhvr>
                                      <p:to>
                                        <p:strVal val="visible"/>
                                      </p:to>
                                    </p:set>
                                    <p:animEffect transition="in" filter="dissolve">
                                      <p:cBhvr>
                                        <p:cTn id="79" dur="500"/>
                                        <p:tgtEl>
                                          <p:spTgt spid="73804"/>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73805"/>
                                        </p:tgtEl>
                                        <p:attrNameLst>
                                          <p:attrName>style.visibility</p:attrName>
                                        </p:attrNameLst>
                                      </p:cBhvr>
                                      <p:to>
                                        <p:strVal val="visible"/>
                                      </p:to>
                                    </p:set>
                                    <p:animEffect transition="in" filter="dissolve">
                                      <p:cBhvr>
                                        <p:cTn id="82" dur="500"/>
                                        <p:tgtEl>
                                          <p:spTgt spid="7380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73806"/>
                                        </p:tgtEl>
                                        <p:attrNameLst>
                                          <p:attrName>style.visibility</p:attrName>
                                        </p:attrNameLst>
                                      </p:cBhvr>
                                      <p:to>
                                        <p:strVal val="visible"/>
                                      </p:to>
                                    </p:set>
                                    <p:animEffect transition="in" filter="dissolve">
                                      <p:cBhvr>
                                        <p:cTn id="87" dur="500"/>
                                        <p:tgtEl>
                                          <p:spTgt spid="73806"/>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73816"/>
                                        </p:tgtEl>
                                        <p:attrNameLst>
                                          <p:attrName>style.visibility</p:attrName>
                                        </p:attrNameLst>
                                      </p:cBhvr>
                                      <p:to>
                                        <p:strVal val="visible"/>
                                      </p:to>
                                    </p:set>
                                    <p:animEffect transition="in" filter="dissolve">
                                      <p:cBhvr>
                                        <p:cTn id="90" dur="500"/>
                                        <p:tgtEl>
                                          <p:spTgt spid="73816"/>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73824"/>
                                        </p:tgtEl>
                                        <p:attrNameLst>
                                          <p:attrName>style.visibility</p:attrName>
                                        </p:attrNameLst>
                                      </p:cBhvr>
                                      <p:to>
                                        <p:strVal val="visible"/>
                                      </p:to>
                                    </p:set>
                                    <p:animEffect transition="in" filter="dissolve">
                                      <p:cBhvr>
                                        <p:cTn id="93" dur="500"/>
                                        <p:tgtEl>
                                          <p:spTgt spid="73824"/>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00"/>
                                        </p:tgtEl>
                                        <p:attrNameLst>
                                          <p:attrName>style.visibility</p:attrName>
                                        </p:attrNameLst>
                                      </p:cBhvr>
                                      <p:to>
                                        <p:strVal val="visible"/>
                                      </p:to>
                                    </p:set>
                                    <p:animEffect transition="in" filter="fade">
                                      <p:cBhvr>
                                        <p:cTn id="101" dur="500"/>
                                        <p:tgtEl>
                                          <p:spTgt spid="100"/>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73817"/>
                                        </p:tgtEl>
                                        <p:attrNameLst>
                                          <p:attrName>style.visibility</p:attrName>
                                        </p:attrNameLst>
                                      </p:cBhvr>
                                      <p:to>
                                        <p:strVal val="visible"/>
                                      </p:to>
                                    </p:set>
                                    <p:animEffect transition="in" filter="dissolve">
                                      <p:cBhvr>
                                        <p:cTn id="106" dur="500"/>
                                        <p:tgtEl>
                                          <p:spTgt spid="7381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73826"/>
                                        </p:tgtEl>
                                        <p:attrNameLst>
                                          <p:attrName>style.visibility</p:attrName>
                                        </p:attrNameLst>
                                      </p:cBhvr>
                                      <p:to>
                                        <p:strVal val="visible"/>
                                      </p:to>
                                    </p:set>
                                    <p:animEffect transition="in" filter="dissolve">
                                      <p:cBhvr>
                                        <p:cTn id="109" dur="500"/>
                                        <p:tgtEl>
                                          <p:spTgt spid="73826"/>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73807"/>
                                        </p:tgtEl>
                                        <p:attrNameLst>
                                          <p:attrName>style.visibility</p:attrName>
                                        </p:attrNameLst>
                                      </p:cBhvr>
                                      <p:to>
                                        <p:strVal val="visible"/>
                                      </p:to>
                                    </p:set>
                                    <p:animEffect transition="in" filter="dissolve">
                                      <p:cBhvr>
                                        <p:cTn id="112" dur="500"/>
                                        <p:tgtEl>
                                          <p:spTgt spid="73807"/>
                                        </p:tgtEl>
                                      </p:cBhvr>
                                    </p:animEffect>
                                  </p:childTnLst>
                                </p:cTn>
                              </p:par>
                              <p:par>
                                <p:cTn id="113" presetID="26" presetClass="emph" presetSubtype="0" repeatCount="indefinite" fill="hold" nodeType="withEffect">
                                  <p:stCondLst>
                                    <p:cond delay="1000"/>
                                  </p:stCondLst>
                                  <p:childTnLst>
                                    <p:animEffect transition="out" filter="fade">
                                      <p:cBhvr>
                                        <p:cTn id="114" dur="1000" tmFilter="0, 0; .2, .5; .8, .5; 1, 0"/>
                                        <p:tgtEl>
                                          <p:spTgt spid="4"/>
                                        </p:tgtEl>
                                      </p:cBhvr>
                                    </p:animEffect>
                                    <p:animScale>
                                      <p:cBhvr>
                                        <p:cTn id="115"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11" grpId="0" animBg="1"/>
      <p:bldP spid="73826" grpId="0" animBg="1"/>
      <p:bldP spid="73824" grpId="0" animBg="1"/>
      <p:bldP spid="73823" grpId="0" animBg="1"/>
      <p:bldP spid="73822" grpId="0" animBg="1"/>
      <p:bldP spid="73821" grpId="0" animBg="1"/>
      <p:bldP spid="73820" grpId="0" animBg="1"/>
      <p:bldP spid="73819" grpId="0" animBg="1"/>
      <p:bldP spid="73818" grpId="0" animBg="1"/>
      <p:bldP spid="73797" grpId="0" animBg="1"/>
      <p:bldP spid="73817" grpId="0" animBg="1"/>
      <p:bldP spid="73816" grpId="0" animBg="1"/>
      <p:bldP spid="73815" grpId="0" animBg="1"/>
      <p:bldP spid="73814" grpId="0" animBg="1"/>
      <p:bldP spid="73813" grpId="0" animBg="1"/>
      <p:bldP spid="73812" grpId="0" animBg="1"/>
      <p:bldP spid="73810" grpId="0" animBg="1"/>
      <p:bldP spid="73808" grpId="0" animBg="1"/>
      <p:bldP spid="73798" grpId="0"/>
      <p:bldP spid="73799" grpId="0"/>
      <p:bldP spid="73800" grpId="0"/>
      <p:bldP spid="73801" grpId="0"/>
      <p:bldP spid="73802" grpId="0"/>
      <p:bldP spid="73803" grpId="0"/>
      <p:bldP spid="73804" grpId="0"/>
      <p:bldP spid="73805" grpId="0"/>
      <p:bldP spid="73806" grpId="0"/>
      <p:bldP spid="73807"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609600"/>
            <a:ext cx="9144000" cy="838200"/>
          </a:xfrm>
          <a:noFill/>
        </p:spPr>
        <p:txBody>
          <a:bodyPr lIns="90000" tIns="46800" rIns="90000" bIns="46800"/>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solidFill>
                  <a:schemeClr val="tx2"/>
                </a:solidFill>
              </a:rPr>
              <a:t>Features a User Program Depends On</a:t>
            </a:r>
          </a:p>
        </p:txBody>
      </p:sp>
      <p:sp>
        <p:nvSpPr>
          <p:cNvPr id="7172" name="Rectangle 4"/>
          <p:cNvSpPr>
            <a:spLocks noChangeArrowheads="1"/>
          </p:cNvSpPr>
          <p:nvPr/>
        </p:nvSpPr>
        <p:spPr bwMode="auto">
          <a:xfrm>
            <a:off x="4341813" y="2103438"/>
            <a:ext cx="4116387" cy="132343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ts val="1600"/>
              </a:lnSpc>
              <a:spcBef>
                <a:spcPts val="800"/>
              </a:spcBef>
              <a:buClr>
                <a:schemeClr val="tx2"/>
              </a:buClr>
              <a:buFont typeface="Wingdings" pitchFamily="2" charset="2"/>
              <a:buChar char="§"/>
            </a:pPr>
            <a:r>
              <a:rPr lang="en-GB" dirty="0">
                <a:solidFill>
                  <a:schemeClr val="tx2"/>
                </a:solidFill>
              </a:rPr>
              <a:t> Procedures; </a:t>
            </a:r>
            <a:r>
              <a:rPr lang="en-GB" dirty="0" smtClean="0">
                <a:solidFill>
                  <a:schemeClr val="tx2"/>
                </a:solidFill>
              </a:rPr>
              <a:t>call/return</a:t>
            </a:r>
          </a:p>
          <a:p>
            <a:pPr lvl="1" eaLnBrk="1" hangingPunct="1">
              <a:lnSpc>
                <a:spcPts val="1600"/>
              </a:lnSpc>
              <a:spcBef>
                <a:spcPts val="800"/>
              </a:spcBef>
              <a:buClr>
                <a:schemeClr val="tx2"/>
              </a:buClr>
              <a:buFont typeface="Wingdings" pitchFamily="2" charset="2"/>
              <a:buChar char="§"/>
            </a:pPr>
            <a:r>
              <a:rPr lang="en-GB" dirty="0" smtClean="0">
                <a:solidFill>
                  <a:schemeClr val="tx2"/>
                </a:solidFill>
              </a:rPr>
              <a:t>Access </a:t>
            </a:r>
            <a:r>
              <a:rPr lang="en-GB" dirty="0">
                <a:solidFill>
                  <a:schemeClr val="tx2"/>
                </a:solidFill>
              </a:rPr>
              <a:t>to parameters and 		</a:t>
            </a:r>
            <a:r>
              <a:rPr lang="en-GB" dirty="0" smtClean="0">
                <a:solidFill>
                  <a:schemeClr val="tx2"/>
                </a:solidFill>
              </a:rPr>
              <a:t>variables</a:t>
            </a:r>
          </a:p>
          <a:p>
            <a:pPr lvl="1" eaLnBrk="1" hangingPunct="1">
              <a:lnSpc>
                <a:spcPts val="1600"/>
              </a:lnSpc>
              <a:spcBef>
                <a:spcPts val="800"/>
              </a:spcBef>
              <a:buClr>
                <a:schemeClr val="tx2"/>
              </a:buClr>
              <a:buFont typeface="Wingdings" pitchFamily="2" charset="2"/>
              <a:buChar char="§"/>
            </a:pPr>
            <a:r>
              <a:rPr lang="en-GB" dirty="0" smtClean="0">
                <a:solidFill>
                  <a:schemeClr val="tx2"/>
                </a:solidFill>
              </a:rPr>
              <a:t>Use </a:t>
            </a:r>
            <a:r>
              <a:rPr lang="en-GB" dirty="0">
                <a:solidFill>
                  <a:schemeClr val="tx2"/>
                </a:solidFill>
              </a:rPr>
              <a:t>of data structures (static 		and dynamic)</a:t>
            </a:r>
            <a:endParaRPr lang="en-GB" sz="2400" dirty="0">
              <a:solidFill>
                <a:schemeClr val="tx2"/>
              </a:solidFill>
            </a:endParaRPr>
          </a:p>
        </p:txBody>
      </p:sp>
      <p:sp>
        <p:nvSpPr>
          <p:cNvPr id="7173" name="Rectangle 8"/>
          <p:cNvSpPr>
            <a:spLocks noChangeArrowheads="1"/>
          </p:cNvSpPr>
          <p:nvPr/>
        </p:nvSpPr>
        <p:spPr bwMode="auto">
          <a:xfrm>
            <a:off x="309563" y="2219325"/>
            <a:ext cx="3886200" cy="6906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None/>
            </a:pPr>
            <a:r>
              <a:rPr lang="en-GB" sz="2400" dirty="0">
                <a:solidFill>
                  <a:schemeClr val="tx2"/>
                </a:solidFill>
              </a:rPr>
              <a:t>Features expressed within a Programming language</a:t>
            </a:r>
          </a:p>
        </p:txBody>
      </p:sp>
      <p:sp>
        <p:nvSpPr>
          <p:cNvPr id="7174" name="AutoShape 9"/>
          <p:cNvSpPr>
            <a:spLocks/>
          </p:cNvSpPr>
          <p:nvPr/>
        </p:nvSpPr>
        <p:spPr bwMode="auto">
          <a:xfrm>
            <a:off x="4497387" y="2046288"/>
            <a:ext cx="209550" cy="1466850"/>
          </a:xfrm>
          <a:prstGeom prst="leftBrace">
            <a:avLst>
              <a:gd name="adj1" fmla="val 58333"/>
              <a:gd name="adj2" fmla="val 50000"/>
            </a:avLst>
          </a:prstGeom>
          <a:noFill/>
          <a:ln w="19050">
            <a:solidFill>
              <a:schemeClr val="tx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Rectangle 10"/>
          <p:cNvSpPr>
            <a:spLocks noChangeArrowheads="1"/>
          </p:cNvSpPr>
          <p:nvPr/>
        </p:nvSpPr>
        <p:spPr bwMode="auto">
          <a:xfrm>
            <a:off x="4341813" y="3948113"/>
            <a:ext cx="3744912" cy="1836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ts val="1600"/>
              </a:lnSpc>
              <a:spcBef>
                <a:spcPts val="800"/>
              </a:spcBef>
              <a:buClr>
                <a:schemeClr val="tx2"/>
              </a:buClr>
              <a:buSzPct val="100000"/>
              <a:buFont typeface="Wingdings" pitchFamily="2" charset="2"/>
              <a:buChar char="§"/>
            </a:pPr>
            <a:r>
              <a:rPr lang="en-GB" dirty="0">
                <a:solidFill>
                  <a:schemeClr val="tx2"/>
                </a:solidFill>
              </a:rPr>
              <a:t> File creation, naming and 	</a:t>
            </a:r>
            <a:r>
              <a:rPr lang="en-GB" dirty="0" smtClean="0">
                <a:solidFill>
                  <a:schemeClr val="tx2"/>
                </a:solidFill>
              </a:rPr>
              <a:t>access</a:t>
            </a:r>
          </a:p>
          <a:p>
            <a:pPr lvl="1" eaLnBrk="1" hangingPunct="1">
              <a:lnSpc>
                <a:spcPts val="1600"/>
              </a:lnSpc>
              <a:spcBef>
                <a:spcPts val="800"/>
              </a:spcBef>
              <a:buClr>
                <a:schemeClr val="tx2"/>
              </a:buClr>
              <a:buSzPct val="100000"/>
              <a:buFont typeface="Wingdings" pitchFamily="2" charset="2"/>
              <a:buChar char="§"/>
            </a:pPr>
            <a:r>
              <a:rPr lang="en-GB" dirty="0" smtClean="0">
                <a:solidFill>
                  <a:schemeClr val="tx2"/>
                </a:solidFill>
              </a:rPr>
              <a:t>Object directories</a:t>
            </a:r>
          </a:p>
          <a:p>
            <a:pPr lvl="1" eaLnBrk="1" hangingPunct="1">
              <a:lnSpc>
                <a:spcPts val="1600"/>
              </a:lnSpc>
              <a:spcBef>
                <a:spcPts val="800"/>
              </a:spcBef>
              <a:buClr>
                <a:schemeClr val="tx2"/>
              </a:buClr>
              <a:buSzPct val="100000"/>
              <a:buFont typeface="Wingdings" pitchFamily="2" charset="2"/>
              <a:buChar char="§"/>
            </a:pPr>
            <a:r>
              <a:rPr lang="en-GB" dirty="0" smtClean="0">
                <a:solidFill>
                  <a:schemeClr val="tx2"/>
                </a:solidFill>
              </a:rPr>
              <a:t>Communication</a:t>
            </a:r>
            <a:r>
              <a:rPr lang="en-GB" dirty="0">
                <a:solidFill>
                  <a:schemeClr val="tx2"/>
                </a:solidFill>
              </a:rPr>
              <a:t>: networks 	and </a:t>
            </a:r>
            <a:r>
              <a:rPr lang="en-GB" dirty="0" smtClean="0">
                <a:solidFill>
                  <a:schemeClr val="tx2"/>
                </a:solidFill>
              </a:rPr>
              <a:t>peripherals</a:t>
            </a:r>
          </a:p>
          <a:p>
            <a:pPr lvl="1" eaLnBrk="1" hangingPunct="1">
              <a:lnSpc>
                <a:spcPts val="1600"/>
              </a:lnSpc>
              <a:spcBef>
                <a:spcPts val="800"/>
              </a:spcBef>
              <a:buClr>
                <a:schemeClr val="tx2"/>
              </a:buClr>
              <a:buSzPct val="100000"/>
              <a:buFont typeface="Wingdings" pitchFamily="2" charset="2"/>
              <a:buChar char="§"/>
            </a:pPr>
            <a:r>
              <a:rPr lang="en-GB" dirty="0" smtClean="0">
                <a:solidFill>
                  <a:schemeClr val="tx2"/>
                </a:solidFill>
              </a:rPr>
              <a:t>Concurrency</a:t>
            </a:r>
            <a:r>
              <a:rPr lang="en-GB" dirty="0">
                <a:solidFill>
                  <a:schemeClr val="tx2"/>
                </a:solidFill>
              </a:rPr>
              <a:t>: coordination; 	scheduling</a:t>
            </a:r>
            <a:endParaRPr lang="en-GB" sz="2400" dirty="0">
              <a:solidFill>
                <a:schemeClr val="tx2"/>
              </a:solidFill>
            </a:endParaRPr>
          </a:p>
        </p:txBody>
      </p:sp>
      <p:sp>
        <p:nvSpPr>
          <p:cNvPr id="7176" name="AutoShape 11"/>
          <p:cNvSpPr>
            <a:spLocks/>
          </p:cNvSpPr>
          <p:nvPr/>
        </p:nvSpPr>
        <p:spPr bwMode="auto">
          <a:xfrm>
            <a:off x="4514850" y="3948113"/>
            <a:ext cx="209550" cy="1843087"/>
          </a:xfrm>
          <a:prstGeom prst="leftBrace">
            <a:avLst>
              <a:gd name="adj1" fmla="val 73295"/>
              <a:gd name="adj2" fmla="val 50000"/>
            </a:avLst>
          </a:prstGeom>
          <a:noFill/>
          <a:ln w="19050">
            <a:solidFill>
              <a:schemeClr val="tx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12"/>
          <p:cNvSpPr>
            <a:spLocks noChangeArrowheads="1"/>
          </p:cNvSpPr>
          <p:nvPr/>
        </p:nvSpPr>
        <p:spPr bwMode="auto">
          <a:xfrm>
            <a:off x="366713" y="4351338"/>
            <a:ext cx="4127500" cy="98610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None/>
            </a:pPr>
            <a:r>
              <a:rPr lang="en-GB" sz="2400">
                <a:solidFill>
                  <a:schemeClr val="tx2"/>
                </a:solidFill>
              </a:rPr>
              <a:t>Features expressed Outside a (typical) programming language</a:t>
            </a:r>
          </a:p>
        </p:txBody>
      </p:sp>
      <p:sp>
        <p:nvSpPr>
          <p:cNvPr id="7178" name="Rectangle 14"/>
          <p:cNvSpPr>
            <a:spLocks noChangeArrowheads="1"/>
          </p:cNvSpPr>
          <p:nvPr/>
        </p:nvSpPr>
        <p:spPr bwMode="auto">
          <a:xfrm>
            <a:off x="309563" y="3602038"/>
            <a:ext cx="3886200" cy="384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None/>
            </a:pPr>
            <a:r>
              <a:rPr lang="en-GB" sz="2400" dirty="0">
                <a:solidFill>
                  <a:srgbClr val="FF0000"/>
                </a:solidFill>
              </a:rPr>
              <a:t>But that’s not all !!</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32E25B45-273B-4BDB-BBA6-A8119687BDEC}" type="datetime1">
              <a:rPr lang="en-US" altLang="en-US" smtClean="0"/>
              <a:t>10/21/2014</a:t>
            </a:fld>
            <a:endParaRPr lang="en-US" altLang="en-US"/>
          </a:p>
        </p:txBody>
      </p:sp>
    </p:spTree>
    <p:extLst>
      <p:ext uri="{BB962C8B-B14F-4D97-AF65-F5344CB8AC3E}">
        <p14:creationId xmlns:p14="http://schemas.microsoft.com/office/powerpoint/2010/main" val="660728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zh-CN" smtClean="0"/>
              <a:t>652-14F: Dataflow - Part I</a:t>
            </a:r>
            <a:endParaRPr lang="en-US" altLang="zh-CN"/>
          </a:p>
        </p:txBody>
      </p:sp>
      <p:sp>
        <p:nvSpPr>
          <p:cNvPr id="224262" name="Rectangle 4"/>
          <p:cNvSpPr>
            <a:spLocks noGrp="1" noChangeArrowheads="1"/>
          </p:cNvSpPr>
          <p:nvPr>
            <p:ph type="title" idx="4294967295"/>
          </p:nvPr>
        </p:nvSpPr>
        <p:spPr>
          <a:xfrm>
            <a:off x="1547813" y="107950"/>
            <a:ext cx="7596187" cy="806450"/>
          </a:xfrm>
        </p:spPr>
        <p:txBody>
          <a:bodyPr lIns="91380" tIns="45692" rIns="91380" bIns="45692">
            <a:normAutofit/>
          </a:bodyPr>
          <a:lstStyle/>
          <a:p>
            <a:pPr eaLnBrk="1" hangingPunct="1">
              <a:lnSpc>
                <a:spcPct val="80000"/>
              </a:lnSpc>
            </a:pPr>
            <a:r>
              <a:rPr lang="en-US" altLang="zh-TW" sz="2900" b="1" smtClean="0">
                <a:latin typeface="Arial" charset="0"/>
              </a:rPr>
              <a:t>Evolution of Multithreaded </a:t>
            </a:r>
            <a:br>
              <a:rPr lang="en-US" altLang="zh-TW" sz="2900" b="1" smtClean="0">
                <a:latin typeface="Arial" charset="0"/>
              </a:rPr>
            </a:br>
            <a:r>
              <a:rPr lang="en-US" altLang="zh-TW" sz="2900" b="1" smtClean="0">
                <a:latin typeface="Arial" charset="0"/>
              </a:rPr>
              <a:t>Execution and Architecture Models</a:t>
            </a:r>
          </a:p>
        </p:txBody>
      </p:sp>
      <p:sp>
        <p:nvSpPr>
          <p:cNvPr id="67589" name="Rectangle 2"/>
          <p:cNvSpPr>
            <a:spLocks noChangeArrowheads="1"/>
          </p:cNvSpPr>
          <p:nvPr/>
        </p:nvSpPr>
        <p:spPr bwMode="auto">
          <a:xfrm>
            <a:off x="0" y="3505200"/>
            <a:ext cx="9144000" cy="2870200"/>
          </a:xfrm>
          <a:prstGeom prst="rect">
            <a:avLst/>
          </a:prstGeom>
          <a:solidFill>
            <a:srgbClr val="FFCDFF"/>
          </a:solidFill>
          <a:ln w="9525">
            <a:solidFill>
              <a:schemeClr val="tx1"/>
            </a:solidFill>
            <a:miter lim="800000"/>
            <a:headEnd/>
            <a:tailEnd/>
          </a:ln>
        </p:spPr>
        <p:txBody>
          <a:bodyPr wrap="none" anchor="ctr"/>
          <a:lstStyle/>
          <a:p>
            <a:endParaRPr lang="en-US"/>
          </a:p>
        </p:txBody>
      </p:sp>
      <p:sp>
        <p:nvSpPr>
          <p:cNvPr id="67590" name="Rectangle 3"/>
          <p:cNvSpPr>
            <a:spLocks noChangeArrowheads="1"/>
          </p:cNvSpPr>
          <p:nvPr/>
        </p:nvSpPr>
        <p:spPr bwMode="auto">
          <a:xfrm>
            <a:off x="-9525" y="838200"/>
            <a:ext cx="9144000" cy="2665413"/>
          </a:xfrm>
          <a:prstGeom prst="rect">
            <a:avLst/>
          </a:prstGeom>
          <a:solidFill>
            <a:srgbClr val="FFFFCC"/>
          </a:solidFill>
          <a:ln w="9525">
            <a:solidFill>
              <a:schemeClr val="tx1"/>
            </a:solidFill>
            <a:miter lim="800000"/>
            <a:headEnd/>
            <a:tailEnd/>
          </a:ln>
        </p:spPr>
        <p:txBody>
          <a:bodyPr wrap="none" anchor="ctr"/>
          <a:lstStyle/>
          <a:p>
            <a:pPr algn="ctr">
              <a:lnSpc>
                <a:spcPct val="80000"/>
              </a:lnSpc>
            </a:pPr>
            <a:endParaRPr lang="zh-TW" altLang="en-US" sz="1600" b="1">
              <a:latin typeface="Times New Roman" pitchFamily="18" charset="0"/>
              <a:ea typeface="新細明體" pitchFamily="18" charset="-120"/>
            </a:endParaRPr>
          </a:p>
        </p:txBody>
      </p:sp>
      <p:sp>
        <p:nvSpPr>
          <p:cNvPr id="67593" name="Text Box 6"/>
          <p:cNvSpPr txBox="1">
            <a:spLocks noChangeArrowheads="1"/>
          </p:cNvSpPr>
          <p:nvPr/>
        </p:nvSpPr>
        <p:spPr bwMode="auto">
          <a:xfrm>
            <a:off x="313195" y="1297894"/>
            <a:ext cx="1370013" cy="482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spAutoFit/>
          </a:bodyPr>
          <a:lstStyle/>
          <a:p>
            <a:pPr algn="ctr">
              <a:lnSpc>
                <a:spcPct val="80000"/>
              </a:lnSpc>
            </a:pPr>
            <a:r>
              <a:rPr lang="en-US" altLang="zh-TW" sz="1600" b="1">
                <a:solidFill>
                  <a:schemeClr val="tx1"/>
                </a:solidFill>
                <a:latin typeface="Times New Roman" pitchFamily="18" charset="0"/>
                <a:ea typeface="新細明體" pitchFamily="18" charset="-120"/>
              </a:rPr>
              <a:t>Non-dataflow</a:t>
            </a:r>
          </a:p>
          <a:p>
            <a:pPr algn="ctr">
              <a:lnSpc>
                <a:spcPct val="80000"/>
              </a:lnSpc>
            </a:pPr>
            <a:r>
              <a:rPr lang="en-US" altLang="zh-TW" sz="1600" b="1">
                <a:solidFill>
                  <a:schemeClr val="tx1"/>
                </a:solidFill>
                <a:latin typeface="Times New Roman" pitchFamily="18" charset="0"/>
                <a:ea typeface="新細明體" pitchFamily="18" charset="-120"/>
              </a:rPr>
              <a:t>based</a:t>
            </a:r>
          </a:p>
        </p:txBody>
      </p:sp>
      <p:sp>
        <p:nvSpPr>
          <p:cNvPr id="67594" name="Text Box 7"/>
          <p:cNvSpPr txBox="1">
            <a:spLocks noChangeArrowheads="1"/>
          </p:cNvSpPr>
          <p:nvPr/>
        </p:nvSpPr>
        <p:spPr bwMode="auto">
          <a:xfrm>
            <a:off x="1213991" y="2093913"/>
            <a:ext cx="969962" cy="431800"/>
          </a:xfrm>
          <a:prstGeom prst="rect">
            <a:avLst/>
          </a:prstGeom>
          <a:noFill/>
          <a:ln w="9525">
            <a:noFill/>
            <a:miter lim="800000"/>
            <a:headEnd/>
            <a:tailEnd/>
          </a:ln>
        </p:spPr>
        <p:txBody>
          <a:bodyPr wrap="none">
            <a:spAutoFit/>
          </a:bodyPr>
          <a:lstStyle/>
          <a:p>
            <a:pPr>
              <a:lnSpc>
                <a:spcPct val="80000"/>
              </a:lnSpc>
            </a:pPr>
            <a:r>
              <a:rPr lang="en-US" altLang="zh-TW" sz="1400" b="1" dirty="0">
                <a:latin typeface="Times New Roman" pitchFamily="18" charset="0"/>
                <a:ea typeface="新細明體" pitchFamily="18" charset="-120"/>
              </a:rPr>
              <a:t>CDC 6600</a:t>
            </a:r>
          </a:p>
          <a:p>
            <a:pPr>
              <a:lnSpc>
                <a:spcPct val="80000"/>
              </a:lnSpc>
            </a:pPr>
            <a:r>
              <a:rPr lang="en-US" altLang="zh-TW" sz="1400" i="1" dirty="0">
                <a:solidFill>
                  <a:schemeClr val="accent2"/>
                </a:solidFill>
                <a:latin typeface="Times New Roman" pitchFamily="18" charset="0"/>
                <a:ea typeface="新細明體" pitchFamily="18" charset="-120"/>
              </a:rPr>
              <a:t>1964</a:t>
            </a:r>
            <a:endParaRPr lang="en-US" altLang="zh-TW" sz="1400" dirty="0">
              <a:latin typeface="Times New Roman" pitchFamily="18" charset="0"/>
              <a:ea typeface="新細明體" pitchFamily="18" charset="-120"/>
            </a:endParaRPr>
          </a:p>
        </p:txBody>
      </p:sp>
      <p:sp>
        <p:nvSpPr>
          <p:cNvPr id="67595" name="Text Box 8"/>
          <p:cNvSpPr txBox="1">
            <a:spLocks noChangeArrowheads="1"/>
          </p:cNvSpPr>
          <p:nvPr/>
        </p:nvSpPr>
        <p:spPr bwMode="auto">
          <a:xfrm>
            <a:off x="4155398" y="1287463"/>
            <a:ext cx="744537" cy="554037"/>
          </a:xfrm>
          <a:prstGeom prst="rect">
            <a:avLst/>
          </a:prstGeom>
          <a:noFill/>
          <a:ln w="9525">
            <a:noFill/>
            <a:prstDash val="sysDot"/>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MASA</a:t>
            </a:r>
          </a:p>
          <a:p>
            <a:pPr>
              <a:lnSpc>
                <a:spcPct val="80000"/>
              </a:lnSpc>
            </a:pPr>
            <a:r>
              <a:rPr lang="en-US" altLang="zh-TW" sz="1200" b="1" i="1">
                <a:solidFill>
                  <a:schemeClr val="accent2"/>
                </a:solidFill>
                <a:latin typeface="Times New Roman" pitchFamily="18" charset="0"/>
                <a:ea typeface="新細明體" pitchFamily="18" charset="-120"/>
              </a:rPr>
              <a:t>Halstead</a:t>
            </a:r>
            <a:endParaRPr lang="en-US" altLang="zh-TW" sz="1400" b="1">
              <a:solidFill>
                <a:schemeClr val="accent2"/>
              </a:solidFill>
              <a:latin typeface="Times New Roman" pitchFamily="18" charset="0"/>
              <a:ea typeface="新細明體" pitchFamily="18" charset="-120"/>
            </a:endParaRPr>
          </a:p>
          <a:p>
            <a:pPr>
              <a:lnSpc>
                <a:spcPct val="80000"/>
              </a:lnSpc>
            </a:pPr>
            <a:r>
              <a:rPr lang="en-US" altLang="zh-TW" sz="1200" i="1">
                <a:solidFill>
                  <a:schemeClr val="accent2"/>
                </a:solidFill>
                <a:latin typeface="Times New Roman" pitchFamily="18" charset="0"/>
                <a:ea typeface="新細明體" pitchFamily="18" charset="-120"/>
              </a:rPr>
              <a:t>1986</a:t>
            </a:r>
            <a:endParaRPr lang="en-US" altLang="zh-TW" sz="1400">
              <a:latin typeface="Times New Roman" pitchFamily="18" charset="0"/>
              <a:ea typeface="新細明體" pitchFamily="18" charset="-120"/>
            </a:endParaRPr>
          </a:p>
        </p:txBody>
      </p:sp>
      <p:sp>
        <p:nvSpPr>
          <p:cNvPr id="67596" name="Text Box 9"/>
          <p:cNvSpPr txBox="1">
            <a:spLocks noChangeArrowheads="1"/>
          </p:cNvSpPr>
          <p:nvPr/>
        </p:nvSpPr>
        <p:spPr bwMode="auto">
          <a:xfrm>
            <a:off x="3134635" y="2000250"/>
            <a:ext cx="735013" cy="554038"/>
          </a:xfrm>
          <a:prstGeom prst="rect">
            <a:avLst/>
          </a:prstGeom>
          <a:noFill/>
          <a:ln w="9525">
            <a:noFill/>
            <a:prstDash val="sysDot"/>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HEP</a:t>
            </a:r>
          </a:p>
          <a:p>
            <a:pPr>
              <a:lnSpc>
                <a:spcPct val="80000"/>
              </a:lnSpc>
            </a:pPr>
            <a:r>
              <a:rPr lang="en-US" altLang="zh-TW" sz="1200" b="1" i="1">
                <a:solidFill>
                  <a:schemeClr val="accent2"/>
                </a:solidFill>
                <a:latin typeface="Times New Roman" pitchFamily="18" charset="0"/>
                <a:ea typeface="新細明體" pitchFamily="18" charset="-120"/>
              </a:rPr>
              <a:t>B. Smith</a:t>
            </a:r>
          </a:p>
          <a:p>
            <a:pPr>
              <a:lnSpc>
                <a:spcPct val="80000"/>
              </a:lnSpc>
            </a:pPr>
            <a:r>
              <a:rPr lang="en-US" altLang="zh-TW" sz="1200" i="1">
                <a:solidFill>
                  <a:schemeClr val="accent2"/>
                </a:solidFill>
                <a:latin typeface="Times New Roman" pitchFamily="18" charset="0"/>
                <a:ea typeface="新細明體" pitchFamily="18" charset="-120"/>
              </a:rPr>
              <a:t>1978</a:t>
            </a:r>
          </a:p>
        </p:txBody>
      </p:sp>
      <p:sp>
        <p:nvSpPr>
          <p:cNvPr id="67597" name="Text Box 10"/>
          <p:cNvSpPr txBox="1">
            <a:spLocks noChangeArrowheads="1"/>
          </p:cNvSpPr>
          <p:nvPr/>
        </p:nvSpPr>
        <p:spPr bwMode="auto">
          <a:xfrm>
            <a:off x="3017160" y="2624138"/>
            <a:ext cx="1196975" cy="554037"/>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Cosmic Cube</a:t>
            </a:r>
          </a:p>
          <a:p>
            <a:pPr>
              <a:lnSpc>
                <a:spcPct val="80000"/>
              </a:lnSpc>
            </a:pPr>
            <a:r>
              <a:rPr lang="en-US" altLang="zh-TW" sz="1200" b="1" i="1">
                <a:solidFill>
                  <a:schemeClr val="accent2"/>
                </a:solidFill>
                <a:latin typeface="Times New Roman" pitchFamily="18" charset="0"/>
                <a:ea typeface="新細明體" pitchFamily="18" charset="-120"/>
              </a:rPr>
              <a:t>Seiltz</a:t>
            </a:r>
          </a:p>
          <a:p>
            <a:pPr>
              <a:lnSpc>
                <a:spcPct val="80000"/>
              </a:lnSpc>
            </a:pPr>
            <a:r>
              <a:rPr lang="en-US" altLang="zh-TW" sz="1200" i="1">
                <a:solidFill>
                  <a:schemeClr val="accent2"/>
                </a:solidFill>
                <a:latin typeface="Times New Roman" pitchFamily="18" charset="0"/>
                <a:ea typeface="新細明體" pitchFamily="18" charset="-120"/>
              </a:rPr>
              <a:t>1985</a:t>
            </a:r>
            <a:endParaRPr lang="en-US" altLang="zh-TW" sz="1400">
              <a:solidFill>
                <a:schemeClr val="accent2"/>
              </a:solidFill>
              <a:latin typeface="Times New Roman" pitchFamily="18" charset="0"/>
              <a:ea typeface="新細明體" pitchFamily="18" charset="-120"/>
            </a:endParaRPr>
          </a:p>
        </p:txBody>
      </p:sp>
      <p:sp>
        <p:nvSpPr>
          <p:cNvPr id="67598" name="Text Box 11"/>
          <p:cNvSpPr txBox="1">
            <a:spLocks noChangeArrowheads="1"/>
          </p:cNvSpPr>
          <p:nvPr/>
        </p:nvSpPr>
        <p:spPr bwMode="auto">
          <a:xfrm>
            <a:off x="4887235" y="2609850"/>
            <a:ext cx="993775" cy="55403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J-Machine</a:t>
            </a:r>
          </a:p>
          <a:p>
            <a:pPr>
              <a:lnSpc>
                <a:spcPct val="80000"/>
              </a:lnSpc>
            </a:pPr>
            <a:r>
              <a:rPr lang="en-US" altLang="zh-TW" sz="1200" b="1" i="1">
                <a:solidFill>
                  <a:schemeClr val="accent2"/>
                </a:solidFill>
                <a:latin typeface="Times New Roman" pitchFamily="18" charset="0"/>
                <a:ea typeface="新細明體" pitchFamily="18" charset="-120"/>
              </a:rPr>
              <a:t>Dally</a:t>
            </a:r>
          </a:p>
          <a:p>
            <a:pPr>
              <a:lnSpc>
                <a:spcPct val="80000"/>
              </a:lnSpc>
            </a:pPr>
            <a:r>
              <a:rPr lang="en-US" altLang="zh-TW" sz="1200" i="1">
                <a:solidFill>
                  <a:schemeClr val="accent2"/>
                </a:solidFill>
                <a:latin typeface="Times New Roman" pitchFamily="18" charset="0"/>
                <a:ea typeface="新細明體" pitchFamily="18" charset="-120"/>
              </a:rPr>
              <a:t>1988-93</a:t>
            </a:r>
          </a:p>
        </p:txBody>
      </p:sp>
      <p:sp>
        <p:nvSpPr>
          <p:cNvPr id="67599" name="Text Box 12"/>
          <p:cNvSpPr txBox="1">
            <a:spLocks noChangeArrowheads="1"/>
          </p:cNvSpPr>
          <p:nvPr/>
        </p:nvSpPr>
        <p:spPr bwMode="auto">
          <a:xfrm>
            <a:off x="6716035" y="2609850"/>
            <a:ext cx="1073150" cy="55403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M-Machine</a:t>
            </a:r>
          </a:p>
          <a:p>
            <a:pPr>
              <a:lnSpc>
                <a:spcPct val="80000"/>
              </a:lnSpc>
            </a:pPr>
            <a:r>
              <a:rPr lang="en-US" altLang="zh-TW" sz="1200" b="1" i="1">
                <a:solidFill>
                  <a:schemeClr val="accent2"/>
                </a:solidFill>
                <a:latin typeface="Times New Roman" pitchFamily="18" charset="0"/>
                <a:ea typeface="新細明體" pitchFamily="18" charset="-120"/>
              </a:rPr>
              <a:t>Dally</a:t>
            </a:r>
          </a:p>
          <a:p>
            <a:pPr>
              <a:lnSpc>
                <a:spcPct val="80000"/>
              </a:lnSpc>
            </a:pPr>
            <a:r>
              <a:rPr lang="en-US" altLang="zh-TW" sz="1200" i="1">
                <a:solidFill>
                  <a:schemeClr val="accent2"/>
                </a:solidFill>
                <a:latin typeface="Times New Roman" pitchFamily="18" charset="0"/>
                <a:ea typeface="新細明體" pitchFamily="18" charset="-120"/>
              </a:rPr>
              <a:t>1994-98</a:t>
            </a:r>
            <a:endParaRPr lang="en-US" altLang="zh-TW" sz="1400">
              <a:solidFill>
                <a:schemeClr val="accent2"/>
              </a:solidFill>
              <a:latin typeface="Times New Roman" pitchFamily="18" charset="0"/>
              <a:ea typeface="新細明體" pitchFamily="18" charset="-120"/>
            </a:endParaRPr>
          </a:p>
        </p:txBody>
      </p:sp>
      <p:sp>
        <p:nvSpPr>
          <p:cNvPr id="67601" name="Text Box 14"/>
          <p:cNvSpPr txBox="1">
            <a:spLocks noChangeArrowheads="1"/>
          </p:cNvSpPr>
          <p:nvPr/>
        </p:nvSpPr>
        <p:spPr bwMode="auto">
          <a:xfrm>
            <a:off x="313195" y="3817026"/>
            <a:ext cx="1479550" cy="482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pPr algn="ctr">
              <a:lnSpc>
                <a:spcPct val="80000"/>
              </a:lnSpc>
            </a:pPr>
            <a:r>
              <a:rPr lang="en-US" altLang="zh-TW" sz="1600" b="1">
                <a:latin typeface="Times New Roman" pitchFamily="18" charset="0"/>
                <a:ea typeface="新細明體" pitchFamily="18" charset="-120"/>
              </a:rPr>
              <a:t>Dataflow</a:t>
            </a:r>
          </a:p>
          <a:p>
            <a:pPr algn="ctr">
              <a:lnSpc>
                <a:spcPct val="80000"/>
              </a:lnSpc>
            </a:pPr>
            <a:r>
              <a:rPr lang="en-US" altLang="zh-TW" sz="1600" b="1">
                <a:latin typeface="Times New Roman" pitchFamily="18" charset="0"/>
                <a:ea typeface="新細明體" pitchFamily="18" charset="-120"/>
              </a:rPr>
              <a:t>model inspired</a:t>
            </a:r>
          </a:p>
        </p:txBody>
      </p:sp>
      <p:sp>
        <p:nvSpPr>
          <p:cNvPr id="67602" name="Text Box 15"/>
          <p:cNvSpPr txBox="1">
            <a:spLocks noChangeArrowheads="1"/>
          </p:cNvSpPr>
          <p:nvPr/>
        </p:nvSpPr>
        <p:spPr bwMode="auto">
          <a:xfrm>
            <a:off x="2527300" y="3657600"/>
            <a:ext cx="1081088" cy="55403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MIT TTDA</a:t>
            </a:r>
          </a:p>
          <a:p>
            <a:pPr>
              <a:lnSpc>
                <a:spcPct val="80000"/>
              </a:lnSpc>
            </a:pPr>
            <a:r>
              <a:rPr lang="en-US" altLang="zh-TW" sz="1200" b="1" i="1">
                <a:solidFill>
                  <a:schemeClr val="accent2"/>
                </a:solidFill>
                <a:latin typeface="Times New Roman" pitchFamily="18" charset="0"/>
                <a:ea typeface="新細明體" pitchFamily="18" charset="-120"/>
              </a:rPr>
              <a:t>Arvind</a:t>
            </a:r>
          </a:p>
          <a:p>
            <a:pPr>
              <a:lnSpc>
                <a:spcPct val="80000"/>
              </a:lnSpc>
            </a:pPr>
            <a:r>
              <a:rPr lang="en-US" altLang="zh-TW" sz="1200" i="1">
                <a:solidFill>
                  <a:schemeClr val="accent2"/>
                </a:solidFill>
                <a:latin typeface="Times New Roman" pitchFamily="18" charset="0"/>
                <a:ea typeface="新細明體" pitchFamily="18" charset="-120"/>
              </a:rPr>
              <a:t>1980</a:t>
            </a:r>
          </a:p>
        </p:txBody>
      </p:sp>
      <p:sp>
        <p:nvSpPr>
          <p:cNvPr id="67603" name="Text Box 16"/>
          <p:cNvSpPr txBox="1">
            <a:spLocks noChangeArrowheads="1"/>
          </p:cNvSpPr>
          <p:nvPr/>
        </p:nvSpPr>
        <p:spPr bwMode="auto">
          <a:xfrm>
            <a:off x="2514600" y="4775200"/>
            <a:ext cx="1181100" cy="55403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Manchester</a:t>
            </a:r>
          </a:p>
          <a:p>
            <a:pPr>
              <a:lnSpc>
                <a:spcPct val="80000"/>
              </a:lnSpc>
            </a:pPr>
            <a:r>
              <a:rPr lang="en-US" altLang="zh-TW" sz="1200" b="1" i="1">
                <a:solidFill>
                  <a:schemeClr val="accent2"/>
                </a:solidFill>
                <a:latin typeface="Times New Roman" pitchFamily="18" charset="0"/>
                <a:ea typeface="新細明體" pitchFamily="18" charset="-120"/>
              </a:rPr>
              <a:t>Gurd &amp; Watson</a:t>
            </a:r>
          </a:p>
          <a:p>
            <a:pPr>
              <a:lnSpc>
                <a:spcPct val="80000"/>
              </a:lnSpc>
            </a:pPr>
            <a:r>
              <a:rPr lang="en-US" altLang="zh-TW" sz="1200" i="1">
                <a:solidFill>
                  <a:schemeClr val="accent2"/>
                </a:solidFill>
                <a:latin typeface="Times New Roman" pitchFamily="18" charset="0"/>
                <a:ea typeface="新細明體" pitchFamily="18" charset="-120"/>
              </a:rPr>
              <a:t>1982</a:t>
            </a:r>
          </a:p>
        </p:txBody>
      </p:sp>
      <p:sp>
        <p:nvSpPr>
          <p:cNvPr id="67604" name="Text Box 17"/>
          <p:cNvSpPr txBox="1">
            <a:spLocks noChangeArrowheads="1"/>
          </p:cNvSpPr>
          <p:nvPr/>
        </p:nvSpPr>
        <p:spPr bwMode="auto">
          <a:xfrm>
            <a:off x="6322804" y="3581400"/>
            <a:ext cx="1150938" cy="723900"/>
          </a:xfrm>
          <a:prstGeom prst="rect">
            <a:avLst/>
          </a:prstGeom>
          <a:noFill/>
          <a:ln w="9525">
            <a:noFill/>
            <a:miter lim="800000"/>
            <a:headEnd/>
            <a:tailEnd/>
          </a:ln>
        </p:spPr>
        <p:txBody>
          <a:bodyPr wrap="none">
            <a:spAutoFit/>
          </a:bodyPr>
          <a:lstStyle/>
          <a:p>
            <a:pPr>
              <a:lnSpc>
                <a:spcPct val="80000"/>
              </a:lnSpc>
            </a:pPr>
            <a:r>
              <a:rPr lang="zh-TW" altLang="en-US" sz="1400" b="1" dirty="0">
                <a:latin typeface="Times New Roman" pitchFamily="18" charset="0"/>
                <a:ea typeface="新細明體" pitchFamily="18" charset="-120"/>
              </a:rPr>
              <a:t>*</a:t>
            </a:r>
            <a:r>
              <a:rPr lang="en-US" altLang="zh-TW" sz="1400" b="1" dirty="0">
                <a:latin typeface="Times New Roman" pitchFamily="18" charset="0"/>
                <a:ea typeface="新細明體" pitchFamily="18" charset="-120"/>
              </a:rPr>
              <a:t>T/Start-NG</a:t>
            </a:r>
          </a:p>
          <a:p>
            <a:pPr>
              <a:lnSpc>
                <a:spcPct val="80000"/>
              </a:lnSpc>
            </a:pPr>
            <a:r>
              <a:rPr lang="en-US" altLang="zh-TW" sz="1200" b="1" i="1" dirty="0">
                <a:solidFill>
                  <a:schemeClr val="accent2"/>
                </a:solidFill>
                <a:latin typeface="Times New Roman" pitchFamily="18" charset="0"/>
                <a:ea typeface="新細明體" pitchFamily="18" charset="-120"/>
              </a:rPr>
              <a:t>MIT/Motorola</a:t>
            </a:r>
          </a:p>
          <a:p>
            <a:pPr>
              <a:lnSpc>
                <a:spcPct val="80000"/>
              </a:lnSpc>
            </a:pPr>
            <a:r>
              <a:rPr lang="en-US" altLang="zh-TW" sz="1200" b="1" i="1" dirty="0">
                <a:solidFill>
                  <a:schemeClr val="accent2"/>
                </a:solidFill>
                <a:latin typeface="Times New Roman" pitchFamily="18" charset="0"/>
                <a:ea typeface="新細明體" pitchFamily="18" charset="-120"/>
              </a:rPr>
              <a:t>1991-</a:t>
            </a:r>
            <a:endParaRPr lang="en-US" altLang="zh-TW" sz="1400" b="1" dirty="0">
              <a:solidFill>
                <a:schemeClr val="accent2"/>
              </a:solidFill>
              <a:latin typeface="Times New Roman" pitchFamily="18" charset="0"/>
              <a:ea typeface="新細明體" pitchFamily="18" charset="-120"/>
            </a:endParaRPr>
          </a:p>
          <a:p>
            <a:pPr>
              <a:lnSpc>
                <a:spcPct val="80000"/>
              </a:lnSpc>
            </a:pPr>
            <a:endParaRPr lang="zh-TW" altLang="en-US" sz="1400" dirty="0">
              <a:solidFill>
                <a:schemeClr val="accent2"/>
              </a:solidFill>
              <a:latin typeface="Times New Roman" pitchFamily="18" charset="0"/>
              <a:ea typeface="新細明體" pitchFamily="18" charset="-120"/>
            </a:endParaRPr>
          </a:p>
        </p:txBody>
      </p:sp>
      <p:sp>
        <p:nvSpPr>
          <p:cNvPr id="67605" name="Text Box 18"/>
          <p:cNvSpPr txBox="1">
            <a:spLocks noChangeArrowheads="1"/>
          </p:cNvSpPr>
          <p:nvPr/>
        </p:nvSpPr>
        <p:spPr bwMode="auto">
          <a:xfrm>
            <a:off x="5370292" y="4786086"/>
            <a:ext cx="915988" cy="554038"/>
          </a:xfrm>
          <a:prstGeom prst="rect">
            <a:avLst/>
          </a:prstGeom>
          <a:noFill/>
          <a:ln w="9525">
            <a:noFill/>
            <a:miter lim="800000"/>
            <a:headEnd/>
            <a:tailEnd/>
          </a:ln>
        </p:spPr>
        <p:txBody>
          <a:bodyPr wrap="none">
            <a:spAutoFit/>
          </a:bodyPr>
          <a:lstStyle/>
          <a:p>
            <a:pPr>
              <a:lnSpc>
                <a:spcPct val="80000"/>
              </a:lnSpc>
            </a:pPr>
            <a:r>
              <a:rPr lang="en-US" altLang="zh-TW" sz="1400" b="1" dirty="0">
                <a:latin typeface="Times New Roman" pitchFamily="18" charset="0"/>
                <a:ea typeface="新細明體" pitchFamily="18" charset="-120"/>
              </a:rPr>
              <a:t>SIGMA-I</a:t>
            </a:r>
          </a:p>
          <a:p>
            <a:pPr>
              <a:lnSpc>
                <a:spcPct val="80000"/>
              </a:lnSpc>
            </a:pPr>
            <a:r>
              <a:rPr lang="en-US" altLang="zh-TW" sz="1200" b="1" i="1" dirty="0">
                <a:solidFill>
                  <a:schemeClr val="accent2"/>
                </a:solidFill>
                <a:latin typeface="Times New Roman" pitchFamily="18" charset="0"/>
                <a:ea typeface="新細明體" pitchFamily="18" charset="-120"/>
              </a:rPr>
              <a:t>Shimada</a:t>
            </a:r>
          </a:p>
          <a:p>
            <a:pPr>
              <a:lnSpc>
                <a:spcPct val="80000"/>
              </a:lnSpc>
            </a:pPr>
            <a:r>
              <a:rPr lang="en-US" altLang="zh-TW" sz="1200" i="1" dirty="0">
                <a:solidFill>
                  <a:schemeClr val="accent2"/>
                </a:solidFill>
                <a:latin typeface="Times New Roman" pitchFamily="18" charset="0"/>
                <a:ea typeface="新細明體" pitchFamily="18" charset="-120"/>
              </a:rPr>
              <a:t>1988</a:t>
            </a:r>
          </a:p>
        </p:txBody>
      </p:sp>
      <p:sp>
        <p:nvSpPr>
          <p:cNvPr id="67606" name="Text Box 19"/>
          <p:cNvSpPr txBox="1">
            <a:spLocks noChangeArrowheads="1"/>
          </p:cNvSpPr>
          <p:nvPr/>
        </p:nvSpPr>
        <p:spPr bwMode="auto">
          <a:xfrm>
            <a:off x="4203700" y="3479800"/>
            <a:ext cx="1073150" cy="70008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Monsoon</a:t>
            </a:r>
          </a:p>
          <a:p>
            <a:pPr>
              <a:lnSpc>
                <a:spcPct val="80000"/>
              </a:lnSpc>
            </a:pPr>
            <a:r>
              <a:rPr lang="en-US" altLang="zh-TW" sz="1200" b="1" i="1">
                <a:solidFill>
                  <a:schemeClr val="accent2"/>
                </a:solidFill>
                <a:latin typeface="Times New Roman" pitchFamily="18" charset="0"/>
                <a:ea typeface="新細明體" pitchFamily="18" charset="-120"/>
              </a:rPr>
              <a:t>Papadopoulos</a:t>
            </a:r>
          </a:p>
          <a:p>
            <a:pPr>
              <a:lnSpc>
                <a:spcPct val="80000"/>
              </a:lnSpc>
            </a:pPr>
            <a:r>
              <a:rPr lang="en-US" altLang="zh-TW" sz="1200" b="1" i="1">
                <a:solidFill>
                  <a:schemeClr val="accent2"/>
                </a:solidFill>
                <a:latin typeface="Times New Roman" pitchFamily="18" charset="0"/>
                <a:ea typeface="新細明體" pitchFamily="18" charset="-120"/>
              </a:rPr>
              <a:t>&amp; Culler </a:t>
            </a:r>
          </a:p>
          <a:p>
            <a:pPr>
              <a:lnSpc>
                <a:spcPct val="80000"/>
              </a:lnSpc>
            </a:pPr>
            <a:r>
              <a:rPr lang="en-US" altLang="zh-TW" sz="1200" i="1">
                <a:solidFill>
                  <a:schemeClr val="accent2"/>
                </a:solidFill>
                <a:latin typeface="Times New Roman" pitchFamily="18" charset="0"/>
                <a:ea typeface="新細明體" pitchFamily="18" charset="-120"/>
              </a:rPr>
              <a:t>1988</a:t>
            </a:r>
          </a:p>
        </p:txBody>
      </p:sp>
      <p:sp>
        <p:nvSpPr>
          <p:cNvPr id="67607" name="Text Box 20"/>
          <p:cNvSpPr txBox="1">
            <a:spLocks noChangeArrowheads="1"/>
          </p:cNvSpPr>
          <p:nvPr/>
        </p:nvSpPr>
        <p:spPr bwMode="auto">
          <a:xfrm>
            <a:off x="5379364" y="3581400"/>
            <a:ext cx="777875" cy="700088"/>
          </a:xfrm>
          <a:prstGeom prst="rect">
            <a:avLst/>
          </a:prstGeom>
          <a:noFill/>
          <a:ln w="9525">
            <a:noFill/>
            <a:miter lim="800000"/>
            <a:headEnd/>
            <a:tailEnd/>
          </a:ln>
        </p:spPr>
        <p:txBody>
          <a:bodyPr wrap="none">
            <a:spAutoFit/>
          </a:bodyPr>
          <a:lstStyle/>
          <a:p>
            <a:pPr>
              <a:lnSpc>
                <a:spcPct val="80000"/>
              </a:lnSpc>
            </a:pPr>
            <a:r>
              <a:rPr lang="en-US" altLang="zh-TW" sz="1400" b="1" dirty="0">
                <a:latin typeface="Times New Roman" pitchFamily="18" charset="0"/>
                <a:ea typeface="新細明體" pitchFamily="18" charset="-120"/>
              </a:rPr>
              <a:t>P-RISC</a:t>
            </a:r>
          </a:p>
          <a:p>
            <a:pPr>
              <a:lnSpc>
                <a:spcPct val="80000"/>
              </a:lnSpc>
            </a:pPr>
            <a:r>
              <a:rPr lang="en-US" altLang="zh-TW" sz="1200" b="1" i="1" dirty="0">
                <a:solidFill>
                  <a:schemeClr val="accent2"/>
                </a:solidFill>
                <a:latin typeface="Times New Roman" pitchFamily="18" charset="0"/>
                <a:ea typeface="新細明體" pitchFamily="18" charset="-120"/>
              </a:rPr>
              <a:t>Nikhil &amp; </a:t>
            </a:r>
          </a:p>
          <a:p>
            <a:pPr>
              <a:lnSpc>
                <a:spcPct val="80000"/>
              </a:lnSpc>
            </a:pPr>
            <a:r>
              <a:rPr lang="en-US" altLang="zh-TW" sz="1200" b="1" i="1" dirty="0" err="1">
                <a:solidFill>
                  <a:schemeClr val="accent2"/>
                </a:solidFill>
                <a:latin typeface="Times New Roman" pitchFamily="18" charset="0"/>
                <a:ea typeface="新細明體" pitchFamily="18" charset="-120"/>
              </a:rPr>
              <a:t>Arvind</a:t>
            </a:r>
            <a:endParaRPr lang="en-US" altLang="zh-TW" sz="1200" b="1" i="1" dirty="0">
              <a:solidFill>
                <a:schemeClr val="accent2"/>
              </a:solidFill>
              <a:latin typeface="Times New Roman" pitchFamily="18" charset="0"/>
              <a:ea typeface="新細明體" pitchFamily="18" charset="-120"/>
            </a:endParaRPr>
          </a:p>
          <a:p>
            <a:pPr>
              <a:lnSpc>
                <a:spcPct val="80000"/>
              </a:lnSpc>
            </a:pPr>
            <a:r>
              <a:rPr lang="en-US" altLang="zh-TW" sz="1200" i="1" dirty="0">
                <a:solidFill>
                  <a:schemeClr val="accent2"/>
                </a:solidFill>
                <a:latin typeface="Times New Roman" pitchFamily="18" charset="0"/>
                <a:ea typeface="新細明體" pitchFamily="18" charset="-120"/>
              </a:rPr>
              <a:t>1989</a:t>
            </a:r>
          </a:p>
        </p:txBody>
      </p:sp>
      <p:sp>
        <p:nvSpPr>
          <p:cNvPr id="67608" name="Text Box 21"/>
          <p:cNvSpPr txBox="1">
            <a:spLocks noChangeArrowheads="1"/>
          </p:cNvSpPr>
          <p:nvPr/>
        </p:nvSpPr>
        <p:spPr bwMode="auto">
          <a:xfrm>
            <a:off x="6457285" y="4773613"/>
            <a:ext cx="1022350" cy="554037"/>
          </a:xfrm>
          <a:prstGeom prst="rect">
            <a:avLst/>
          </a:prstGeom>
          <a:noFill/>
          <a:ln w="9525">
            <a:noFill/>
            <a:miter lim="800000"/>
            <a:headEnd/>
            <a:tailEnd/>
          </a:ln>
        </p:spPr>
        <p:txBody>
          <a:bodyPr>
            <a:spAutoFit/>
          </a:bodyPr>
          <a:lstStyle/>
          <a:p>
            <a:pPr>
              <a:lnSpc>
                <a:spcPct val="80000"/>
              </a:lnSpc>
            </a:pPr>
            <a:r>
              <a:rPr lang="en-US" altLang="zh-TW" sz="1400" b="1" dirty="0">
                <a:latin typeface="Times New Roman" pitchFamily="18" charset="0"/>
                <a:ea typeface="新細明體" pitchFamily="18" charset="-120"/>
              </a:rPr>
              <a:t>EM-5/4/X </a:t>
            </a:r>
          </a:p>
          <a:p>
            <a:pPr>
              <a:lnSpc>
                <a:spcPct val="80000"/>
              </a:lnSpc>
            </a:pPr>
            <a:r>
              <a:rPr lang="en-US" altLang="zh-TW" sz="1200" b="1" i="1" dirty="0">
                <a:solidFill>
                  <a:schemeClr val="accent2"/>
                </a:solidFill>
                <a:latin typeface="Times New Roman" pitchFamily="18" charset="0"/>
                <a:ea typeface="新細明體" pitchFamily="18" charset="-120"/>
              </a:rPr>
              <a:t>RWC-1</a:t>
            </a:r>
          </a:p>
          <a:p>
            <a:pPr>
              <a:lnSpc>
                <a:spcPct val="80000"/>
              </a:lnSpc>
            </a:pPr>
            <a:r>
              <a:rPr lang="en-US" altLang="zh-TW" sz="1200" b="1" i="1" dirty="0">
                <a:solidFill>
                  <a:schemeClr val="accent2"/>
                </a:solidFill>
                <a:latin typeface="Times New Roman" pitchFamily="18" charset="0"/>
                <a:ea typeface="新細明體" pitchFamily="18" charset="-120"/>
              </a:rPr>
              <a:t>1992-97</a:t>
            </a:r>
            <a:endParaRPr lang="en-US" altLang="zh-TW" sz="1200" i="1" dirty="0">
              <a:solidFill>
                <a:schemeClr val="accent2"/>
              </a:solidFill>
              <a:latin typeface="Times New Roman" pitchFamily="18" charset="0"/>
              <a:ea typeface="新細明體" pitchFamily="18" charset="-120"/>
            </a:endParaRPr>
          </a:p>
        </p:txBody>
      </p:sp>
      <p:sp>
        <p:nvSpPr>
          <p:cNvPr id="67609" name="Text Box 22"/>
          <p:cNvSpPr txBox="1">
            <a:spLocks noChangeArrowheads="1"/>
          </p:cNvSpPr>
          <p:nvPr/>
        </p:nvSpPr>
        <p:spPr bwMode="auto">
          <a:xfrm>
            <a:off x="4203700" y="4260850"/>
            <a:ext cx="792163" cy="384175"/>
          </a:xfrm>
          <a:prstGeom prst="rect">
            <a:avLst/>
          </a:prstGeom>
          <a:noFill/>
          <a:ln w="9525">
            <a:noFill/>
            <a:miter lim="800000"/>
            <a:headEnd/>
            <a:tailEnd/>
          </a:ln>
        </p:spPr>
        <p:txBody>
          <a:bodyPr wrap="none">
            <a:spAutoFit/>
          </a:bodyPr>
          <a:lstStyle/>
          <a:p>
            <a:pPr>
              <a:lnSpc>
                <a:spcPct val="80000"/>
              </a:lnSpc>
            </a:pPr>
            <a:r>
              <a:rPr lang="en-US" altLang="zh-TW" sz="1200" b="1" i="1">
                <a:solidFill>
                  <a:schemeClr val="accent2"/>
                </a:solidFill>
                <a:latin typeface="Times New Roman" pitchFamily="18" charset="0"/>
                <a:ea typeface="新細明體" pitchFamily="18" charset="-120"/>
              </a:rPr>
              <a:t>Iannuci’s</a:t>
            </a:r>
          </a:p>
          <a:p>
            <a:pPr>
              <a:lnSpc>
                <a:spcPct val="80000"/>
              </a:lnSpc>
            </a:pPr>
            <a:r>
              <a:rPr lang="en-US" altLang="zh-TW" sz="1200" i="1">
                <a:solidFill>
                  <a:schemeClr val="accent2"/>
                </a:solidFill>
                <a:latin typeface="Times New Roman" pitchFamily="18" charset="0"/>
                <a:ea typeface="新細明體" pitchFamily="18" charset="-120"/>
              </a:rPr>
              <a:t>1988-92</a:t>
            </a:r>
          </a:p>
        </p:txBody>
      </p:sp>
      <p:sp>
        <p:nvSpPr>
          <p:cNvPr id="67610" name="Line 23"/>
          <p:cNvSpPr>
            <a:spLocks noChangeShapeType="1"/>
          </p:cNvSpPr>
          <p:nvPr/>
        </p:nvSpPr>
        <p:spPr bwMode="auto">
          <a:xfrm flipV="1">
            <a:off x="2372635" y="1533525"/>
            <a:ext cx="1004888" cy="708025"/>
          </a:xfrm>
          <a:prstGeom prst="line">
            <a:avLst/>
          </a:prstGeom>
          <a:noFill/>
          <a:ln w="9525">
            <a:solidFill>
              <a:schemeClr val="tx1"/>
            </a:solidFill>
            <a:round/>
            <a:headEnd/>
            <a:tailEnd/>
          </a:ln>
        </p:spPr>
        <p:txBody>
          <a:bodyPr wrap="none" anchor="ctr"/>
          <a:lstStyle/>
          <a:p>
            <a:endParaRPr lang="en-US"/>
          </a:p>
        </p:txBody>
      </p:sp>
      <p:sp>
        <p:nvSpPr>
          <p:cNvPr id="67611" name="Line 24"/>
          <p:cNvSpPr>
            <a:spLocks noChangeShapeType="1"/>
          </p:cNvSpPr>
          <p:nvPr/>
        </p:nvSpPr>
        <p:spPr bwMode="auto">
          <a:xfrm>
            <a:off x="4995185" y="1535113"/>
            <a:ext cx="1606550" cy="1587"/>
          </a:xfrm>
          <a:prstGeom prst="line">
            <a:avLst/>
          </a:prstGeom>
          <a:noFill/>
          <a:ln w="9525">
            <a:solidFill>
              <a:schemeClr val="tx1"/>
            </a:solidFill>
            <a:round/>
            <a:headEnd/>
            <a:tailEnd type="triangle" w="med" len="med"/>
          </a:ln>
        </p:spPr>
        <p:txBody>
          <a:bodyPr wrap="none" anchor="ctr"/>
          <a:lstStyle/>
          <a:p>
            <a:endParaRPr lang="en-US"/>
          </a:p>
        </p:txBody>
      </p:sp>
      <p:sp>
        <p:nvSpPr>
          <p:cNvPr id="67612" name="Line 25"/>
          <p:cNvSpPr>
            <a:spLocks noChangeShapeType="1"/>
          </p:cNvSpPr>
          <p:nvPr/>
        </p:nvSpPr>
        <p:spPr bwMode="auto">
          <a:xfrm>
            <a:off x="4049035" y="2305050"/>
            <a:ext cx="1447800" cy="0"/>
          </a:xfrm>
          <a:prstGeom prst="line">
            <a:avLst/>
          </a:prstGeom>
          <a:noFill/>
          <a:ln w="9525">
            <a:solidFill>
              <a:schemeClr val="tx1"/>
            </a:solidFill>
            <a:round/>
            <a:headEnd/>
            <a:tailEnd type="triangle" w="med" len="med"/>
          </a:ln>
        </p:spPr>
        <p:txBody>
          <a:bodyPr wrap="none" anchor="ctr"/>
          <a:lstStyle/>
          <a:p>
            <a:endParaRPr lang="en-US"/>
          </a:p>
        </p:txBody>
      </p:sp>
      <p:sp>
        <p:nvSpPr>
          <p:cNvPr id="67613" name="Line 26"/>
          <p:cNvSpPr>
            <a:spLocks noChangeShapeType="1"/>
          </p:cNvSpPr>
          <p:nvPr/>
        </p:nvSpPr>
        <p:spPr bwMode="auto">
          <a:xfrm>
            <a:off x="3869648" y="2914650"/>
            <a:ext cx="865187" cy="0"/>
          </a:xfrm>
          <a:prstGeom prst="line">
            <a:avLst/>
          </a:prstGeom>
          <a:noFill/>
          <a:ln w="9525">
            <a:solidFill>
              <a:schemeClr val="tx1"/>
            </a:solidFill>
            <a:round/>
            <a:headEnd/>
            <a:tailEnd type="triangle" w="med" len="med"/>
          </a:ln>
        </p:spPr>
        <p:txBody>
          <a:bodyPr wrap="none" anchor="ctr"/>
          <a:lstStyle/>
          <a:p>
            <a:endParaRPr lang="en-US"/>
          </a:p>
        </p:txBody>
      </p:sp>
      <p:sp>
        <p:nvSpPr>
          <p:cNvPr id="67614" name="Line 27"/>
          <p:cNvSpPr>
            <a:spLocks noChangeShapeType="1"/>
          </p:cNvSpPr>
          <p:nvPr/>
        </p:nvSpPr>
        <p:spPr bwMode="auto">
          <a:xfrm>
            <a:off x="5801635" y="2914650"/>
            <a:ext cx="838200" cy="0"/>
          </a:xfrm>
          <a:prstGeom prst="line">
            <a:avLst/>
          </a:prstGeom>
          <a:noFill/>
          <a:ln w="9525">
            <a:solidFill>
              <a:schemeClr val="tx1"/>
            </a:solidFill>
            <a:round/>
            <a:headEnd/>
            <a:tailEnd type="triangle" w="med" len="med"/>
          </a:ln>
        </p:spPr>
        <p:txBody>
          <a:bodyPr wrap="none" anchor="ctr"/>
          <a:lstStyle/>
          <a:p>
            <a:endParaRPr lang="en-US"/>
          </a:p>
        </p:txBody>
      </p:sp>
      <p:sp>
        <p:nvSpPr>
          <p:cNvPr id="67615" name="Line 28"/>
          <p:cNvSpPr>
            <a:spLocks noChangeShapeType="1"/>
          </p:cNvSpPr>
          <p:nvPr/>
        </p:nvSpPr>
        <p:spPr bwMode="auto">
          <a:xfrm>
            <a:off x="2347235" y="2317750"/>
            <a:ext cx="762000" cy="0"/>
          </a:xfrm>
          <a:prstGeom prst="line">
            <a:avLst/>
          </a:prstGeom>
          <a:noFill/>
          <a:ln w="9525">
            <a:solidFill>
              <a:schemeClr val="tx1"/>
            </a:solidFill>
            <a:round/>
            <a:headEnd/>
            <a:tailEnd/>
          </a:ln>
        </p:spPr>
        <p:txBody>
          <a:bodyPr wrap="none" anchor="ctr"/>
          <a:lstStyle/>
          <a:p>
            <a:endParaRPr lang="en-US"/>
          </a:p>
        </p:txBody>
      </p:sp>
      <p:sp>
        <p:nvSpPr>
          <p:cNvPr id="67616" name="Line 29"/>
          <p:cNvSpPr>
            <a:spLocks noChangeShapeType="1"/>
          </p:cNvSpPr>
          <p:nvPr/>
        </p:nvSpPr>
        <p:spPr bwMode="auto">
          <a:xfrm>
            <a:off x="3454400" y="3924300"/>
            <a:ext cx="571500" cy="0"/>
          </a:xfrm>
          <a:prstGeom prst="line">
            <a:avLst/>
          </a:prstGeom>
          <a:noFill/>
          <a:ln w="9525">
            <a:solidFill>
              <a:schemeClr val="tx1"/>
            </a:solidFill>
            <a:round/>
            <a:headEnd/>
            <a:tailEnd type="triangle" w="med" len="med"/>
          </a:ln>
        </p:spPr>
        <p:txBody>
          <a:bodyPr wrap="none" anchor="ctr"/>
          <a:lstStyle/>
          <a:p>
            <a:endParaRPr lang="en-US"/>
          </a:p>
        </p:txBody>
      </p:sp>
      <p:sp>
        <p:nvSpPr>
          <p:cNvPr id="67617" name="Line 30"/>
          <p:cNvSpPr>
            <a:spLocks noChangeShapeType="1"/>
          </p:cNvSpPr>
          <p:nvPr/>
        </p:nvSpPr>
        <p:spPr bwMode="auto">
          <a:xfrm>
            <a:off x="5105406" y="3898900"/>
            <a:ext cx="317500" cy="0"/>
          </a:xfrm>
          <a:prstGeom prst="line">
            <a:avLst/>
          </a:prstGeom>
          <a:noFill/>
          <a:ln w="9525">
            <a:solidFill>
              <a:schemeClr val="tx1"/>
            </a:solidFill>
            <a:round/>
            <a:headEnd/>
            <a:tailEnd type="triangle" w="med" len="med"/>
          </a:ln>
        </p:spPr>
        <p:txBody>
          <a:bodyPr wrap="none" anchor="ctr"/>
          <a:lstStyle/>
          <a:p>
            <a:endParaRPr lang="en-US"/>
          </a:p>
        </p:txBody>
      </p:sp>
      <p:sp>
        <p:nvSpPr>
          <p:cNvPr id="67618" name="Line 31"/>
          <p:cNvSpPr>
            <a:spLocks noChangeShapeType="1"/>
          </p:cNvSpPr>
          <p:nvPr/>
        </p:nvSpPr>
        <p:spPr bwMode="auto">
          <a:xfrm>
            <a:off x="6090570" y="3848100"/>
            <a:ext cx="274320" cy="0"/>
          </a:xfrm>
          <a:prstGeom prst="line">
            <a:avLst/>
          </a:prstGeom>
          <a:noFill/>
          <a:ln w="9525">
            <a:solidFill>
              <a:schemeClr val="tx1"/>
            </a:solidFill>
            <a:round/>
            <a:headEnd/>
            <a:tailEnd type="triangle" w="med" len="med"/>
          </a:ln>
        </p:spPr>
        <p:txBody>
          <a:bodyPr wrap="none" anchor="ctr"/>
          <a:lstStyle/>
          <a:p>
            <a:endParaRPr lang="en-US"/>
          </a:p>
        </p:txBody>
      </p:sp>
      <p:sp>
        <p:nvSpPr>
          <p:cNvPr id="67619" name="Line 32"/>
          <p:cNvSpPr>
            <a:spLocks noChangeShapeType="1"/>
          </p:cNvSpPr>
          <p:nvPr/>
        </p:nvSpPr>
        <p:spPr bwMode="auto">
          <a:xfrm>
            <a:off x="3693890" y="5047344"/>
            <a:ext cx="1645920" cy="0"/>
          </a:xfrm>
          <a:prstGeom prst="line">
            <a:avLst/>
          </a:prstGeom>
          <a:noFill/>
          <a:ln w="9525">
            <a:solidFill>
              <a:schemeClr val="tx1"/>
            </a:solidFill>
            <a:round/>
            <a:headEnd/>
            <a:tailEnd type="triangle" w="med" len="med"/>
          </a:ln>
        </p:spPr>
        <p:txBody>
          <a:bodyPr wrap="none" anchor="ctr"/>
          <a:lstStyle/>
          <a:p>
            <a:endParaRPr lang="en-US"/>
          </a:p>
        </p:txBody>
      </p:sp>
      <p:sp>
        <p:nvSpPr>
          <p:cNvPr id="67620" name="Line 33"/>
          <p:cNvSpPr>
            <a:spLocks noChangeShapeType="1"/>
          </p:cNvSpPr>
          <p:nvPr/>
        </p:nvSpPr>
        <p:spPr bwMode="auto">
          <a:xfrm>
            <a:off x="3467100" y="4051300"/>
            <a:ext cx="711200" cy="317500"/>
          </a:xfrm>
          <a:prstGeom prst="line">
            <a:avLst/>
          </a:prstGeom>
          <a:noFill/>
          <a:ln w="9525">
            <a:solidFill>
              <a:schemeClr val="tx1"/>
            </a:solidFill>
            <a:round/>
            <a:headEnd/>
            <a:tailEnd type="triangle" w="med" len="med"/>
          </a:ln>
        </p:spPr>
        <p:txBody>
          <a:bodyPr wrap="none" anchor="ctr"/>
          <a:lstStyle/>
          <a:p>
            <a:endParaRPr lang="en-US"/>
          </a:p>
        </p:txBody>
      </p:sp>
      <p:sp>
        <p:nvSpPr>
          <p:cNvPr id="67621" name="Line 34"/>
          <p:cNvSpPr>
            <a:spLocks noChangeShapeType="1"/>
          </p:cNvSpPr>
          <p:nvPr/>
        </p:nvSpPr>
        <p:spPr bwMode="auto">
          <a:xfrm>
            <a:off x="6143180" y="5092700"/>
            <a:ext cx="274320" cy="0"/>
          </a:xfrm>
          <a:prstGeom prst="line">
            <a:avLst/>
          </a:prstGeom>
          <a:noFill/>
          <a:ln w="9525">
            <a:solidFill>
              <a:schemeClr val="tx1"/>
            </a:solidFill>
            <a:round/>
            <a:headEnd/>
            <a:tailEnd type="triangle" w="med" len="med"/>
          </a:ln>
        </p:spPr>
        <p:txBody>
          <a:bodyPr wrap="none" anchor="ctr"/>
          <a:lstStyle/>
          <a:p>
            <a:endParaRPr lang="en-US"/>
          </a:p>
        </p:txBody>
      </p:sp>
      <p:sp>
        <p:nvSpPr>
          <p:cNvPr id="67622" name="Text Box 35"/>
          <p:cNvSpPr txBox="1">
            <a:spLocks noChangeArrowheads="1"/>
          </p:cNvSpPr>
          <p:nvPr/>
        </p:nvSpPr>
        <p:spPr bwMode="auto">
          <a:xfrm>
            <a:off x="2709185" y="3157538"/>
            <a:ext cx="4843463" cy="261937"/>
          </a:xfrm>
          <a:prstGeom prst="rect">
            <a:avLst/>
          </a:prstGeom>
          <a:noFill/>
          <a:ln w="9525">
            <a:noFill/>
            <a:miter lim="800000"/>
            <a:headEnd/>
            <a:tailEnd/>
          </a:ln>
        </p:spPr>
        <p:txBody>
          <a:bodyPr>
            <a:spAutoFit/>
          </a:bodyPr>
          <a:lstStyle/>
          <a:p>
            <a:pPr>
              <a:lnSpc>
                <a:spcPct val="80000"/>
              </a:lnSpc>
            </a:pPr>
            <a:r>
              <a:rPr lang="en-US" altLang="zh-TW" sz="1400" b="1">
                <a:latin typeface="Times New Roman" pitchFamily="18" charset="0"/>
                <a:ea typeface="新細明體" pitchFamily="18" charset="-120"/>
              </a:rPr>
              <a:t>Others: Multiscalar (1994), SMT (1995), etc.</a:t>
            </a:r>
            <a:endParaRPr lang="en-US" altLang="zh-TW" sz="1400">
              <a:latin typeface="Times New Roman" pitchFamily="18" charset="0"/>
              <a:ea typeface="新細明體" pitchFamily="18" charset="-120"/>
            </a:endParaRPr>
          </a:p>
        </p:txBody>
      </p:sp>
      <p:sp>
        <p:nvSpPr>
          <p:cNvPr id="67623" name="Line 36"/>
          <p:cNvSpPr>
            <a:spLocks noChangeShapeType="1"/>
          </p:cNvSpPr>
          <p:nvPr/>
        </p:nvSpPr>
        <p:spPr bwMode="auto">
          <a:xfrm>
            <a:off x="2361523" y="2324100"/>
            <a:ext cx="463550" cy="831850"/>
          </a:xfrm>
          <a:prstGeom prst="line">
            <a:avLst/>
          </a:prstGeom>
          <a:noFill/>
          <a:ln w="9525">
            <a:solidFill>
              <a:schemeClr val="tx1"/>
            </a:solidFill>
            <a:round/>
            <a:headEnd/>
            <a:tailEnd/>
          </a:ln>
        </p:spPr>
        <p:txBody>
          <a:bodyPr wrap="none" anchor="ctr"/>
          <a:lstStyle/>
          <a:p>
            <a:endParaRPr lang="en-US"/>
          </a:p>
        </p:txBody>
      </p:sp>
      <p:sp>
        <p:nvSpPr>
          <p:cNvPr id="67624" name="Freeform 37"/>
          <p:cNvSpPr>
            <a:spLocks/>
          </p:cNvSpPr>
          <p:nvPr/>
        </p:nvSpPr>
        <p:spPr bwMode="auto">
          <a:xfrm>
            <a:off x="3455989" y="4137024"/>
            <a:ext cx="1883821" cy="803275"/>
          </a:xfrm>
          <a:custGeom>
            <a:avLst/>
            <a:gdLst>
              <a:gd name="T0" fmla="*/ 0 w 1337"/>
              <a:gd name="T1" fmla="*/ 0 h 420"/>
              <a:gd name="T2" fmla="*/ 2147483647 w 1337"/>
              <a:gd name="T3" fmla="*/ 2147483647 h 420"/>
              <a:gd name="T4" fmla="*/ 2147483647 w 1337"/>
              <a:gd name="T5" fmla="*/ 2147483647 h 420"/>
              <a:gd name="T6" fmla="*/ 0 60000 65536"/>
              <a:gd name="T7" fmla="*/ 0 60000 65536"/>
              <a:gd name="T8" fmla="*/ 0 60000 65536"/>
              <a:gd name="T9" fmla="*/ 0 w 1337"/>
              <a:gd name="T10" fmla="*/ 0 h 420"/>
              <a:gd name="T11" fmla="*/ 1337 w 1337"/>
              <a:gd name="T12" fmla="*/ 420 h 420"/>
            </a:gdLst>
            <a:ahLst/>
            <a:cxnLst>
              <a:cxn ang="T6">
                <a:pos x="T0" y="T1"/>
              </a:cxn>
              <a:cxn ang="T7">
                <a:pos x="T2" y="T3"/>
              </a:cxn>
              <a:cxn ang="T8">
                <a:pos x="T4" y="T5"/>
              </a:cxn>
            </a:cxnLst>
            <a:rect l="T9" t="T10" r="T11" b="T12"/>
            <a:pathLst>
              <a:path w="1337" h="420">
                <a:moveTo>
                  <a:pt x="0" y="0"/>
                </a:moveTo>
                <a:lnTo>
                  <a:pt x="377" y="291"/>
                </a:lnTo>
                <a:lnTo>
                  <a:pt x="1337" y="420"/>
                </a:lnTo>
              </a:path>
            </a:pathLst>
          </a:custGeom>
          <a:noFill/>
          <a:ln w="12700">
            <a:solidFill>
              <a:schemeClr val="tx1"/>
            </a:solidFill>
            <a:round/>
            <a:headEnd type="none" w="sm" len="sm"/>
            <a:tailEnd type="triangle" w="med" len="med"/>
          </a:ln>
        </p:spPr>
        <p:txBody>
          <a:bodyPr wrap="none" anchor="ctr"/>
          <a:lstStyle/>
          <a:p>
            <a:endParaRPr lang="en-US"/>
          </a:p>
        </p:txBody>
      </p:sp>
      <p:sp>
        <p:nvSpPr>
          <p:cNvPr id="67625" name="Line 38"/>
          <p:cNvSpPr>
            <a:spLocks noChangeShapeType="1"/>
          </p:cNvSpPr>
          <p:nvPr/>
        </p:nvSpPr>
        <p:spPr bwMode="auto">
          <a:xfrm flipH="1">
            <a:off x="3363235" y="1536700"/>
            <a:ext cx="768350" cy="0"/>
          </a:xfrm>
          <a:prstGeom prst="line">
            <a:avLst/>
          </a:prstGeom>
          <a:noFill/>
          <a:ln w="9525">
            <a:solidFill>
              <a:schemeClr val="tx1"/>
            </a:solidFill>
            <a:round/>
            <a:headEnd/>
            <a:tailEnd/>
          </a:ln>
        </p:spPr>
        <p:txBody>
          <a:bodyPr wrap="none" anchor="ctr"/>
          <a:lstStyle/>
          <a:p>
            <a:endParaRPr lang="en-US"/>
          </a:p>
        </p:txBody>
      </p:sp>
      <p:sp>
        <p:nvSpPr>
          <p:cNvPr id="67626" name="Line 39"/>
          <p:cNvSpPr>
            <a:spLocks noChangeShapeType="1"/>
          </p:cNvSpPr>
          <p:nvPr/>
        </p:nvSpPr>
        <p:spPr bwMode="auto">
          <a:xfrm flipV="1">
            <a:off x="3726773" y="1728788"/>
            <a:ext cx="515937" cy="434975"/>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67627" name="Line 40"/>
          <p:cNvSpPr>
            <a:spLocks noChangeShapeType="1"/>
          </p:cNvSpPr>
          <p:nvPr/>
        </p:nvSpPr>
        <p:spPr bwMode="auto">
          <a:xfrm>
            <a:off x="3701373" y="2411413"/>
            <a:ext cx="1155700" cy="258762"/>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67628" name="Text Box 41"/>
          <p:cNvSpPr txBox="1">
            <a:spLocks noChangeArrowheads="1"/>
          </p:cNvSpPr>
          <p:nvPr/>
        </p:nvSpPr>
        <p:spPr bwMode="auto">
          <a:xfrm>
            <a:off x="1510623" y="2613025"/>
            <a:ext cx="1031875" cy="628650"/>
          </a:xfrm>
          <a:prstGeom prst="rect">
            <a:avLst/>
          </a:prstGeom>
          <a:noFill/>
          <a:ln w="9525">
            <a:noFill/>
            <a:miter lim="800000"/>
            <a:headEnd/>
            <a:tailEnd/>
          </a:ln>
        </p:spPr>
        <p:txBody>
          <a:bodyPr wrap="none">
            <a:spAutoFit/>
          </a:bodyPr>
          <a:lstStyle/>
          <a:p>
            <a:pPr>
              <a:lnSpc>
                <a:spcPct val="80000"/>
              </a:lnSpc>
            </a:pPr>
            <a:r>
              <a:rPr lang="en-US" altLang="zh-TW" sz="1600" b="1">
                <a:latin typeface="Times New Roman" pitchFamily="18" charset="0"/>
                <a:ea typeface="新細明體" pitchFamily="18" charset="-120"/>
              </a:rPr>
              <a:t>Flynn’s</a:t>
            </a:r>
          </a:p>
          <a:p>
            <a:pPr>
              <a:lnSpc>
                <a:spcPct val="80000"/>
              </a:lnSpc>
            </a:pPr>
            <a:r>
              <a:rPr lang="en-US" altLang="zh-TW" sz="1600" b="1">
                <a:latin typeface="Times New Roman" pitchFamily="18" charset="0"/>
                <a:ea typeface="新細明體" pitchFamily="18" charset="-120"/>
              </a:rPr>
              <a:t>Processor</a:t>
            </a:r>
          </a:p>
          <a:p>
            <a:pPr>
              <a:lnSpc>
                <a:spcPct val="80000"/>
              </a:lnSpc>
            </a:pPr>
            <a:r>
              <a:rPr lang="en-US" altLang="zh-TW" sz="1200" i="1">
                <a:solidFill>
                  <a:schemeClr val="accent2"/>
                </a:solidFill>
                <a:latin typeface="Times New Roman" pitchFamily="18" charset="0"/>
                <a:ea typeface="新細明體" pitchFamily="18" charset="-120"/>
              </a:rPr>
              <a:t>1969</a:t>
            </a:r>
            <a:endParaRPr lang="en-US" altLang="zh-TW" sz="1400" b="1" i="1">
              <a:latin typeface="Times New Roman" pitchFamily="18" charset="0"/>
              <a:ea typeface="新細明體" pitchFamily="18" charset="-120"/>
            </a:endParaRPr>
          </a:p>
        </p:txBody>
      </p:sp>
      <p:sp>
        <p:nvSpPr>
          <p:cNvPr id="67629" name="Text Box 42"/>
          <p:cNvSpPr txBox="1">
            <a:spLocks noChangeArrowheads="1"/>
          </p:cNvSpPr>
          <p:nvPr/>
        </p:nvSpPr>
        <p:spPr bwMode="auto">
          <a:xfrm>
            <a:off x="2810785" y="939800"/>
            <a:ext cx="1109663" cy="287338"/>
          </a:xfrm>
          <a:prstGeom prst="rect">
            <a:avLst/>
          </a:prstGeom>
          <a:noFill/>
          <a:ln w="9525">
            <a:noFill/>
            <a:miter lim="800000"/>
            <a:headEnd/>
            <a:tailEnd/>
          </a:ln>
        </p:spPr>
        <p:txBody>
          <a:bodyPr wrap="none">
            <a:spAutoFit/>
          </a:bodyPr>
          <a:lstStyle/>
          <a:p>
            <a:pPr>
              <a:lnSpc>
                <a:spcPct val="80000"/>
              </a:lnSpc>
            </a:pPr>
            <a:r>
              <a:rPr lang="en-US" altLang="zh-TW" sz="1600" b="1">
                <a:latin typeface="Times New Roman" pitchFamily="18" charset="0"/>
                <a:ea typeface="新細明體" pitchFamily="18" charset="-120"/>
              </a:rPr>
              <a:t>CHoPP’77</a:t>
            </a:r>
          </a:p>
        </p:txBody>
      </p:sp>
      <p:sp>
        <p:nvSpPr>
          <p:cNvPr id="67630" name="Text Box 43"/>
          <p:cNvSpPr txBox="1">
            <a:spLocks noChangeArrowheads="1"/>
          </p:cNvSpPr>
          <p:nvPr/>
        </p:nvSpPr>
        <p:spPr bwMode="auto">
          <a:xfrm>
            <a:off x="4453848" y="939800"/>
            <a:ext cx="1109662" cy="287338"/>
          </a:xfrm>
          <a:prstGeom prst="rect">
            <a:avLst/>
          </a:prstGeom>
          <a:noFill/>
          <a:ln w="9525">
            <a:noFill/>
            <a:miter lim="800000"/>
            <a:headEnd/>
            <a:tailEnd/>
          </a:ln>
        </p:spPr>
        <p:txBody>
          <a:bodyPr wrap="none">
            <a:spAutoFit/>
          </a:bodyPr>
          <a:lstStyle/>
          <a:p>
            <a:pPr algn="ctr">
              <a:lnSpc>
                <a:spcPct val="80000"/>
              </a:lnSpc>
            </a:pPr>
            <a:r>
              <a:rPr lang="en-US" altLang="zh-TW" sz="1600" b="1">
                <a:latin typeface="Times New Roman" pitchFamily="18" charset="0"/>
                <a:ea typeface="新細明體" pitchFamily="18" charset="-120"/>
              </a:rPr>
              <a:t>CHoPP’87</a:t>
            </a:r>
          </a:p>
        </p:txBody>
      </p:sp>
      <p:sp>
        <p:nvSpPr>
          <p:cNvPr id="67631" name="Line 44"/>
          <p:cNvSpPr>
            <a:spLocks noChangeShapeType="1"/>
          </p:cNvSpPr>
          <p:nvPr/>
        </p:nvSpPr>
        <p:spPr bwMode="auto">
          <a:xfrm flipV="1">
            <a:off x="2215473" y="1238250"/>
            <a:ext cx="735012" cy="857250"/>
          </a:xfrm>
          <a:prstGeom prst="line">
            <a:avLst/>
          </a:prstGeom>
          <a:noFill/>
          <a:ln w="9525">
            <a:solidFill>
              <a:schemeClr val="tx1"/>
            </a:solidFill>
            <a:prstDash val="dash"/>
            <a:round/>
            <a:headEnd/>
            <a:tailEnd type="triangle" w="med" len="med"/>
          </a:ln>
        </p:spPr>
        <p:txBody>
          <a:bodyPr wrap="none" anchor="ctr"/>
          <a:lstStyle/>
          <a:p>
            <a:endParaRPr lang="en-US"/>
          </a:p>
        </p:txBody>
      </p:sp>
      <p:sp>
        <p:nvSpPr>
          <p:cNvPr id="67632" name="Line 45"/>
          <p:cNvSpPr>
            <a:spLocks noChangeShapeType="1"/>
          </p:cNvSpPr>
          <p:nvPr/>
        </p:nvSpPr>
        <p:spPr bwMode="auto">
          <a:xfrm>
            <a:off x="3875998" y="1074738"/>
            <a:ext cx="571500" cy="0"/>
          </a:xfrm>
          <a:prstGeom prst="line">
            <a:avLst/>
          </a:prstGeom>
          <a:noFill/>
          <a:ln w="9525">
            <a:solidFill>
              <a:schemeClr val="tx1"/>
            </a:solidFill>
            <a:round/>
            <a:headEnd/>
            <a:tailEnd type="triangle" w="med" len="med"/>
          </a:ln>
        </p:spPr>
        <p:txBody>
          <a:bodyPr wrap="none" anchor="ctr"/>
          <a:lstStyle/>
          <a:p>
            <a:endParaRPr lang="en-US"/>
          </a:p>
        </p:txBody>
      </p:sp>
      <p:sp>
        <p:nvSpPr>
          <p:cNvPr id="67633" name="Text Box 46"/>
          <p:cNvSpPr txBox="1">
            <a:spLocks noChangeArrowheads="1"/>
          </p:cNvSpPr>
          <p:nvPr/>
        </p:nvSpPr>
        <p:spPr bwMode="auto">
          <a:xfrm>
            <a:off x="5378685" y="4211638"/>
            <a:ext cx="600075" cy="554037"/>
          </a:xfrm>
          <a:prstGeom prst="rect">
            <a:avLst/>
          </a:prstGeom>
          <a:noFill/>
          <a:ln w="9525">
            <a:noFill/>
            <a:miter lim="800000"/>
            <a:headEnd/>
            <a:tailEnd/>
          </a:ln>
        </p:spPr>
        <p:txBody>
          <a:bodyPr wrap="none">
            <a:spAutoFit/>
          </a:bodyPr>
          <a:lstStyle/>
          <a:p>
            <a:pPr>
              <a:lnSpc>
                <a:spcPct val="80000"/>
              </a:lnSpc>
            </a:pPr>
            <a:r>
              <a:rPr lang="en-US" altLang="zh-TW" sz="1400" b="1" dirty="0">
                <a:latin typeface="Times New Roman" pitchFamily="18" charset="0"/>
                <a:ea typeface="新細明體" pitchFamily="18" charset="-120"/>
              </a:rPr>
              <a:t>TAM</a:t>
            </a:r>
          </a:p>
          <a:p>
            <a:pPr>
              <a:lnSpc>
                <a:spcPct val="80000"/>
              </a:lnSpc>
            </a:pPr>
            <a:r>
              <a:rPr lang="en-US" altLang="zh-TW" sz="1200" i="1" dirty="0">
                <a:solidFill>
                  <a:schemeClr val="accent2"/>
                </a:solidFill>
                <a:latin typeface="Times New Roman" pitchFamily="18" charset="0"/>
                <a:ea typeface="新細明體" pitchFamily="18" charset="-120"/>
              </a:rPr>
              <a:t>Culler</a:t>
            </a:r>
          </a:p>
          <a:p>
            <a:pPr>
              <a:lnSpc>
                <a:spcPct val="80000"/>
              </a:lnSpc>
            </a:pPr>
            <a:r>
              <a:rPr lang="en-US" altLang="zh-TW" sz="1200" i="1" dirty="0">
                <a:solidFill>
                  <a:schemeClr val="accent2"/>
                </a:solidFill>
                <a:latin typeface="Times New Roman" pitchFamily="18" charset="0"/>
                <a:ea typeface="新細明體" pitchFamily="18" charset="-120"/>
              </a:rPr>
              <a:t>1990</a:t>
            </a:r>
            <a:endParaRPr lang="en-US" altLang="zh-TW" sz="1400" b="1" dirty="0">
              <a:latin typeface="Times New Roman" pitchFamily="18" charset="0"/>
              <a:ea typeface="新細明體" pitchFamily="18" charset="-120"/>
            </a:endParaRPr>
          </a:p>
        </p:txBody>
      </p:sp>
      <p:sp>
        <p:nvSpPr>
          <p:cNvPr id="67634" name="Line 47"/>
          <p:cNvSpPr>
            <a:spLocks noChangeShapeType="1"/>
          </p:cNvSpPr>
          <p:nvPr/>
        </p:nvSpPr>
        <p:spPr bwMode="auto">
          <a:xfrm>
            <a:off x="5129213" y="4000500"/>
            <a:ext cx="324535" cy="368300"/>
          </a:xfrm>
          <a:prstGeom prst="line">
            <a:avLst/>
          </a:prstGeom>
          <a:noFill/>
          <a:ln w="9525">
            <a:solidFill>
              <a:schemeClr val="tx1"/>
            </a:solidFill>
            <a:round/>
            <a:headEnd/>
            <a:tailEnd type="triangle" w="med" len="med"/>
          </a:ln>
        </p:spPr>
        <p:txBody>
          <a:bodyPr wrap="none" anchor="ctr"/>
          <a:lstStyle/>
          <a:p>
            <a:endParaRPr lang="en-US"/>
          </a:p>
        </p:txBody>
      </p:sp>
      <p:sp>
        <p:nvSpPr>
          <p:cNvPr id="67635" name="Text Box 48"/>
          <p:cNvSpPr txBox="1">
            <a:spLocks noChangeArrowheads="1"/>
          </p:cNvSpPr>
          <p:nvPr/>
        </p:nvSpPr>
        <p:spPr bwMode="auto">
          <a:xfrm>
            <a:off x="5549223" y="2022475"/>
            <a:ext cx="735012" cy="749300"/>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Tera</a:t>
            </a:r>
          </a:p>
          <a:p>
            <a:pPr>
              <a:lnSpc>
                <a:spcPct val="80000"/>
              </a:lnSpc>
            </a:pPr>
            <a:r>
              <a:rPr lang="en-US" altLang="zh-TW" sz="1200" b="1" i="1">
                <a:solidFill>
                  <a:schemeClr val="accent2"/>
                </a:solidFill>
                <a:latin typeface="Times New Roman" pitchFamily="18" charset="0"/>
                <a:ea typeface="新細明體" pitchFamily="18" charset="-120"/>
              </a:rPr>
              <a:t>B. Smith</a:t>
            </a:r>
          </a:p>
          <a:p>
            <a:pPr>
              <a:lnSpc>
                <a:spcPct val="80000"/>
              </a:lnSpc>
            </a:pPr>
            <a:r>
              <a:rPr lang="en-US" altLang="zh-TW" sz="1200" i="1">
                <a:solidFill>
                  <a:schemeClr val="accent2"/>
                </a:solidFill>
                <a:latin typeface="Times New Roman" pitchFamily="18" charset="0"/>
                <a:ea typeface="新細明體" pitchFamily="18" charset="-120"/>
              </a:rPr>
              <a:t>1990-</a:t>
            </a:r>
            <a:endParaRPr lang="en-US" altLang="zh-TW" sz="1400">
              <a:latin typeface="Times New Roman" pitchFamily="18" charset="0"/>
              <a:ea typeface="新細明體" pitchFamily="18" charset="-120"/>
            </a:endParaRPr>
          </a:p>
          <a:p>
            <a:pPr>
              <a:lnSpc>
                <a:spcPct val="80000"/>
              </a:lnSpc>
            </a:pPr>
            <a:endParaRPr lang="zh-TW" altLang="en-US" sz="1600" b="1">
              <a:latin typeface="Times New Roman" pitchFamily="18" charset="0"/>
              <a:ea typeface="新細明體" pitchFamily="18" charset="-120"/>
            </a:endParaRPr>
          </a:p>
        </p:txBody>
      </p:sp>
      <p:sp>
        <p:nvSpPr>
          <p:cNvPr id="67636" name="Text Box 49"/>
          <p:cNvSpPr txBox="1">
            <a:spLocks noChangeArrowheads="1"/>
          </p:cNvSpPr>
          <p:nvPr/>
        </p:nvSpPr>
        <p:spPr bwMode="auto">
          <a:xfrm>
            <a:off x="6604910" y="1298575"/>
            <a:ext cx="717550" cy="55403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Alwife</a:t>
            </a:r>
          </a:p>
          <a:p>
            <a:pPr>
              <a:lnSpc>
                <a:spcPct val="80000"/>
              </a:lnSpc>
            </a:pPr>
            <a:r>
              <a:rPr lang="en-US" altLang="zh-TW" sz="1200" b="1" i="1">
                <a:solidFill>
                  <a:schemeClr val="accent2"/>
                </a:solidFill>
                <a:latin typeface="Times New Roman" pitchFamily="18" charset="0"/>
                <a:ea typeface="新細明體" pitchFamily="18" charset="-120"/>
              </a:rPr>
              <a:t>Agarwal</a:t>
            </a:r>
          </a:p>
          <a:p>
            <a:pPr>
              <a:lnSpc>
                <a:spcPct val="80000"/>
              </a:lnSpc>
            </a:pPr>
            <a:r>
              <a:rPr lang="en-US" altLang="zh-TW" sz="1200" i="1">
                <a:solidFill>
                  <a:schemeClr val="accent2"/>
                </a:solidFill>
                <a:latin typeface="Times New Roman" pitchFamily="18" charset="0"/>
                <a:ea typeface="新細明體" pitchFamily="18" charset="-120"/>
              </a:rPr>
              <a:t>1989-96</a:t>
            </a:r>
          </a:p>
        </p:txBody>
      </p:sp>
      <p:sp>
        <p:nvSpPr>
          <p:cNvPr id="67637" name="Text Box 50"/>
          <p:cNvSpPr txBox="1">
            <a:spLocks noChangeArrowheads="1"/>
          </p:cNvSpPr>
          <p:nvPr/>
        </p:nvSpPr>
        <p:spPr bwMode="auto">
          <a:xfrm>
            <a:off x="6339589" y="4037694"/>
            <a:ext cx="976313" cy="611188"/>
          </a:xfrm>
          <a:prstGeom prst="rect">
            <a:avLst/>
          </a:prstGeom>
          <a:noFill/>
          <a:ln w="9525">
            <a:noFill/>
            <a:miter lim="800000"/>
            <a:headEnd/>
            <a:tailEnd/>
          </a:ln>
        </p:spPr>
        <p:txBody>
          <a:bodyPr wrap="none">
            <a:spAutoFit/>
          </a:bodyPr>
          <a:lstStyle/>
          <a:p>
            <a:r>
              <a:rPr lang="en-US" altLang="zh-TW" b="1" dirty="0" err="1">
                <a:latin typeface="Times New Roman" pitchFamily="18" charset="0"/>
                <a:ea typeface="新細明體" pitchFamily="18" charset="-120"/>
              </a:rPr>
              <a:t>Cilk</a:t>
            </a:r>
            <a:endParaRPr lang="en-US" altLang="zh-TW" sz="2400" dirty="0">
              <a:latin typeface="Times New Roman" pitchFamily="18" charset="0"/>
              <a:ea typeface="新細明體" pitchFamily="18" charset="-120"/>
            </a:endParaRPr>
          </a:p>
          <a:p>
            <a:r>
              <a:rPr lang="en-US" altLang="zh-TW" sz="1600" i="1" dirty="0" err="1">
                <a:latin typeface="Times New Roman" pitchFamily="18" charset="0"/>
                <a:ea typeface="新細明體" pitchFamily="18" charset="-120"/>
              </a:rPr>
              <a:t>Leiserson</a:t>
            </a:r>
            <a:endParaRPr lang="en-US" altLang="zh-TW" sz="2400" dirty="0">
              <a:latin typeface="Times New Roman" pitchFamily="18" charset="0"/>
              <a:ea typeface="新細明體" pitchFamily="18" charset="-120"/>
            </a:endParaRPr>
          </a:p>
        </p:txBody>
      </p:sp>
      <p:sp>
        <p:nvSpPr>
          <p:cNvPr id="67638" name="Text Box 51"/>
          <p:cNvSpPr txBox="1">
            <a:spLocks noChangeArrowheads="1"/>
          </p:cNvSpPr>
          <p:nvPr/>
        </p:nvSpPr>
        <p:spPr bwMode="auto">
          <a:xfrm>
            <a:off x="2527300" y="4189413"/>
            <a:ext cx="560388" cy="554037"/>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LAU</a:t>
            </a:r>
          </a:p>
          <a:p>
            <a:pPr>
              <a:lnSpc>
                <a:spcPct val="80000"/>
              </a:lnSpc>
            </a:pPr>
            <a:r>
              <a:rPr lang="en-US" altLang="zh-TW" sz="1200" b="1" i="1">
                <a:solidFill>
                  <a:schemeClr val="accent2"/>
                </a:solidFill>
                <a:latin typeface="Times New Roman" pitchFamily="18" charset="0"/>
                <a:ea typeface="新細明體" pitchFamily="18" charset="-120"/>
              </a:rPr>
              <a:t>Syre</a:t>
            </a:r>
          </a:p>
          <a:p>
            <a:pPr>
              <a:lnSpc>
                <a:spcPct val="80000"/>
              </a:lnSpc>
            </a:pPr>
            <a:r>
              <a:rPr lang="en-US" altLang="zh-TW" sz="1200" i="1">
                <a:solidFill>
                  <a:schemeClr val="accent2"/>
                </a:solidFill>
                <a:latin typeface="Times New Roman" pitchFamily="18" charset="0"/>
                <a:ea typeface="新細明體" pitchFamily="18" charset="-120"/>
              </a:rPr>
              <a:t>1976</a:t>
            </a:r>
          </a:p>
        </p:txBody>
      </p:sp>
      <p:sp>
        <p:nvSpPr>
          <p:cNvPr id="67639" name="Line 52"/>
          <p:cNvSpPr>
            <a:spLocks noChangeShapeType="1"/>
          </p:cNvSpPr>
          <p:nvPr/>
        </p:nvSpPr>
        <p:spPr bwMode="auto">
          <a:xfrm flipV="1">
            <a:off x="6246135" y="2076450"/>
            <a:ext cx="685800" cy="212725"/>
          </a:xfrm>
          <a:prstGeom prst="line">
            <a:avLst/>
          </a:prstGeom>
          <a:noFill/>
          <a:ln w="9525">
            <a:solidFill>
              <a:schemeClr val="tx1"/>
            </a:solidFill>
            <a:round/>
            <a:headEnd/>
            <a:tailEnd/>
          </a:ln>
        </p:spPr>
        <p:txBody>
          <a:bodyPr wrap="none" anchor="ctr"/>
          <a:lstStyle/>
          <a:p>
            <a:endParaRPr lang="en-US"/>
          </a:p>
        </p:txBody>
      </p:sp>
      <p:sp>
        <p:nvSpPr>
          <p:cNvPr id="67640" name="Text Box 53"/>
          <p:cNvSpPr txBox="1">
            <a:spLocks noChangeArrowheads="1"/>
          </p:cNvSpPr>
          <p:nvPr/>
        </p:nvSpPr>
        <p:spPr bwMode="auto">
          <a:xfrm>
            <a:off x="6931935" y="1905000"/>
            <a:ext cx="895350" cy="26193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Eldorado</a:t>
            </a:r>
            <a:endParaRPr lang="en-US" altLang="zh-TW" sz="1400">
              <a:solidFill>
                <a:schemeClr val="accent2"/>
              </a:solidFill>
              <a:latin typeface="Times New Roman" pitchFamily="18" charset="0"/>
              <a:ea typeface="新細明體" pitchFamily="18" charset="-120"/>
            </a:endParaRPr>
          </a:p>
        </p:txBody>
      </p:sp>
      <p:sp>
        <p:nvSpPr>
          <p:cNvPr id="67641" name="Line 54"/>
          <p:cNvSpPr>
            <a:spLocks noChangeShapeType="1"/>
          </p:cNvSpPr>
          <p:nvPr/>
        </p:nvSpPr>
        <p:spPr bwMode="auto">
          <a:xfrm flipH="1" flipV="1">
            <a:off x="6227085" y="2286000"/>
            <a:ext cx="695325" cy="174625"/>
          </a:xfrm>
          <a:prstGeom prst="line">
            <a:avLst/>
          </a:prstGeom>
          <a:noFill/>
          <a:ln w="9525">
            <a:solidFill>
              <a:schemeClr val="tx1"/>
            </a:solidFill>
            <a:round/>
            <a:headEnd/>
            <a:tailEnd/>
          </a:ln>
        </p:spPr>
        <p:txBody>
          <a:bodyPr wrap="none" anchor="ctr"/>
          <a:lstStyle/>
          <a:p>
            <a:endParaRPr lang="en-US"/>
          </a:p>
        </p:txBody>
      </p:sp>
      <p:sp>
        <p:nvSpPr>
          <p:cNvPr id="67642" name="Text Box 55"/>
          <p:cNvSpPr txBox="1">
            <a:spLocks noChangeArrowheads="1"/>
          </p:cNvSpPr>
          <p:nvPr/>
        </p:nvSpPr>
        <p:spPr bwMode="auto">
          <a:xfrm>
            <a:off x="6931935" y="2295525"/>
            <a:ext cx="1044575" cy="261938"/>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CASCADE</a:t>
            </a:r>
            <a:endParaRPr lang="en-US" altLang="zh-TW" sz="1400">
              <a:solidFill>
                <a:schemeClr val="accent2"/>
              </a:solidFill>
              <a:latin typeface="Times New Roman" pitchFamily="18" charset="0"/>
              <a:ea typeface="新細明體" pitchFamily="18" charset="-120"/>
            </a:endParaRPr>
          </a:p>
        </p:txBody>
      </p:sp>
      <p:sp>
        <p:nvSpPr>
          <p:cNvPr id="38972" name="Freeform 56"/>
          <p:cNvSpPr>
            <a:spLocks/>
          </p:cNvSpPr>
          <p:nvPr/>
        </p:nvSpPr>
        <p:spPr bwMode="auto">
          <a:xfrm>
            <a:off x="782514" y="4640225"/>
            <a:ext cx="8320447" cy="1689228"/>
          </a:xfrm>
          <a:custGeom>
            <a:avLst/>
            <a:gdLst>
              <a:gd name="T0" fmla="*/ 2147483647 w 5527"/>
              <a:gd name="T1" fmla="*/ 2147483647 h 1094"/>
              <a:gd name="T2" fmla="*/ 2147483647 w 5527"/>
              <a:gd name="T3" fmla="*/ 2147483647 h 1094"/>
              <a:gd name="T4" fmla="*/ 2147483647 w 5527"/>
              <a:gd name="T5" fmla="*/ 2147483647 h 1094"/>
              <a:gd name="T6" fmla="*/ 2147483647 w 5527"/>
              <a:gd name="T7" fmla="*/ 2147483647 h 1094"/>
              <a:gd name="T8" fmla="*/ 2147483647 w 5527"/>
              <a:gd name="T9" fmla="*/ 2147483647 h 1094"/>
              <a:gd name="T10" fmla="*/ 2147483647 w 5527"/>
              <a:gd name="T11" fmla="*/ 2147483647 h 1094"/>
              <a:gd name="T12" fmla="*/ 2147483647 w 5527"/>
              <a:gd name="T13" fmla="*/ 2147483647 h 1094"/>
              <a:gd name="T14" fmla="*/ 2147483647 w 5527"/>
              <a:gd name="T15" fmla="*/ 2147483647 h 1094"/>
              <a:gd name="T16" fmla="*/ 2147483647 w 5527"/>
              <a:gd name="T17" fmla="*/ 2147483647 h 1094"/>
              <a:gd name="T18" fmla="*/ 2147483647 w 5527"/>
              <a:gd name="T19" fmla="*/ 2147483647 h 1094"/>
              <a:gd name="T20" fmla="*/ 2147483647 w 5527"/>
              <a:gd name="T21" fmla="*/ 2147483647 h 1094"/>
              <a:gd name="T22" fmla="*/ 2147483647 w 5527"/>
              <a:gd name="T23" fmla="*/ 2147483647 h 1094"/>
              <a:gd name="T24" fmla="*/ 2147483647 w 5527"/>
              <a:gd name="T25" fmla="*/ 2147483647 h 1094"/>
              <a:gd name="T26" fmla="*/ 2147483647 w 5527"/>
              <a:gd name="T27" fmla="*/ 2147483647 h 1094"/>
              <a:gd name="T28" fmla="*/ 2147483647 w 5527"/>
              <a:gd name="T29" fmla="*/ 2147483647 h 1094"/>
              <a:gd name="T30" fmla="*/ 2147483647 w 5527"/>
              <a:gd name="T31" fmla="*/ 2147483647 h 10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527"/>
              <a:gd name="T49" fmla="*/ 0 h 1094"/>
              <a:gd name="T50" fmla="*/ 5527 w 5527"/>
              <a:gd name="T51" fmla="*/ 1094 h 1094"/>
              <a:gd name="connsiteX0" fmla="*/ 317 w 9806"/>
              <a:gd name="connsiteY0" fmla="*/ 519 h 9447"/>
              <a:gd name="connsiteX1" fmla="*/ 838 w 9806"/>
              <a:gd name="connsiteY1" fmla="*/ 163 h 9447"/>
              <a:gd name="connsiteX2" fmla="*/ 1629 w 9806"/>
              <a:gd name="connsiteY2" fmla="*/ 2338 h 9447"/>
              <a:gd name="connsiteX3" fmla="*/ 2528 w 9806"/>
              <a:gd name="connsiteY3" fmla="*/ 4195 h 9447"/>
              <a:gd name="connsiteX4" fmla="*/ 4504 w 9806"/>
              <a:gd name="connsiteY4" fmla="*/ 4157 h 9447"/>
              <a:gd name="connsiteX5" fmla="*/ 6373 w 9806"/>
              <a:gd name="connsiteY5" fmla="*/ 4340 h 9447"/>
              <a:gd name="connsiteX6" fmla="*/ 8169 w 9806"/>
              <a:gd name="connsiteY6" fmla="*/ 4249 h 9447"/>
              <a:gd name="connsiteX7" fmla="*/ 9644 w 9806"/>
              <a:gd name="connsiteY7" fmla="*/ 4879 h 9447"/>
              <a:gd name="connsiteX8" fmla="*/ 9751 w 9806"/>
              <a:gd name="connsiteY8" fmla="*/ 8243 h 9447"/>
              <a:gd name="connsiteX9" fmla="*/ 9481 w 9806"/>
              <a:gd name="connsiteY9" fmla="*/ 9057 h 9447"/>
              <a:gd name="connsiteX10" fmla="*/ 9105 w 9806"/>
              <a:gd name="connsiteY10" fmla="*/ 9148 h 9447"/>
              <a:gd name="connsiteX11" fmla="*/ 7091 w 9806"/>
              <a:gd name="connsiteY11" fmla="*/ 9331 h 9447"/>
              <a:gd name="connsiteX12" fmla="*/ 3373 w 9806"/>
              <a:gd name="connsiteY12" fmla="*/ 9331 h 9447"/>
              <a:gd name="connsiteX13" fmla="*/ 1055 w 9806"/>
              <a:gd name="connsiteY13" fmla="*/ 8874 h 9447"/>
              <a:gd name="connsiteX14" fmla="*/ 31 w 9806"/>
              <a:gd name="connsiteY14" fmla="*/ 3426 h 9447"/>
              <a:gd name="connsiteX15" fmla="*/ 317 w 9806"/>
              <a:gd name="connsiteY15" fmla="*/ 519 h 9447"/>
              <a:gd name="connsiteX0" fmla="*/ 323 w 10000"/>
              <a:gd name="connsiteY0" fmla="*/ 549 h 10000"/>
              <a:gd name="connsiteX1" fmla="*/ 855 w 10000"/>
              <a:gd name="connsiteY1" fmla="*/ 173 h 10000"/>
              <a:gd name="connsiteX2" fmla="*/ 1661 w 10000"/>
              <a:gd name="connsiteY2" fmla="*/ 2475 h 10000"/>
              <a:gd name="connsiteX3" fmla="*/ 2578 w 10000"/>
              <a:gd name="connsiteY3" fmla="*/ 4441 h 10000"/>
              <a:gd name="connsiteX4" fmla="*/ 4593 w 10000"/>
              <a:gd name="connsiteY4" fmla="*/ 4577 h 10000"/>
              <a:gd name="connsiteX5" fmla="*/ 6499 w 10000"/>
              <a:gd name="connsiteY5" fmla="*/ 4594 h 10000"/>
              <a:gd name="connsiteX6" fmla="*/ 8331 w 10000"/>
              <a:gd name="connsiteY6" fmla="*/ 4498 h 10000"/>
              <a:gd name="connsiteX7" fmla="*/ 9835 w 10000"/>
              <a:gd name="connsiteY7" fmla="*/ 5165 h 10000"/>
              <a:gd name="connsiteX8" fmla="*/ 9944 w 10000"/>
              <a:gd name="connsiteY8" fmla="*/ 8726 h 10000"/>
              <a:gd name="connsiteX9" fmla="*/ 9669 w 10000"/>
              <a:gd name="connsiteY9" fmla="*/ 9587 h 10000"/>
              <a:gd name="connsiteX10" fmla="*/ 9285 w 10000"/>
              <a:gd name="connsiteY10" fmla="*/ 9683 h 10000"/>
              <a:gd name="connsiteX11" fmla="*/ 7231 w 10000"/>
              <a:gd name="connsiteY11" fmla="*/ 9877 h 10000"/>
              <a:gd name="connsiteX12" fmla="*/ 3440 w 10000"/>
              <a:gd name="connsiteY12" fmla="*/ 9877 h 10000"/>
              <a:gd name="connsiteX13" fmla="*/ 1076 w 10000"/>
              <a:gd name="connsiteY13" fmla="*/ 9393 h 10000"/>
              <a:gd name="connsiteX14" fmla="*/ 32 w 10000"/>
              <a:gd name="connsiteY14" fmla="*/ 3627 h 10000"/>
              <a:gd name="connsiteX15" fmla="*/ 323 w 10000"/>
              <a:gd name="connsiteY15" fmla="*/ 549 h 10000"/>
              <a:gd name="connsiteX0" fmla="*/ 323 w 10000"/>
              <a:gd name="connsiteY0" fmla="*/ 549 h 10000"/>
              <a:gd name="connsiteX1" fmla="*/ 855 w 10000"/>
              <a:gd name="connsiteY1" fmla="*/ 173 h 10000"/>
              <a:gd name="connsiteX2" fmla="*/ 1661 w 10000"/>
              <a:gd name="connsiteY2" fmla="*/ 2475 h 10000"/>
              <a:gd name="connsiteX3" fmla="*/ 2578 w 10000"/>
              <a:gd name="connsiteY3" fmla="*/ 4441 h 10000"/>
              <a:gd name="connsiteX4" fmla="*/ 4593 w 10000"/>
              <a:gd name="connsiteY4" fmla="*/ 4312 h 10000"/>
              <a:gd name="connsiteX5" fmla="*/ 6499 w 10000"/>
              <a:gd name="connsiteY5" fmla="*/ 4594 h 10000"/>
              <a:gd name="connsiteX6" fmla="*/ 8331 w 10000"/>
              <a:gd name="connsiteY6" fmla="*/ 4498 h 10000"/>
              <a:gd name="connsiteX7" fmla="*/ 9835 w 10000"/>
              <a:gd name="connsiteY7" fmla="*/ 5165 h 10000"/>
              <a:gd name="connsiteX8" fmla="*/ 9944 w 10000"/>
              <a:gd name="connsiteY8" fmla="*/ 8726 h 10000"/>
              <a:gd name="connsiteX9" fmla="*/ 9669 w 10000"/>
              <a:gd name="connsiteY9" fmla="*/ 9587 h 10000"/>
              <a:gd name="connsiteX10" fmla="*/ 9285 w 10000"/>
              <a:gd name="connsiteY10" fmla="*/ 9683 h 10000"/>
              <a:gd name="connsiteX11" fmla="*/ 7231 w 10000"/>
              <a:gd name="connsiteY11" fmla="*/ 9877 h 10000"/>
              <a:gd name="connsiteX12" fmla="*/ 3440 w 10000"/>
              <a:gd name="connsiteY12" fmla="*/ 9877 h 10000"/>
              <a:gd name="connsiteX13" fmla="*/ 1076 w 10000"/>
              <a:gd name="connsiteY13" fmla="*/ 9393 h 10000"/>
              <a:gd name="connsiteX14" fmla="*/ 32 w 10000"/>
              <a:gd name="connsiteY14" fmla="*/ 3627 h 10000"/>
              <a:gd name="connsiteX15" fmla="*/ 323 w 10000"/>
              <a:gd name="connsiteY15" fmla="*/ 549 h 10000"/>
              <a:gd name="connsiteX0" fmla="*/ 323 w 10000"/>
              <a:gd name="connsiteY0" fmla="*/ 549 h 10000"/>
              <a:gd name="connsiteX1" fmla="*/ 855 w 10000"/>
              <a:gd name="connsiteY1" fmla="*/ 173 h 10000"/>
              <a:gd name="connsiteX2" fmla="*/ 1661 w 10000"/>
              <a:gd name="connsiteY2" fmla="*/ 2475 h 10000"/>
              <a:gd name="connsiteX3" fmla="*/ 2578 w 10000"/>
              <a:gd name="connsiteY3" fmla="*/ 4441 h 10000"/>
              <a:gd name="connsiteX4" fmla="*/ 4593 w 10000"/>
              <a:gd name="connsiteY4" fmla="*/ 4577 h 10000"/>
              <a:gd name="connsiteX5" fmla="*/ 6499 w 10000"/>
              <a:gd name="connsiteY5" fmla="*/ 4594 h 10000"/>
              <a:gd name="connsiteX6" fmla="*/ 8331 w 10000"/>
              <a:gd name="connsiteY6" fmla="*/ 4498 h 10000"/>
              <a:gd name="connsiteX7" fmla="*/ 9835 w 10000"/>
              <a:gd name="connsiteY7" fmla="*/ 5165 h 10000"/>
              <a:gd name="connsiteX8" fmla="*/ 9944 w 10000"/>
              <a:gd name="connsiteY8" fmla="*/ 8726 h 10000"/>
              <a:gd name="connsiteX9" fmla="*/ 9669 w 10000"/>
              <a:gd name="connsiteY9" fmla="*/ 9587 h 10000"/>
              <a:gd name="connsiteX10" fmla="*/ 9285 w 10000"/>
              <a:gd name="connsiteY10" fmla="*/ 9683 h 10000"/>
              <a:gd name="connsiteX11" fmla="*/ 7231 w 10000"/>
              <a:gd name="connsiteY11" fmla="*/ 9877 h 10000"/>
              <a:gd name="connsiteX12" fmla="*/ 3440 w 10000"/>
              <a:gd name="connsiteY12" fmla="*/ 9877 h 10000"/>
              <a:gd name="connsiteX13" fmla="*/ 1076 w 10000"/>
              <a:gd name="connsiteY13" fmla="*/ 9393 h 10000"/>
              <a:gd name="connsiteX14" fmla="*/ 32 w 10000"/>
              <a:gd name="connsiteY14" fmla="*/ 3627 h 10000"/>
              <a:gd name="connsiteX15" fmla="*/ 323 w 10000"/>
              <a:gd name="connsiteY15" fmla="*/ 549 h 10000"/>
              <a:gd name="connsiteX0" fmla="*/ 323 w 10000"/>
              <a:gd name="connsiteY0" fmla="*/ 549 h 10000"/>
              <a:gd name="connsiteX1" fmla="*/ 855 w 10000"/>
              <a:gd name="connsiteY1" fmla="*/ 173 h 10000"/>
              <a:gd name="connsiteX2" fmla="*/ 1661 w 10000"/>
              <a:gd name="connsiteY2" fmla="*/ 2475 h 10000"/>
              <a:gd name="connsiteX3" fmla="*/ 2578 w 10000"/>
              <a:gd name="connsiteY3" fmla="*/ 4441 h 10000"/>
              <a:gd name="connsiteX4" fmla="*/ 4593 w 10000"/>
              <a:gd name="connsiteY4" fmla="*/ 4577 h 10000"/>
              <a:gd name="connsiteX5" fmla="*/ 6499 w 10000"/>
              <a:gd name="connsiteY5" fmla="*/ 4329 h 10000"/>
              <a:gd name="connsiteX6" fmla="*/ 8331 w 10000"/>
              <a:gd name="connsiteY6" fmla="*/ 4498 h 10000"/>
              <a:gd name="connsiteX7" fmla="*/ 9835 w 10000"/>
              <a:gd name="connsiteY7" fmla="*/ 5165 h 10000"/>
              <a:gd name="connsiteX8" fmla="*/ 9944 w 10000"/>
              <a:gd name="connsiteY8" fmla="*/ 8726 h 10000"/>
              <a:gd name="connsiteX9" fmla="*/ 9669 w 10000"/>
              <a:gd name="connsiteY9" fmla="*/ 9587 h 10000"/>
              <a:gd name="connsiteX10" fmla="*/ 9285 w 10000"/>
              <a:gd name="connsiteY10" fmla="*/ 9683 h 10000"/>
              <a:gd name="connsiteX11" fmla="*/ 7231 w 10000"/>
              <a:gd name="connsiteY11" fmla="*/ 9877 h 10000"/>
              <a:gd name="connsiteX12" fmla="*/ 3440 w 10000"/>
              <a:gd name="connsiteY12" fmla="*/ 9877 h 10000"/>
              <a:gd name="connsiteX13" fmla="*/ 1076 w 10000"/>
              <a:gd name="connsiteY13" fmla="*/ 9393 h 10000"/>
              <a:gd name="connsiteX14" fmla="*/ 32 w 10000"/>
              <a:gd name="connsiteY14" fmla="*/ 3627 h 10000"/>
              <a:gd name="connsiteX15" fmla="*/ 323 w 10000"/>
              <a:gd name="connsiteY15" fmla="*/ 549 h 10000"/>
              <a:gd name="connsiteX0" fmla="*/ 323 w 10000"/>
              <a:gd name="connsiteY0" fmla="*/ 549 h 10000"/>
              <a:gd name="connsiteX1" fmla="*/ 855 w 10000"/>
              <a:gd name="connsiteY1" fmla="*/ 173 h 10000"/>
              <a:gd name="connsiteX2" fmla="*/ 1661 w 10000"/>
              <a:gd name="connsiteY2" fmla="*/ 2475 h 10000"/>
              <a:gd name="connsiteX3" fmla="*/ 2578 w 10000"/>
              <a:gd name="connsiteY3" fmla="*/ 4441 h 10000"/>
              <a:gd name="connsiteX4" fmla="*/ 4593 w 10000"/>
              <a:gd name="connsiteY4" fmla="*/ 4577 h 10000"/>
              <a:gd name="connsiteX5" fmla="*/ 6499 w 10000"/>
              <a:gd name="connsiteY5" fmla="*/ 4594 h 10000"/>
              <a:gd name="connsiteX6" fmla="*/ 8331 w 10000"/>
              <a:gd name="connsiteY6" fmla="*/ 4498 h 10000"/>
              <a:gd name="connsiteX7" fmla="*/ 9835 w 10000"/>
              <a:gd name="connsiteY7" fmla="*/ 5165 h 10000"/>
              <a:gd name="connsiteX8" fmla="*/ 9944 w 10000"/>
              <a:gd name="connsiteY8" fmla="*/ 8726 h 10000"/>
              <a:gd name="connsiteX9" fmla="*/ 9669 w 10000"/>
              <a:gd name="connsiteY9" fmla="*/ 9587 h 10000"/>
              <a:gd name="connsiteX10" fmla="*/ 9285 w 10000"/>
              <a:gd name="connsiteY10" fmla="*/ 9683 h 10000"/>
              <a:gd name="connsiteX11" fmla="*/ 7231 w 10000"/>
              <a:gd name="connsiteY11" fmla="*/ 9877 h 10000"/>
              <a:gd name="connsiteX12" fmla="*/ 3440 w 10000"/>
              <a:gd name="connsiteY12" fmla="*/ 9877 h 10000"/>
              <a:gd name="connsiteX13" fmla="*/ 1076 w 10000"/>
              <a:gd name="connsiteY13" fmla="*/ 9393 h 10000"/>
              <a:gd name="connsiteX14" fmla="*/ 32 w 10000"/>
              <a:gd name="connsiteY14" fmla="*/ 3627 h 10000"/>
              <a:gd name="connsiteX15" fmla="*/ 323 w 10000"/>
              <a:gd name="connsiteY15" fmla="*/ 549 h 10000"/>
              <a:gd name="connsiteX0" fmla="*/ 323 w 10011"/>
              <a:gd name="connsiteY0" fmla="*/ 549 h 10000"/>
              <a:gd name="connsiteX1" fmla="*/ 855 w 10011"/>
              <a:gd name="connsiteY1" fmla="*/ 173 h 10000"/>
              <a:gd name="connsiteX2" fmla="*/ 1661 w 10011"/>
              <a:gd name="connsiteY2" fmla="*/ 2475 h 10000"/>
              <a:gd name="connsiteX3" fmla="*/ 2578 w 10011"/>
              <a:gd name="connsiteY3" fmla="*/ 4441 h 10000"/>
              <a:gd name="connsiteX4" fmla="*/ 4593 w 10011"/>
              <a:gd name="connsiteY4" fmla="*/ 4577 h 10000"/>
              <a:gd name="connsiteX5" fmla="*/ 6499 w 10011"/>
              <a:gd name="connsiteY5" fmla="*/ 4594 h 10000"/>
              <a:gd name="connsiteX6" fmla="*/ 8331 w 10011"/>
              <a:gd name="connsiteY6" fmla="*/ 4498 h 10000"/>
              <a:gd name="connsiteX7" fmla="*/ 9852 w 10011"/>
              <a:gd name="connsiteY7" fmla="*/ 4900 h 10000"/>
              <a:gd name="connsiteX8" fmla="*/ 9944 w 10011"/>
              <a:gd name="connsiteY8" fmla="*/ 8726 h 10000"/>
              <a:gd name="connsiteX9" fmla="*/ 9669 w 10011"/>
              <a:gd name="connsiteY9" fmla="*/ 9587 h 10000"/>
              <a:gd name="connsiteX10" fmla="*/ 9285 w 10011"/>
              <a:gd name="connsiteY10" fmla="*/ 9683 h 10000"/>
              <a:gd name="connsiteX11" fmla="*/ 7231 w 10011"/>
              <a:gd name="connsiteY11" fmla="*/ 9877 h 10000"/>
              <a:gd name="connsiteX12" fmla="*/ 3440 w 10011"/>
              <a:gd name="connsiteY12" fmla="*/ 9877 h 10000"/>
              <a:gd name="connsiteX13" fmla="*/ 1076 w 10011"/>
              <a:gd name="connsiteY13" fmla="*/ 9393 h 10000"/>
              <a:gd name="connsiteX14" fmla="*/ 32 w 10011"/>
              <a:gd name="connsiteY14" fmla="*/ 3627 h 10000"/>
              <a:gd name="connsiteX15" fmla="*/ 323 w 10011"/>
              <a:gd name="connsiteY15" fmla="*/ 549 h 10000"/>
              <a:gd name="connsiteX0" fmla="*/ 323 w 10011"/>
              <a:gd name="connsiteY0" fmla="*/ 549 h 10155"/>
              <a:gd name="connsiteX1" fmla="*/ 855 w 10011"/>
              <a:gd name="connsiteY1" fmla="*/ 173 h 10155"/>
              <a:gd name="connsiteX2" fmla="*/ 1661 w 10011"/>
              <a:gd name="connsiteY2" fmla="*/ 2475 h 10155"/>
              <a:gd name="connsiteX3" fmla="*/ 2578 w 10011"/>
              <a:gd name="connsiteY3" fmla="*/ 4441 h 10155"/>
              <a:gd name="connsiteX4" fmla="*/ 4593 w 10011"/>
              <a:gd name="connsiteY4" fmla="*/ 4577 h 10155"/>
              <a:gd name="connsiteX5" fmla="*/ 6499 w 10011"/>
              <a:gd name="connsiteY5" fmla="*/ 4594 h 10155"/>
              <a:gd name="connsiteX6" fmla="*/ 8331 w 10011"/>
              <a:gd name="connsiteY6" fmla="*/ 4498 h 10155"/>
              <a:gd name="connsiteX7" fmla="*/ 9852 w 10011"/>
              <a:gd name="connsiteY7" fmla="*/ 4900 h 10155"/>
              <a:gd name="connsiteX8" fmla="*/ 9944 w 10011"/>
              <a:gd name="connsiteY8" fmla="*/ 8726 h 10155"/>
              <a:gd name="connsiteX9" fmla="*/ 9669 w 10011"/>
              <a:gd name="connsiteY9" fmla="*/ 9587 h 10155"/>
              <a:gd name="connsiteX10" fmla="*/ 9285 w 10011"/>
              <a:gd name="connsiteY10" fmla="*/ 9683 h 10155"/>
              <a:gd name="connsiteX11" fmla="*/ 7231 w 10011"/>
              <a:gd name="connsiteY11" fmla="*/ 9877 h 10155"/>
              <a:gd name="connsiteX12" fmla="*/ 3440 w 10011"/>
              <a:gd name="connsiteY12" fmla="*/ 10142 h 10155"/>
              <a:gd name="connsiteX13" fmla="*/ 1076 w 10011"/>
              <a:gd name="connsiteY13" fmla="*/ 9393 h 10155"/>
              <a:gd name="connsiteX14" fmla="*/ 32 w 10011"/>
              <a:gd name="connsiteY14" fmla="*/ 3627 h 10155"/>
              <a:gd name="connsiteX15" fmla="*/ 323 w 10011"/>
              <a:gd name="connsiteY15" fmla="*/ 549 h 10155"/>
              <a:gd name="connsiteX0" fmla="*/ 323 w 10011"/>
              <a:gd name="connsiteY0" fmla="*/ 549 h 10218"/>
              <a:gd name="connsiteX1" fmla="*/ 855 w 10011"/>
              <a:gd name="connsiteY1" fmla="*/ 173 h 10218"/>
              <a:gd name="connsiteX2" fmla="*/ 1661 w 10011"/>
              <a:gd name="connsiteY2" fmla="*/ 2475 h 10218"/>
              <a:gd name="connsiteX3" fmla="*/ 2578 w 10011"/>
              <a:gd name="connsiteY3" fmla="*/ 4441 h 10218"/>
              <a:gd name="connsiteX4" fmla="*/ 4593 w 10011"/>
              <a:gd name="connsiteY4" fmla="*/ 4577 h 10218"/>
              <a:gd name="connsiteX5" fmla="*/ 6499 w 10011"/>
              <a:gd name="connsiteY5" fmla="*/ 4594 h 10218"/>
              <a:gd name="connsiteX6" fmla="*/ 8331 w 10011"/>
              <a:gd name="connsiteY6" fmla="*/ 4498 h 10218"/>
              <a:gd name="connsiteX7" fmla="*/ 9852 w 10011"/>
              <a:gd name="connsiteY7" fmla="*/ 4900 h 10218"/>
              <a:gd name="connsiteX8" fmla="*/ 9944 w 10011"/>
              <a:gd name="connsiteY8" fmla="*/ 8726 h 10218"/>
              <a:gd name="connsiteX9" fmla="*/ 9669 w 10011"/>
              <a:gd name="connsiteY9" fmla="*/ 9587 h 10218"/>
              <a:gd name="connsiteX10" fmla="*/ 9285 w 10011"/>
              <a:gd name="connsiteY10" fmla="*/ 9683 h 10218"/>
              <a:gd name="connsiteX11" fmla="*/ 7231 w 10011"/>
              <a:gd name="connsiteY11" fmla="*/ 10142 h 10218"/>
              <a:gd name="connsiteX12" fmla="*/ 3440 w 10011"/>
              <a:gd name="connsiteY12" fmla="*/ 10142 h 10218"/>
              <a:gd name="connsiteX13" fmla="*/ 1076 w 10011"/>
              <a:gd name="connsiteY13" fmla="*/ 9393 h 10218"/>
              <a:gd name="connsiteX14" fmla="*/ 32 w 10011"/>
              <a:gd name="connsiteY14" fmla="*/ 3627 h 10218"/>
              <a:gd name="connsiteX15" fmla="*/ 323 w 10011"/>
              <a:gd name="connsiteY15" fmla="*/ 549 h 10218"/>
              <a:gd name="connsiteX0" fmla="*/ 323 w 10011"/>
              <a:gd name="connsiteY0" fmla="*/ 549 h 10201"/>
              <a:gd name="connsiteX1" fmla="*/ 855 w 10011"/>
              <a:gd name="connsiteY1" fmla="*/ 173 h 10201"/>
              <a:gd name="connsiteX2" fmla="*/ 1661 w 10011"/>
              <a:gd name="connsiteY2" fmla="*/ 2475 h 10201"/>
              <a:gd name="connsiteX3" fmla="*/ 2578 w 10011"/>
              <a:gd name="connsiteY3" fmla="*/ 4441 h 10201"/>
              <a:gd name="connsiteX4" fmla="*/ 4593 w 10011"/>
              <a:gd name="connsiteY4" fmla="*/ 4577 h 10201"/>
              <a:gd name="connsiteX5" fmla="*/ 6499 w 10011"/>
              <a:gd name="connsiteY5" fmla="*/ 4594 h 10201"/>
              <a:gd name="connsiteX6" fmla="*/ 8331 w 10011"/>
              <a:gd name="connsiteY6" fmla="*/ 4498 h 10201"/>
              <a:gd name="connsiteX7" fmla="*/ 9852 w 10011"/>
              <a:gd name="connsiteY7" fmla="*/ 4900 h 10201"/>
              <a:gd name="connsiteX8" fmla="*/ 9944 w 10011"/>
              <a:gd name="connsiteY8" fmla="*/ 8726 h 10201"/>
              <a:gd name="connsiteX9" fmla="*/ 9669 w 10011"/>
              <a:gd name="connsiteY9" fmla="*/ 9587 h 10201"/>
              <a:gd name="connsiteX10" fmla="*/ 9319 w 10011"/>
              <a:gd name="connsiteY10" fmla="*/ 10037 h 10201"/>
              <a:gd name="connsiteX11" fmla="*/ 7231 w 10011"/>
              <a:gd name="connsiteY11" fmla="*/ 10142 h 10201"/>
              <a:gd name="connsiteX12" fmla="*/ 3440 w 10011"/>
              <a:gd name="connsiteY12" fmla="*/ 10142 h 10201"/>
              <a:gd name="connsiteX13" fmla="*/ 1076 w 10011"/>
              <a:gd name="connsiteY13" fmla="*/ 9393 h 10201"/>
              <a:gd name="connsiteX14" fmla="*/ 32 w 10011"/>
              <a:gd name="connsiteY14" fmla="*/ 3627 h 10201"/>
              <a:gd name="connsiteX15" fmla="*/ 323 w 10011"/>
              <a:gd name="connsiteY15" fmla="*/ 549 h 10201"/>
              <a:gd name="connsiteX0" fmla="*/ 323 w 10011"/>
              <a:gd name="connsiteY0" fmla="*/ 549 h 10201"/>
              <a:gd name="connsiteX1" fmla="*/ 855 w 10011"/>
              <a:gd name="connsiteY1" fmla="*/ 173 h 10201"/>
              <a:gd name="connsiteX2" fmla="*/ 1661 w 10011"/>
              <a:gd name="connsiteY2" fmla="*/ 2475 h 10201"/>
              <a:gd name="connsiteX3" fmla="*/ 2578 w 10011"/>
              <a:gd name="connsiteY3" fmla="*/ 4441 h 10201"/>
              <a:gd name="connsiteX4" fmla="*/ 4593 w 10011"/>
              <a:gd name="connsiteY4" fmla="*/ 4577 h 10201"/>
              <a:gd name="connsiteX5" fmla="*/ 6499 w 10011"/>
              <a:gd name="connsiteY5" fmla="*/ 4594 h 10201"/>
              <a:gd name="connsiteX6" fmla="*/ 8331 w 10011"/>
              <a:gd name="connsiteY6" fmla="*/ 4586 h 10201"/>
              <a:gd name="connsiteX7" fmla="*/ 9852 w 10011"/>
              <a:gd name="connsiteY7" fmla="*/ 4900 h 10201"/>
              <a:gd name="connsiteX8" fmla="*/ 9944 w 10011"/>
              <a:gd name="connsiteY8" fmla="*/ 8726 h 10201"/>
              <a:gd name="connsiteX9" fmla="*/ 9669 w 10011"/>
              <a:gd name="connsiteY9" fmla="*/ 9587 h 10201"/>
              <a:gd name="connsiteX10" fmla="*/ 9319 w 10011"/>
              <a:gd name="connsiteY10" fmla="*/ 10037 h 10201"/>
              <a:gd name="connsiteX11" fmla="*/ 7231 w 10011"/>
              <a:gd name="connsiteY11" fmla="*/ 10142 h 10201"/>
              <a:gd name="connsiteX12" fmla="*/ 3440 w 10011"/>
              <a:gd name="connsiteY12" fmla="*/ 10142 h 10201"/>
              <a:gd name="connsiteX13" fmla="*/ 1076 w 10011"/>
              <a:gd name="connsiteY13" fmla="*/ 9393 h 10201"/>
              <a:gd name="connsiteX14" fmla="*/ 32 w 10011"/>
              <a:gd name="connsiteY14" fmla="*/ 3627 h 10201"/>
              <a:gd name="connsiteX15" fmla="*/ 323 w 10011"/>
              <a:gd name="connsiteY15" fmla="*/ 549 h 10201"/>
              <a:gd name="connsiteX0" fmla="*/ 323 w 9944"/>
              <a:gd name="connsiteY0" fmla="*/ 549 h 10201"/>
              <a:gd name="connsiteX1" fmla="*/ 855 w 9944"/>
              <a:gd name="connsiteY1" fmla="*/ 173 h 10201"/>
              <a:gd name="connsiteX2" fmla="*/ 1661 w 9944"/>
              <a:gd name="connsiteY2" fmla="*/ 2475 h 10201"/>
              <a:gd name="connsiteX3" fmla="*/ 2578 w 9944"/>
              <a:gd name="connsiteY3" fmla="*/ 4441 h 10201"/>
              <a:gd name="connsiteX4" fmla="*/ 4593 w 9944"/>
              <a:gd name="connsiteY4" fmla="*/ 4577 h 10201"/>
              <a:gd name="connsiteX5" fmla="*/ 6499 w 9944"/>
              <a:gd name="connsiteY5" fmla="*/ 4594 h 10201"/>
              <a:gd name="connsiteX6" fmla="*/ 8331 w 9944"/>
              <a:gd name="connsiteY6" fmla="*/ 4586 h 10201"/>
              <a:gd name="connsiteX7" fmla="*/ 9681 w 9944"/>
              <a:gd name="connsiteY7" fmla="*/ 4812 h 10201"/>
              <a:gd name="connsiteX8" fmla="*/ 9944 w 9944"/>
              <a:gd name="connsiteY8" fmla="*/ 8726 h 10201"/>
              <a:gd name="connsiteX9" fmla="*/ 9669 w 9944"/>
              <a:gd name="connsiteY9" fmla="*/ 9587 h 10201"/>
              <a:gd name="connsiteX10" fmla="*/ 9319 w 9944"/>
              <a:gd name="connsiteY10" fmla="*/ 10037 h 10201"/>
              <a:gd name="connsiteX11" fmla="*/ 7231 w 9944"/>
              <a:gd name="connsiteY11" fmla="*/ 10142 h 10201"/>
              <a:gd name="connsiteX12" fmla="*/ 3440 w 9944"/>
              <a:gd name="connsiteY12" fmla="*/ 10142 h 10201"/>
              <a:gd name="connsiteX13" fmla="*/ 1076 w 9944"/>
              <a:gd name="connsiteY13" fmla="*/ 9393 h 10201"/>
              <a:gd name="connsiteX14" fmla="*/ 32 w 9944"/>
              <a:gd name="connsiteY14" fmla="*/ 3627 h 10201"/>
              <a:gd name="connsiteX15" fmla="*/ 323 w 9944"/>
              <a:gd name="connsiteY15" fmla="*/ 549 h 10201"/>
              <a:gd name="connsiteX0" fmla="*/ 325 w 10012"/>
              <a:gd name="connsiteY0" fmla="*/ 538 h 10000"/>
              <a:gd name="connsiteX1" fmla="*/ 860 w 10012"/>
              <a:gd name="connsiteY1" fmla="*/ 170 h 10000"/>
              <a:gd name="connsiteX2" fmla="*/ 1670 w 10012"/>
              <a:gd name="connsiteY2" fmla="*/ 2426 h 10000"/>
              <a:gd name="connsiteX3" fmla="*/ 2593 w 10012"/>
              <a:gd name="connsiteY3" fmla="*/ 4353 h 10000"/>
              <a:gd name="connsiteX4" fmla="*/ 4619 w 10012"/>
              <a:gd name="connsiteY4" fmla="*/ 4487 h 10000"/>
              <a:gd name="connsiteX5" fmla="*/ 6536 w 10012"/>
              <a:gd name="connsiteY5" fmla="*/ 4503 h 10000"/>
              <a:gd name="connsiteX6" fmla="*/ 8378 w 10012"/>
              <a:gd name="connsiteY6" fmla="*/ 4496 h 10000"/>
              <a:gd name="connsiteX7" fmla="*/ 9736 w 10012"/>
              <a:gd name="connsiteY7" fmla="*/ 4717 h 10000"/>
              <a:gd name="connsiteX8" fmla="*/ 10000 w 10012"/>
              <a:gd name="connsiteY8" fmla="*/ 8554 h 10000"/>
              <a:gd name="connsiteX9" fmla="*/ 9516 w 10012"/>
              <a:gd name="connsiteY9" fmla="*/ 9745 h 10000"/>
              <a:gd name="connsiteX10" fmla="*/ 9371 w 10012"/>
              <a:gd name="connsiteY10" fmla="*/ 9839 h 10000"/>
              <a:gd name="connsiteX11" fmla="*/ 7272 w 10012"/>
              <a:gd name="connsiteY11" fmla="*/ 9942 h 10000"/>
              <a:gd name="connsiteX12" fmla="*/ 3459 w 10012"/>
              <a:gd name="connsiteY12" fmla="*/ 9942 h 10000"/>
              <a:gd name="connsiteX13" fmla="*/ 1082 w 10012"/>
              <a:gd name="connsiteY13" fmla="*/ 9208 h 10000"/>
              <a:gd name="connsiteX14" fmla="*/ 32 w 10012"/>
              <a:gd name="connsiteY14" fmla="*/ 3556 h 10000"/>
              <a:gd name="connsiteX15" fmla="*/ 325 w 10012"/>
              <a:gd name="connsiteY15" fmla="*/ 538 h 10000"/>
              <a:gd name="connsiteX0" fmla="*/ 325 w 9886"/>
              <a:gd name="connsiteY0" fmla="*/ 538 h 10000"/>
              <a:gd name="connsiteX1" fmla="*/ 860 w 9886"/>
              <a:gd name="connsiteY1" fmla="*/ 170 h 10000"/>
              <a:gd name="connsiteX2" fmla="*/ 1670 w 9886"/>
              <a:gd name="connsiteY2" fmla="*/ 2426 h 10000"/>
              <a:gd name="connsiteX3" fmla="*/ 2593 w 9886"/>
              <a:gd name="connsiteY3" fmla="*/ 4353 h 10000"/>
              <a:gd name="connsiteX4" fmla="*/ 4619 w 9886"/>
              <a:gd name="connsiteY4" fmla="*/ 4487 h 10000"/>
              <a:gd name="connsiteX5" fmla="*/ 6536 w 9886"/>
              <a:gd name="connsiteY5" fmla="*/ 4503 h 10000"/>
              <a:gd name="connsiteX6" fmla="*/ 8378 w 9886"/>
              <a:gd name="connsiteY6" fmla="*/ 4496 h 10000"/>
              <a:gd name="connsiteX7" fmla="*/ 9736 w 9886"/>
              <a:gd name="connsiteY7" fmla="*/ 4717 h 10000"/>
              <a:gd name="connsiteX8" fmla="*/ 9828 w 9886"/>
              <a:gd name="connsiteY8" fmla="*/ 9074 h 10000"/>
              <a:gd name="connsiteX9" fmla="*/ 9516 w 9886"/>
              <a:gd name="connsiteY9" fmla="*/ 9745 h 10000"/>
              <a:gd name="connsiteX10" fmla="*/ 9371 w 9886"/>
              <a:gd name="connsiteY10" fmla="*/ 9839 h 10000"/>
              <a:gd name="connsiteX11" fmla="*/ 7272 w 9886"/>
              <a:gd name="connsiteY11" fmla="*/ 9942 h 10000"/>
              <a:gd name="connsiteX12" fmla="*/ 3459 w 9886"/>
              <a:gd name="connsiteY12" fmla="*/ 9942 h 10000"/>
              <a:gd name="connsiteX13" fmla="*/ 1082 w 9886"/>
              <a:gd name="connsiteY13" fmla="*/ 9208 h 10000"/>
              <a:gd name="connsiteX14" fmla="*/ 32 w 9886"/>
              <a:gd name="connsiteY14" fmla="*/ 3556 h 10000"/>
              <a:gd name="connsiteX15" fmla="*/ 325 w 9886"/>
              <a:gd name="connsiteY15" fmla="*/ 538 h 10000"/>
              <a:gd name="connsiteX0" fmla="*/ 358 w 10029"/>
              <a:gd name="connsiteY0" fmla="*/ 538 h 10061"/>
              <a:gd name="connsiteX1" fmla="*/ 899 w 10029"/>
              <a:gd name="connsiteY1" fmla="*/ 170 h 10061"/>
              <a:gd name="connsiteX2" fmla="*/ 1718 w 10029"/>
              <a:gd name="connsiteY2" fmla="*/ 2426 h 10061"/>
              <a:gd name="connsiteX3" fmla="*/ 2652 w 10029"/>
              <a:gd name="connsiteY3" fmla="*/ 4353 h 10061"/>
              <a:gd name="connsiteX4" fmla="*/ 4701 w 10029"/>
              <a:gd name="connsiteY4" fmla="*/ 4487 h 10061"/>
              <a:gd name="connsiteX5" fmla="*/ 6640 w 10029"/>
              <a:gd name="connsiteY5" fmla="*/ 4503 h 10061"/>
              <a:gd name="connsiteX6" fmla="*/ 8504 w 10029"/>
              <a:gd name="connsiteY6" fmla="*/ 4496 h 10061"/>
              <a:gd name="connsiteX7" fmla="*/ 9877 w 10029"/>
              <a:gd name="connsiteY7" fmla="*/ 4717 h 10061"/>
              <a:gd name="connsiteX8" fmla="*/ 9970 w 10029"/>
              <a:gd name="connsiteY8" fmla="*/ 9074 h 10061"/>
              <a:gd name="connsiteX9" fmla="*/ 9655 w 10029"/>
              <a:gd name="connsiteY9" fmla="*/ 9745 h 10061"/>
              <a:gd name="connsiteX10" fmla="*/ 9508 w 10029"/>
              <a:gd name="connsiteY10" fmla="*/ 9839 h 10061"/>
              <a:gd name="connsiteX11" fmla="*/ 7385 w 10029"/>
              <a:gd name="connsiteY11" fmla="*/ 9942 h 10061"/>
              <a:gd name="connsiteX12" fmla="*/ 3528 w 10029"/>
              <a:gd name="connsiteY12" fmla="*/ 9942 h 10061"/>
              <a:gd name="connsiteX13" fmla="*/ 1594 w 10029"/>
              <a:gd name="connsiteY13" fmla="*/ 9468 h 10061"/>
              <a:gd name="connsiteX14" fmla="*/ 61 w 10029"/>
              <a:gd name="connsiteY14" fmla="*/ 3556 h 10061"/>
              <a:gd name="connsiteX15" fmla="*/ 358 w 10029"/>
              <a:gd name="connsiteY15" fmla="*/ 538 h 10061"/>
              <a:gd name="connsiteX0" fmla="*/ 358 w 10029"/>
              <a:gd name="connsiteY0" fmla="*/ 538 h 10061"/>
              <a:gd name="connsiteX1" fmla="*/ 899 w 10029"/>
              <a:gd name="connsiteY1" fmla="*/ 170 h 10061"/>
              <a:gd name="connsiteX2" fmla="*/ 1718 w 10029"/>
              <a:gd name="connsiteY2" fmla="*/ 2426 h 10061"/>
              <a:gd name="connsiteX3" fmla="*/ 2652 w 10029"/>
              <a:gd name="connsiteY3" fmla="*/ 4353 h 10061"/>
              <a:gd name="connsiteX4" fmla="*/ 4701 w 10029"/>
              <a:gd name="connsiteY4" fmla="*/ 4487 h 10061"/>
              <a:gd name="connsiteX5" fmla="*/ 6640 w 10029"/>
              <a:gd name="connsiteY5" fmla="*/ 4503 h 10061"/>
              <a:gd name="connsiteX6" fmla="*/ 8504 w 10029"/>
              <a:gd name="connsiteY6" fmla="*/ 4496 h 10061"/>
              <a:gd name="connsiteX7" fmla="*/ 9877 w 10029"/>
              <a:gd name="connsiteY7" fmla="*/ 4717 h 10061"/>
              <a:gd name="connsiteX8" fmla="*/ 9970 w 10029"/>
              <a:gd name="connsiteY8" fmla="*/ 9074 h 10061"/>
              <a:gd name="connsiteX9" fmla="*/ 9655 w 10029"/>
              <a:gd name="connsiteY9" fmla="*/ 9745 h 10061"/>
              <a:gd name="connsiteX10" fmla="*/ 9508 w 10029"/>
              <a:gd name="connsiteY10" fmla="*/ 9839 h 10061"/>
              <a:gd name="connsiteX11" fmla="*/ 7385 w 10029"/>
              <a:gd name="connsiteY11" fmla="*/ 9942 h 10061"/>
              <a:gd name="connsiteX12" fmla="*/ 3528 w 10029"/>
              <a:gd name="connsiteY12" fmla="*/ 9942 h 10061"/>
              <a:gd name="connsiteX13" fmla="*/ 1594 w 10029"/>
              <a:gd name="connsiteY13" fmla="*/ 9468 h 10061"/>
              <a:gd name="connsiteX14" fmla="*/ 61 w 10029"/>
              <a:gd name="connsiteY14" fmla="*/ 3556 h 10061"/>
              <a:gd name="connsiteX15" fmla="*/ 358 w 10029"/>
              <a:gd name="connsiteY15" fmla="*/ 538 h 10061"/>
              <a:gd name="connsiteX0" fmla="*/ 358 w 10029"/>
              <a:gd name="connsiteY0" fmla="*/ 538 h 10061"/>
              <a:gd name="connsiteX1" fmla="*/ 899 w 10029"/>
              <a:gd name="connsiteY1" fmla="*/ 170 h 10061"/>
              <a:gd name="connsiteX2" fmla="*/ 1718 w 10029"/>
              <a:gd name="connsiteY2" fmla="*/ 2426 h 10061"/>
              <a:gd name="connsiteX3" fmla="*/ 2652 w 10029"/>
              <a:gd name="connsiteY3" fmla="*/ 4353 h 10061"/>
              <a:gd name="connsiteX4" fmla="*/ 4701 w 10029"/>
              <a:gd name="connsiteY4" fmla="*/ 4487 h 10061"/>
              <a:gd name="connsiteX5" fmla="*/ 6640 w 10029"/>
              <a:gd name="connsiteY5" fmla="*/ 4503 h 10061"/>
              <a:gd name="connsiteX6" fmla="*/ 8504 w 10029"/>
              <a:gd name="connsiteY6" fmla="*/ 3976 h 10061"/>
              <a:gd name="connsiteX7" fmla="*/ 9877 w 10029"/>
              <a:gd name="connsiteY7" fmla="*/ 4717 h 10061"/>
              <a:gd name="connsiteX8" fmla="*/ 9970 w 10029"/>
              <a:gd name="connsiteY8" fmla="*/ 9074 h 10061"/>
              <a:gd name="connsiteX9" fmla="*/ 9655 w 10029"/>
              <a:gd name="connsiteY9" fmla="*/ 9745 h 10061"/>
              <a:gd name="connsiteX10" fmla="*/ 9508 w 10029"/>
              <a:gd name="connsiteY10" fmla="*/ 9839 h 10061"/>
              <a:gd name="connsiteX11" fmla="*/ 7385 w 10029"/>
              <a:gd name="connsiteY11" fmla="*/ 9942 h 10061"/>
              <a:gd name="connsiteX12" fmla="*/ 3528 w 10029"/>
              <a:gd name="connsiteY12" fmla="*/ 9942 h 10061"/>
              <a:gd name="connsiteX13" fmla="*/ 1594 w 10029"/>
              <a:gd name="connsiteY13" fmla="*/ 9468 h 10061"/>
              <a:gd name="connsiteX14" fmla="*/ 61 w 10029"/>
              <a:gd name="connsiteY14" fmla="*/ 3556 h 10061"/>
              <a:gd name="connsiteX15" fmla="*/ 358 w 10029"/>
              <a:gd name="connsiteY15" fmla="*/ 538 h 10061"/>
              <a:gd name="connsiteX0" fmla="*/ 358 w 10108"/>
              <a:gd name="connsiteY0" fmla="*/ 538 h 10061"/>
              <a:gd name="connsiteX1" fmla="*/ 899 w 10108"/>
              <a:gd name="connsiteY1" fmla="*/ 170 h 10061"/>
              <a:gd name="connsiteX2" fmla="*/ 1718 w 10108"/>
              <a:gd name="connsiteY2" fmla="*/ 2426 h 10061"/>
              <a:gd name="connsiteX3" fmla="*/ 2652 w 10108"/>
              <a:gd name="connsiteY3" fmla="*/ 4353 h 10061"/>
              <a:gd name="connsiteX4" fmla="*/ 4701 w 10108"/>
              <a:gd name="connsiteY4" fmla="*/ 4487 h 10061"/>
              <a:gd name="connsiteX5" fmla="*/ 6640 w 10108"/>
              <a:gd name="connsiteY5" fmla="*/ 4503 h 10061"/>
              <a:gd name="connsiteX6" fmla="*/ 8504 w 10108"/>
              <a:gd name="connsiteY6" fmla="*/ 3976 h 10061"/>
              <a:gd name="connsiteX7" fmla="*/ 9999 w 10108"/>
              <a:gd name="connsiteY7" fmla="*/ 4370 h 10061"/>
              <a:gd name="connsiteX8" fmla="*/ 9970 w 10108"/>
              <a:gd name="connsiteY8" fmla="*/ 9074 h 10061"/>
              <a:gd name="connsiteX9" fmla="*/ 9655 w 10108"/>
              <a:gd name="connsiteY9" fmla="*/ 9745 h 10061"/>
              <a:gd name="connsiteX10" fmla="*/ 9508 w 10108"/>
              <a:gd name="connsiteY10" fmla="*/ 9839 h 10061"/>
              <a:gd name="connsiteX11" fmla="*/ 7385 w 10108"/>
              <a:gd name="connsiteY11" fmla="*/ 9942 h 10061"/>
              <a:gd name="connsiteX12" fmla="*/ 3528 w 10108"/>
              <a:gd name="connsiteY12" fmla="*/ 9942 h 10061"/>
              <a:gd name="connsiteX13" fmla="*/ 1594 w 10108"/>
              <a:gd name="connsiteY13" fmla="*/ 9468 h 10061"/>
              <a:gd name="connsiteX14" fmla="*/ 61 w 10108"/>
              <a:gd name="connsiteY14" fmla="*/ 3556 h 10061"/>
              <a:gd name="connsiteX15" fmla="*/ 358 w 10108"/>
              <a:gd name="connsiteY15" fmla="*/ 538 h 10061"/>
              <a:gd name="connsiteX0" fmla="*/ 358 w 10142"/>
              <a:gd name="connsiteY0" fmla="*/ 538 h 10061"/>
              <a:gd name="connsiteX1" fmla="*/ 899 w 10142"/>
              <a:gd name="connsiteY1" fmla="*/ 170 h 10061"/>
              <a:gd name="connsiteX2" fmla="*/ 1718 w 10142"/>
              <a:gd name="connsiteY2" fmla="*/ 2426 h 10061"/>
              <a:gd name="connsiteX3" fmla="*/ 2652 w 10142"/>
              <a:gd name="connsiteY3" fmla="*/ 4353 h 10061"/>
              <a:gd name="connsiteX4" fmla="*/ 4701 w 10142"/>
              <a:gd name="connsiteY4" fmla="*/ 4487 h 10061"/>
              <a:gd name="connsiteX5" fmla="*/ 6640 w 10142"/>
              <a:gd name="connsiteY5" fmla="*/ 4503 h 10061"/>
              <a:gd name="connsiteX6" fmla="*/ 8504 w 10142"/>
              <a:gd name="connsiteY6" fmla="*/ 3976 h 10061"/>
              <a:gd name="connsiteX7" fmla="*/ 9999 w 10142"/>
              <a:gd name="connsiteY7" fmla="*/ 4370 h 10061"/>
              <a:gd name="connsiteX8" fmla="*/ 10057 w 10142"/>
              <a:gd name="connsiteY8" fmla="*/ 9421 h 10061"/>
              <a:gd name="connsiteX9" fmla="*/ 9655 w 10142"/>
              <a:gd name="connsiteY9" fmla="*/ 9745 h 10061"/>
              <a:gd name="connsiteX10" fmla="*/ 9508 w 10142"/>
              <a:gd name="connsiteY10" fmla="*/ 9839 h 10061"/>
              <a:gd name="connsiteX11" fmla="*/ 7385 w 10142"/>
              <a:gd name="connsiteY11" fmla="*/ 9942 h 10061"/>
              <a:gd name="connsiteX12" fmla="*/ 3528 w 10142"/>
              <a:gd name="connsiteY12" fmla="*/ 9942 h 10061"/>
              <a:gd name="connsiteX13" fmla="*/ 1594 w 10142"/>
              <a:gd name="connsiteY13" fmla="*/ 9468 h 10061"/>
              <a:gd name="connsiteX14" fmla="*/ 61 w 10142"/>
              <a:gd name="connsiteY14" fmla="*/ 3556 h 10061"/>
              <a:gd name="connsiteX15" fmla="*/ 358 w 10142"/>
              <a:gd name="connsiteY15" fmla="*/ 538 h 10061"/>
              <a:gd name="connsiteX0" fmla="*/ 358 w 10142"/>
              <a:gd name="connsiteY0" fmla="*/ 538 h 10189"/>
              <a:gd name="connsiteX1" fmla="*/ 899 w 10142"/>
              <a:gd name="connsiteY1" fmla="*/ 170 h 10189"/>
              <a:gd name="connsiteX2" fmla="*/ 1718 w 10142"/>
              <a:gd name="connsiteY2" fmla="*/ 2426 h 10189"/>
              <a:gd name="connsiteX3" fmla="*/ 2652 w 10142"/>
              <a:gd name="connsiteY3" fmla="*/ 4353 h 10189"/>
              <a:gd name="connsiteX4" fmla="*/ 4701 w 10142"/>
              <a:gd name="connsiteY4" fmla="*/ 4487 h 10189"/>
              <a:gd name="connsiteX5" fmla="*/ 6640 w 10142"/>
              <a:gd name="connsiteY5" fmla="*/ 4503 h 10189"/>
              <a:gd name="connsiteX6" fmla="*/ 8504 w 10142"/>
              <a:gd name="connsiteY6" fmla="*/ 3976 h 10189"/>
              <a:gd name="connsiteX7" fmla="*/ 9999 w 10142"/>
              <a:gd name="connsiteY7" fmla="*/ 4370 h 10189"/>
              <a:gd name="connsiteX8" fmla="*/ 10057 w 10142"/>
              <a:gd name="connsiteY8" fmla="*/ 9421 h 10189"/>
              <a:gd name="connsiteX9" fmla="*/ 9655 w 10142"/>
              <a:gd name="connsiteY9" fmla="*/ 9745 h 10189"/>
              <a:gd name="connsiteX10" fmla="*/ 9456 w 10142"/>
              <a:gd name="connsiteY10" fmla="*/ 10186 h 10189"/>
              <a:gd name="connsiteX11" fmla="*/ 7385 w 10142"/>
              <a:gd name="connsiteY11" fmla="*/ 9942 h 10189"/>
              <a:gd name="connsiteX12" fmla="*/ 3528 w 10142"/>
              <a:gd name="connsiteY12" fmla="*/ 9942 h 10189"/>
              <a:gd name="connsiteX13" fmla="*/ 1594 w 10142"/>
              <a:gd name="connsiteY13" fmla="*/ 9468 h 10189"/>
              <a:gd name="connsiteX14" fmla="*/ 61 w 10142"/>
              <a:gd name="connsiteY14" fmla="*/ 3556 h 10189"/>
              <a:gd name="connsiteX15" fmla="*/ 358 w 10142"/>
              <a:gd name="connsiteY15" fmla="*/ 538 h 10189"/>
              <a:gd name="connsiteX0" fmla="*/ 358 w 10142"/>
              <a:gd name="connsiteY0" fmla="*/ 538 h 10187"/>
              <a:gd name="connsiteX1" fmla="*/ 899 w 10142"/>
              <a:gd name="connsiteY1" fmla="*/ 170 h 10187"/>
              <a:gd name="connsiteX2" fmla="*/ 1718 w 10142"/>
              <a:gd name="connsiteY2" fmla="*/ 2426 h 10187"/>
              <a:gd name="connsiteX3" fmla="*/ 2652 w 10142"/>
              <a:gd name="connsiteY3" fmla="*/ 4353 h 10187"/>
              <a:gd name="connsiteX4" fmla="*/ 4701 w 10142"/>
              <a:gd name="connsiteY4" fmla="*/ 4487 h 10187"/>
              <a:gd name="connsiteX5" fmla="*/ 6640 w 10142"/>
              <a:gd name="connsiteY5" fmla="*/ 4503 h 10187"/>
              <a:gd name="connsiteX6" fmla="*/ 8504 w 10142"/>
              <a:gd name="connsiteY6" fmla="*/ 3976 h 10187"/>
              <a:gd name="connsiteX7" fmla="*/ 9999 w 10142"/>
              <a:gd name="connsiteY7" fmla="*/ 4370 h 10187"/>
              <a:gd name="connsiteX8" fmla="*/ 10057 w 10142"/>
              <a:gd name="connsiteY8" fmla="*/ 9421 h 10187"/>
              <a:gd name="connsiteX9" fmla="*/ 9795 w 10142"/>
              <a:gd name="connsiteY9" fmla="*/ 10005 h 10187"/>
              <a:gd name="connsiteX10" fmla="*/ 9456 w 10142"/>
              <a:gd name="connsiteY10" fmla="*/ 10186 h 10187"/>
              <a:gd name="connsiteX11" fmla="*/ 7385 w 10142"/>
              <a:gd name="connsiteY11" fmla="*/ 9942 h 10187"/>
              <a:gd name="connsiteX12" fmla="*/ 3528 w 10142"/>
              <a:gd name="connsiteY12" fmla="*/ 9942 h 10187"/>
              <a:gd name="connsiteX13" fmla="*/ 1594 w 10142"/>
              <a:gd name="connsiteY13" fmla="*/ 9468 h 10187"/>
              <a:gd name="connsiteX14" fmla="*/ 61 w 10142"/>
              <a:gd name="connsiteY14" fmla="*/ 3556 h 10187"/>
              <a:gd name="connsiteX15" fmla="*/ 358 w 10142"/>
              <a:gd name="connsiteY15" fmla="*/ 538 h 10187"/>
              <a:gd name="connsiteX0" fmla="*/ 358 w 10142"/>
              <a:gd name="connsiteY0" fmla="*/ 538 h 10191"/>
              <a:gd name="connsiteX1" fmla="*/ 899 w 10142"/>
              <a:gd name="connsiteY1" fmla="*/ 170 h 10191"/>
              <a:gd name="connsiteX2" fmla="*/ 1718 w 10142"/>
              <a:gd name="connsiteY2" fmla="*/ 2426 h 10191"/>
              <a:gd name="connsiteX3" fmla="*/ 2652 w 10142"/>
              <a:gd name="connsiteY3" fmla="*/ 4353 h 10191"/>
              <a:gd name="connsiteX4" fmla="*/ 4701 w 10142"/>
              <a:gd name="connsiteY4" fmla="*/ 4487 h 10191"/>
              <a:gd name="connsiteX5" fmla="*/ 6640 w 10142"/>
              <a:gd name="connsiteY5" fmla="*/ 4503 h 10191"/>
              <a:gd name="connsiteX6" fmla="*/ 8504 w 10142"/>
              <a:gd name="connsiteY6" fmla="*/ 3976 h 10191"/>
              <a:gd name="connsiteX7" fmla="*/ 9999 w 10142"/>
              <a:gd name="connsiteY7" fmla="*/ 4370 h 10191"/>
              <a:gd name="connsiteX8" fmla="*/ 10057 w 10142"/>
              <a:gd name="connsiteY8" fmla="*/ 9421 h 10191"/>
              <a:gd name="connsiteX9" fmla="*/ 9847 w 10142"/>
              <a:gd name="connsiteY9" fmla="*/ 9658 h 10191"/>
              <a:gd name="connsiteX10" fmla="*/ 9456 w 10142"/>
              <a:gd name="connsiteY10" fmla="*/ 10186 h 10191"/>
              <a:gd name="connsiteX11" fmla="*/ 7385 w 10142"/>
              <a:gd name="connsiteY11" fmla="*/ 9942 h 10191"/>
              <a:gd name="connsiteX12" fmla="*/ 3528 w 10142"/>
              <a:gd name="connsiteY12" fmla="*/ 9942 h 10191"/>
              <a:gd name="connsiteX13" fmla="*/ 1594 w 10142"/>
              <a:gd name="connsiteY13" fmla="*/ 9468 h 10191"/>
              <a:gd name="connsiteX14" fmla="*/ 61 w 10142"/>
              <a:gd name="connsiteY14" fmla="*/ 3556 h 10191"/>
              <a:gd name="connsiteX15" fmla="*/ 358 w 10142"/>
              <a:gd name="connsiteY15" fmla="*/ 538 h 10191"/>
              <a:gd name="connsiteX0" fmla="*/ 358 w 10142"/>
              <a:gd name="connsiteY0" fmla="*/ 538 h 10061"/>
              <a:gd name="connsiteX1" fmla="*/ 899 w 10142"/>
              <a:gd name="connsiteY1" fmla="*/ 170 h 10061"/>
              <a:gd name="connsiteX2" fmla="*/ 1718 w 10142"/>
              <a:gd name="connsiteY2" fmla="*/ 2426 h 10061"/>
              <a:gd name="connsiteX3" fmla="*/ 2652 w 10142"/>
              <a:gd name="connsiteY3" fmla="*/ 4353 h 10061"/>
              <a:gd name="connsiteX4" fmla="*/ 4701 w 10142"/>
              <a:gd name="connsiteY4" fmla="*/ 4487 h 10061"/>
              <a:gd name="connsiteX5" fmla="*/ 6640 w 10142"/>
              <a:gd name="connsiteY5" fmla="*/ 4503 h 10061"/>
              <a:gd name="connsiteX6" fmla="*/ 8504 w 10142"/>
              <a:gd name="connsiteY6" fmla="*/ 3976 h 10061"/>
              <a:gd name="connsiteX7" fmla="*/ 9999 w 10142"/>
              <a:gd name="connsiteY7" fmla="*/ 4370 h 10061"/>
              <a:gd name="connsiteX8" fmla="*/ 10057 w 10142"/>
              <a:gd name="connsiteY8" fmla="*/ 9421 h 10061"/>
              <a:gd name="connsiteX9" fmla="*/ 9847 w 10142"/>
              <a:gd name="connsiteY9" fmla="*/ 9658 h 10061"/>
              <a:gd name="connsiteX10" fmla="*/ 9456 w 10142"/>
              <a:gd name="connsiteY10" fmla="*/ 9839 h 10061"/>
              <a:gd name="connsiteX11" fmla="*/ 7385 w 10142"/>
              <a:gd name="connsiteY11" fmla="*/ 9942 h 10061"/>
              <a:gd name="connsiteX12" fmla="*/ 3528 w 10142"/>
              <a:gd name="connsiteY12" fmla="*/ 9942 h 10061"/>
              <a:gd name="connsiteX13" fmla="*/ 1594 w 10142"/>
              <a:gd name="connsiteY13" fmla="*/ 9468 h 10061"/>
              <a:gd name="connsiteX14" fmla="*/ 61 w 10142"/>
              <a:gd name="connsiteY14" fmla="*/ 3556 h 10061"/>
              <a:gd name="connsiteX15" fmla="*/ 358 w 10142"/>
              <a:gd name="connsiteY15" fmla="*/ 538 h 10061"/>
              <a:gd name="connsiteX0" fmla="*/ 358 w 10168"/>
              <a:gd name="connsiteY0" fmla="*/ 538 h 10061"/>
              <a:gd name="connsiteX1" fmla="*/ 899 w 10168"/>
              <a:gd name="connsiteY1" fmla="*/ 170 h 10061"/>
              <a:gd name="connsiteX2" fmla="*/ 1718 w 10168"/>
              <a:gd name="connsiteY2" fmla="*/ 2426 h 10061"/>
              <a:gd name="connsiteX3" fmla="*/ 2652 w 10168"/>
              <a:gd name="connsiteY3" fmla="*/ 4353 h 10061"/>
              <a:gd name="connsiteX4" fmla="*/ 4701 w 10168"/>
              <a:gd name="connsiteY4" fmla="*/ 4487 h 10061"/>
              <a:gd name="connsiteX5" fmla="*/ 6640 w 10168"/>
              <a:gd name="connsiteY5" fmla="*/ 4503 h 10061"/>
              <a:gd name="connsiteX6" fmla="*/ 8504 w 10168"/>
              <a:gd name="connsiteY6" fmla="*/ 3976 h 10061"/>
              <a:gd name="connsiteX7" fmla="*/ 9999 w 10168"/>
              <a:gd name="connsiteY7" fmla="*/ 4370 h 10061"/>
              <a:gd name="connsiteX8" fmla="*/ 10109 w 10168"/>
              <a:gd name="connsiteY8" fmla="*/ 8554 h 10061"/>
              <a:gd name="connsiteX9" fmla="*/ 9847 w 10168"/>
              <a:gd name="connsiteY9" fmla="*/ 9658 h 10061"/>
              <a:gd name="connsiteX10" fmla="*/ 9456 w 10168"/>
              <a:gd name="connsiteY10" fmla="*/ 9839 h 10061"/>
              <a:gd name="connsiteX11" fmla="*/ 7385 w 10168"/>
              <a:gd name="connsiteY11" fmla="*/ 9942 h 10061"/>
              <a:gd name="connsiteX12" fmla="*/ 3528 w 10168"/>
              <a:gd name="connsiteY12" fmla="*/ 9942 h 10061"/>
              <a:gd name="connsiteX13" fmla="*/ 1594 w 10168"/>
              <a:gd name="connsiteY13" fmla="*/ 9468 h 10061"/>
              <a:gd name="connsiteX14" fmla="*/ 61 w 10168"/>
              <a:gd name="connsiteY14" fmla="*/ 3556 h 10061"/>
              <a:gd name="connsiteX15" fmla="*/ 358 w 10168"/>
              <a:gd name="connsiteY15" fmla="*/ 538 h 10061"/>
              <a:gd name="connsiteX0" fmla="*/ 252 w 10062"/>
              <a:gd name="connsiteY0" fmla="*/ 569 h 10092"/>
              <a:gd name="connsiteX1" fmla="*/ 793 w 10062"/>
              <a:gd name="connsiteY1" fmla="*/ 201 h 10092"/>
              <a:gd name="connsiteX2" fmla="*/ 1612 w 10062"/>
              <a:gd name="connsiteY2" fmla="*/ 2457 h 10092"/>
              <a:gd name="connsiteX3" fmla="*/ 2546 w 10062"/>
              <a:gd name="connsiteY3" fmla="*/ 4384 h 10092"/>
              <a:gd name="connsiteX4" fmla="*/ 4595 w 10062"/>
              <a:gd name="connsiteY4" fmla="*/ 4518 h 10092"/>
              <a:gd name="connsiteX5" fmla="*/ 6534 w 10062"/>
              <a:gd name="connsiteY5" fmla="*/ 4534 h 10092"/>
              <a:gd name="connsiteX6" fmla="*/ 8398 w 10062"/>
              <a:gd name="connsiteY6" fmla="*/ 4007 h 10092"/>
              <a:gd name="connsiteX7" fmla="*/ 9893 w 10062"/>
              <a:gd name="connsiteY7" fmla="*/ 4401 h 10092"/>
              <a:gd name="connsiteX8" fmla="*/ 10003 w 10062"/>
              <a:gd name="connsiteY8" fmla="*/ 8585 h 10092"/>
              <a:gd name="connsiteX9" fmla="*/ 9741 w 10062"/>
              <a:gd name="connsiteY9" fmla="*/ 9689 h 10092"/>
              <a:gd name="connsiteX10" fmla="*/ 9350 w 10062"/>
              <a:gd name="connsiteY10" fmla="*/ 9870 h 10092"/>
              <a:gd name="connsiteX11" fmla="*/ 7279 w 10062"/>
              <a:gd name="connsiteY11" fmla="*/ 9973 h 10092"/>
              <a:gd name="connsiteX12" fmla="*/ 3422 w 10062"/>
              <a:gd name="connsiteY12" fmla="*/ 9973 h 10092"/>
              <a:gd name="connsiteX13" fmla="*/ 1488 w 10062"/>
              <a:gd name="connsiteY13" fmla="*/ 9499 h 10092"/>
              <a:gd name="connsiteX14" fmla="*/ 77 w 10062"/>
              <a:gd name="connsiteY14" fmla="*/ 4281 h 10092"/>
              <a:gd name="connsiteX15" fmla="*/ 252 w 10062"/>
              <a:gd name="connsiteY15" fmla="*/ 569 h 10092"/>
              <a:gd name="connsiteX0" fmla="*/ 188 w 9998"/>
              <a:gd name="connsiteY0" fmla="*/ 569 h 10092"/>
              <a:gd name="connsiteX1" fmla="*/ 729 w 9998"/>
              <a:gd name="connsiteY1" fmla="*/ 201 h 10092"/>
              <a:gd name="connsiteX2" fmla="*/ 1548 w 9998"/>
              <a:gd name="connsiteY2" fmla="*/ 2457 h 10092"/>
              <a:gd name="connsiteX3" fmla="*/ 2482 w 9998"/>
              <a:gd name="connsiteY3" fmla="*/ 4384 h 10092"/>
              <a:gd name="connsiteX4" fmla="*/ 4531 w 9998"/>
              <a:gd name="connsiteY4" fmla="*/ 4518 h 10092"/>
              <a:gd name="connsiteX5" fmla="*/ 6470 w 9998"/>
              <a:gd name="connsiteY5" fmla="*/ 4534 h 10092"/>
              <a:gd name="connsiteX6" fmla="*/ 8334 w 9998"/>
              <a:gd name="connsiteY6" fmla="*/ 4007 h 10092"/>
              <a:gd name="connsiteX7" fmla="*/ 9829 w 9998"/>
              <a:gd name="connsiteY7" fmla="*/ 4401 h 10092"/>
              <a:gd name="connsiteX8" fmla="*/ 9939 w 9998"/>
              <a:gd name="connsiteY8" fmla="*/ 8585 h 10092"/>
              <a:gd name="connsiteX9" fmla="*/ 9677 w 9998"/>
              <a:gd name="connsiteY9" fmla="*/ 9689 h 10092"/>
              <a:gd name="connsiteX10" fmla="*/ 9286 w 9998"/>
              <a:gd name="connsiteY10" fmla="*/ 9870 h 10092"/>
              <a:gd name="connsiteX11" fmla="*/ 7215 w 9998"/>
              <a:gd name="connsiteY11" fmla="*/ 9973 h 10092"/>
              <a:gd name="connsiteX12" fmla="*/ 3358 w 9998"/>
              <a:gd name="connsiteY12" fmla="*/ 9973 h 10092"/>
              <a:gd name="connsiteX13" fmla="*/ 1424 w 9998"/>
              <a:gd name="connsiteY13" fmla="*/ 9499 h 10092"/>
              <a:gd name="connsiteX14" fmla="*/ 13 w 9998"/>
              <a:gd name="connsiteY14" fmla="*/ 4281 h 10092"/>
              <a:gd name="connsiteX15" fmla="*/ 188 w 9998"/>
              <a:gd name="connsiteY15" fmla="*/ 569 h 10092"/>
              <a:gd name="connsiteX0" fmla="*/ 188 w 10000"/>
              <a:gd name="connsiteY0" fmla="*/ 565 h 10001"/>
              <a:gd name="connsiteX1" fmla="*/ 729 w 10000"/>
              <a:gd name="connsiteY1" fmla="*/ 200 h 10001"/>
              <a:gd name="connsiteX2" fmla="*/ 1548 w 10000"/>
              <a:gd name="connsiteY2" fmla="*/ 2436 h 10001"/>
              <a:gd name="connsiteX3" fmla="*/ 2482 w 10000"/>
              <a:gd name="connsiteY3" fmla="*/ 4173 h 10001"/>
              <a:gd name="connsiteX4" fmla="*/ 4532 w 10000"/>
              <a:gd name="connsiteY4" fmla="*/ 4478 h 10001"/>
              <a:gd name="connsiteX5" fmla="*/ 6471 w 10000"/>
              <a:gd name="connsiteY5" fmla="*/ 4494 h 10001"/>
              <a:gd name="connsiteX6" fmla="*/ 8336 w 10000"/>
              <a:gd name="connsiteY6" fmla="*/ 3971 h 10001"/>
              <a:gd name="connsiteX7" fmla="*/ 9831 w 10000"/>
              <a:gd name="connsiteY7" fmla="*/ 4362 h 10001"/>
              <a:gd name="connsiteX8" fmla="*/ 9941 w 10000"/>
              <a:gd name="connsiteY8" fmla="*/ 8508 h 10001"/>
              <a:gd name="connsiteX9" fmla="*/ 9679 w 10000"/>
              <a:gd name="connsiteY9" fmla="*/ 9602 h 10001"/>
              <a:gd name="connsiteX10" fmla="*/ 9288 w 10000"/>
              <a:gd name="connsiteY10" fmla="*/ 9781 h 10001"/>
              <a:gd name="connsiteX11" fmla="*/ 7216 w 10000"/>
              <a:gd name="connsiteY11" fmla="*/ 9883 h 10001"/>
              <a:gd name="connsiteX12" fmla="*/ 3359 w 10000"/>
              <a:gd name="connsiteY12" fmla="*/ 9883 h 10001"/>
              <a:gd name="connsiteX13" fmla="*/ 1424 w 10000"/>
              <a:gd name="connsiteY13" fmla="*/ 9413 h 10001"/>
              <a:gd name="connsiteX14" fmla="*/ 13 w 10000"/>
              <a:gd name="connsiteY14" fmla="*/ 4243 h 10001"/>
              <a:gd name="connsiteX15" fmla="*/ 188 w 10000"/>
              <a:gd name="connsiteY15" fmla="*/ 565 h 10001"/>
              <a:gd name="connsiteX0" fmla="*/ 188 w 10000"/>
              <a:gd name="connsiteY0" fmla="*/ 565 h 10001"/>
              <a:gd name="connsiteX1" fmla="*/ 729 w 10000"/>
              <a:gd name="connsiteY1" fmla="*/ 200 h 10001"/>
              <a:gd name="connsiteX2" fmla="*/ 1548 w 10000"/>
              <a:gd name="connsiteY2" fmla="*/ 2436 h 10001"/>
              <a:gd name="connsiteX3" fmla="*/ 2482 w 10000"/>
              <a:gd name="connsiteY3" fmla="*/ 4173 h 10001"/>
              <a:gd name="connsiteX4" fmla="*/ 4532 w 10000"/>
              <a:gd name="connsiteY4" fmla="*/ 4220 h 10001"/>
              <a:gd name="connsiteX5" fmla="*/ 6471 w 10000"/>
              <a:gd name="connsiteY5" fmla="*/ 4494 h 10001"/>
              <a:gd name="connsiteX6" fmla="*/ 8336 w 10000"/>
              <a:gd name="connsiteY6" fmla="*/ 3971 h 10001"/>
              <a:gd name="connsiteX7" fmla="*/ 9831 w 10000"/>
              <a:gd name="connsiteY7" fmla="*/ 4362 h 10001"/>
              <a:gd name="connsiteX8" fmla="*/ 9941 w 10000"/>
              <a:gd name="connsiteY8" fmla="*/ 8508 h 10001"/>
              <a:gd name="connsiteX9" fmla="*/ 9679 w 10000"/>
              <a:gd name="connsiteY9" fmla="*/ 9602 h 10001"/>
              <a:gd name="connsiteX10" fmla="*/ 9288 w 10000"/>
              <a:gd name="connsiteY10" fmla="*/ 9781 h 10001"/>
              <a:gd name="connsiteX11" fmla="*/ 7216 w 10000"/>
              <a:gd name="connsiteY11" fmla="*/ 9883 h 10001"/>
              <a:gd name="connsiteX12" fmla="*/ 3359 w 10000"/>
              <a:gd name="connsiteY12" fmla="*/ 9883 h 10001"/>
              <a:gd name="connsiteX13" fmla="*/ 1424 w 10000"/>
              <a:gd name="connsiteY13" fmla="*/ 9413 h 10001"/>
              <a:gd name="connsiteX14" fmla="*/ 13 w 10000"/>
              <a:gd name="connsiteY14" fmla="*/ 4243 h 10001"/>
              <a:gd name="connsiteX15" fmla="*/ 188 w 10000"/>
              <a:gd name="connsiteY15" fmla="*/ 565 h 10001"/>
              <a:gd name="connsiteX0" fmla="*/ 188 w 10000"/>
              <a:gd name="connsiteY0" fmla="*/ 565 h 10001"/>
              <a:gd name="connsiteX1" fmla="*/ 729 w 10000"/>
              <a:gd name="connsiteY1" fmla="*/ 200 h 10001"/>
              <a:gd name="connsiteX2" fmla="*/ 1548 w 10000"/>
              <a:gd name="connsiteY2" fmla="*/ 2436 h 10001"/>
              <a:gd name="connsiteX3" fmla="*/ 2482 w 10000"/>
              <a:gd name="connsiteY3" fmla="*/ 4173 h 10001"/>
              <a:gd name="connsiteX4" fmla="*/ 4532 w 10000"/>
              <a:gd name="connsiteY4" fmla="*/ 4220 h 10001"/>
              <a:gd name="connsiteX5" fmla="*/ 6471 w 10000"/>
              <a:gd name="connsiteY5" fmla="*/ 4150 h 10001"/>
              <a:gd name="connsiteX6" fmla="*/ 8336 w 10000"/>
              <a:gd name="connsiteY6" fmla="*/ 3971 h 10001"/>
              <a:gd name="connsiteX7" fmla="*/ 9831 w 10000"/>
              <a:gd name="connsiteY7" fmla="*/ 4362 h 10001"/>
              <a:gd name="connsiteX8" fmla="*/ 9941 w 10000"/>
              <a:gd name="connsiteY8" fmla="*/ 8508 h 10001"/>
              <a:gd name="connsiteX9" fmla="*/ 9679 w 10000"/>
              <a:gd name="connsiteY9" fmla="*/ 9602 h 10001"/>
              <a:gd name="connsiteX10" fmla="*/ 9288 w 10000"/>
              <a:gd name="connsiteY10" fmla="*/ 9781 h 10001"/>
              <a:gd name="connsiteX11" fmla="*/ 7216 w 10000"/>
              <a:gd name="connsiteY11" fmla="*/ 9883 h 10001"/>
              <a:gd name="connsiteX12" fmla="*/ 3359 w 10000"/>
              <a:gd name="connsiteY12" fmla="*/ 9883 h 10001"/>
              <a:gd name="connsiteX13" fmla="*/ 1424 w 10000"/>
              <a:gd name="connsiteY13" fmla="*/ 9413 h 10001"/>
              <a:gd name="connsiteX14" fmla="*/ 13 w 10000"/>
              <a:gd name="connsiteY14" fmla="*/ 4243 h 10001"/>
              <a:gd name="connsiteX15" fmla="*/ 188 w 10000"/>
              <a:gd name="connsiteY15" fmla="*/ 565 h 10001"/>
              <a:gd name="connsiteX0" fmla="*/ 188 w 10000"/>
              <a:gd name="connsiteY0" fmla="*/ 565 h 10001"/>
              <a:gd name="connsiteX1" fmla="*/ 729 w 10000"/>
              <a:gd name="connsiteY1" fmla="*/ 200 h 10001"/>
              <a:gd name="connsiteX2" fmla="*/ 1548 w 10000"/>
              <a:gd name="connsiteY2" fmla="*/ 2436 h 10001"/>
              <a:gd name="connsiteX3" fmla="*/ 2482 w 10000"/>
              <a:gd name="connsiteY3" fmla="*/ 4173 h 10001"/>
              <a:gd name="connsiteX4" fmla="*/ 4532 w 10000"/>
              <a:gd name="connsiteY4" fmla="*/ 4220 h 10001"/>
              <a:gd name="connsiteX5" fmla="*/ 6471 w 10000"/>
              <a:gd name="connsiteY5" fmla="*/ 4150 h 10001"/>
              <a:gd name="connsiteX6" fmla="*/ 8336 w 10000"/>
              <a:gd name="connsiteY6" fmla="*/ 4229 h 10001"/>
              <a:gd name="connsiteX7" fmla="*/ 9831 w 10000"/>
              <a:gd name="connsiteY7" fmla="*/ 4362 h 10001"/>
              <a:gd name="connsiteX8" fmla="*/ 9941 w 10000"/>
              <a:gd name="connsiteY8" fmla="*/ 8508 h 10001"/>
              <a:gd name="connsiteX9" fmla="*/ 9679 w 10000"/>
              <a:gd name="connsiteY9" fmla="*/ 9602 h 10001"/>
              <a:gd name="connsiteX10" fmla="*/ 9288 w 10000"/>
              <a:gd name="connsiteY10" fmla="*/ 9781 h 10001"/>
              <a:gd name="connsiteX11" fmla="*/ 7216 w 10000"/>
              <a:gd name="connsiteY11" fmla="*/ 9883 h 10001"/>
              <a:gd name="connsiteX12" fmla="*/ 3359 w 10000"/>
              <a:gd name="connsiteY12" fmla="*/ 9883 h 10001"/>
              <a:gd name="connsiteX13" fmla="*/ 1424 w 10000"/>
              <a:gd name="connsiteY13" fmla="*/ 9413 h 10001"/>
              <a:gd name="connsiteX14" fmla="*/ 13 w 10000"/>
              <a:gd name="connsiteY14" fmla="*/ 4243 h 10001"/>
              <a:gd name="connsiteX15" fmla="*/ 188 w 10000"/>
              <a:gd name="connsiteY15" fmla="*/ 565 h 10001"/>
              <a:gd name="connsiteX0" fmla="*/ 188 w 10000"/>
              <a:gd name="connsiteY0" fmla="*/ 565 h 10001"/>
              <a:gd name="connsiteX1" fmla="*/ 729 w 10000"/>
              <a:gd name="connsiteY1" fmla="*/ 200 h 10001"/>
              <a:gd name="connsiteX2" fmla="*/ 1548 w 10000"/>
              <a:gd name="connsiteY2" fmla="*/ 2436 h 10001"/>
              <a:gd name="connsiteX3" fmla="*/ 2482 w 10000"/>
              <a:gd name="connsiteY3" fmla="*/ 4173 h 10001"/>
              <a:gd name="connsiteX4" fmla="*/ 4532 w 10000"/>
              <a:gd name="connsiteY4" fmla="*/ 4220 h 10001"/>
              <a:gd name="connsiteX5" fmla="*/ 6471 w 10000"/>
              <a:gd name="connsiteY5" fmla="*/ 4150 h 10001"/>
              <a:gd name="connsiteX6" fmla="*/ 8336 w 10000"/>
              <a:gd name="connsiteY6" fmla="*/ 4229 h 10001"/>
              <a:gd name="connsiteX7" fmla="*/ 9831 w 10000"/>
              <a:gd name="connsiteY7" fmla="*/ 4362 h 10001"/>
              <a:gd name="connsiteX8" fmla="*/ 9941 w 10000"/>
              <a:gd name="connsiteY8" fmla="*/ 8508 h 10001"/>
              <a:gd name="connsiteX9" fmla="*/ 9679 w 10000"/>
              <a:gd name="connsiteY9" fmla="*/ 9602 h 10001"/>
              <a:gd name="connsiteX10" fmla="*/ 9288 w 10000"/>
              <a:gd name="connsiteY10" fmla="*/ 9781 h 10001"/>
              <a:gd name="connsiteX11" fmla="*/ 7216 w 10000"/>
              <a:gd name="connsiteY11" fmla="*/ 9883 h 10001"/>
              <a:gd name="connsiteX12" fmla="*/ 3359 w 10000"/>
              <a:gd name="connsiteY12" fmla="*/ 9883 h 10001"/>
              <a:gd name="connsiteX13" fmla="*/ 1424 w 10000"/>
              <a:gd name="connsiteY13" fmla="*/ 9413 h 10001"/>
              <a:gd name="connsiteX14" fmla="*/ 13 w 10000"/>
              <a:gd name="connsiteY14" fmla="*/ 4243 h 10001"/>
              <a:gd name="connsiteX15" fmla="*/ 188 w 10000"/>
              <a:gd name="connsiteY15" fmla="*/ 565 h 10001"/>
              <a:gd name="connsiteX0" fmla="*/ 188 w 10000"/>
              <a:gd name="connsiteY0" fmla="*/ 565 h 10001"/>
              <a:gd name="connsiteX1" fmla="*/ 729 w 10000"/>
              <a:gd name="connsiteY1" fmla="*/ 200 h 10001"/>
              <a:gd name="connsiteX2" fmla="*/ 1548 w 10000"/>
              <a:gd name="connsiteY2" fmla="*/ 2436 h 10001"/>
              <a:gd name="connsiteX3" fmla="*/ 2482 w 10000"/>
              <a:gd name="connsiteY3" fmla="*/ 4173 h 10001"/>
              <a:gd name="connsiteX4" fmla="*/ 4532 w 10000"/>
              <a:gd name="connsiteY4" fmla="*/ 4220 h 10001"/>
              <a:gd name="connsiteX5" fmla="*/ 6471 w 10000"/>
              <a:gd name="connsiteY5" fmla="*/ 4150 h 10001"/>
              <a:gd name="connsiteX6" fmla="*/ 8336 w 10000"/>
              <a:gd name="connsiteY6" fmla="*/ 4229 h 10001"/>
              <a:gd name="connsiteX7" fmla="*/ 9831 w 10000"/>
              <a:gd name="connsiteY7" fmla="*/ 4104 h 10001"/>
              <a:gd name="connsiteX8" fmla="*/ 9941 w 10000"/>
              <a:gd name="connsiteY8" fmla="*/ 8508 h 10001"/>
              <a:gd name="connsiteX9" fmla="*/ 9679 w 10000"/>
              <a:gd name="connsiteY9" fmla="*/ 9602 h 10001"/>
              <a:gd name="connsiteX10" fmla="*/ 9288 w 10000"/>
              <a:gd name="connsiteY10" fmla="*/ 9781 h 10001"/>
              <a:gd name="connsiteX11" fmla="*/ 7216 w 10000"/>
              <a:gd name="connsiteY11" fmla="*/ 9883 h 10001"/>
              <a:gd name="connsiteX12" fmla="*/ 3359 w 10000"/>
              <a:gd name="connsiteY12" fmla="*/ 9883 h 10001"/>
              <a:gd name="connsiteX13" fmla="*/ 1424 w 10000"/>
              <a:gd name="connsiteY13" fmla="*/ 9413 h 10001"/>
              <a:gd name="connsiteX14" fmla="*/ 13 w 10000"/>
              <a:gd name="connsiteY14" fmla="*/ 4243 h 10001"/>
              <a:gd name="connsiteX15" fmla="*/ 188 w 10000"/>
              <a:gd name="connsiteY15" fmla="*/ 565 h 10001"/>
              <a:gd name="connsiteX0" fmla="*/ 188 w 10002"/>
              <a:gd name="connsiteY0" fmla="*/ 565 h 10001"/>
              <a:gd name="connsiteX1" fmla="*/ 729 w 10002"/>
              <a:gd name="connsiteY1" fmla="*/ 200 h 10001"/>
              <a:gd name="connsiteX2" fmla="*/ 1548 w 10002"/>
              <a:gd name="connsiteY2" fmla="*/ 2436 h 10001"/>
              <a:gd name="connsiteX3" fmla="*/ 2482 w 10002"/>
              <a:gd name="connsiteY3" fmla="*/ 4173 h 10001"/>
              <a:gd name="connsiteX4" fmla="*/ 4532 w 10002"/>
              <a:gd name="connsiteY4" fmla="*/ 4220 h 10001"/>
              <a:gd name="connsiteX5" fmla="*/ 6471 w 10002"/>
              <a:gd name="connsiteY5" fmla="*/ 4150 h 10001"/>
              <a:gd name="connsiteX6" fmla="*/ 8301 w 10002"/>
              <a:gd name="connsiteY6" fmla="*/ 4057 h 10001"/>
              <a:gd name="connsiteX7" fmla="*/ 9831 w 10002"/>
              <a:gd name="connsiteY7" fmla="*/ 4104 h 10001"/>
              <a:gd name="connsiteX8" fmla="*/ 9941 w 10002"/>
              <a:gd name="connsiteY8" fmla="*/ 8508 h 10001"/>
              <a:gd name="connsiteX9" fmla="*/ 9679 w 10002"/>
              <a:gd name="connsiteY9" fmla="*/ 9602 h 10001"/>
              <a:gd name="connsiteX10" fmla="*/ 9288 w 10002"/>
              <a:gd name="connsiteY10" fmla="*/ 9781 h 10001"/>
              <a:gd name="connsiteX11" fmla="*/ 7216 w 10002"/>
              <a:gd name="connsiteY11" fmla="*/ 9883 h 10001"/>
              <a:gd name="connsiteX12" fmla="*/ 3359 w 10002"/>
              <a:gd name="connsiteY12" fmla="*/ 9883 h 10001"/>
              <a:gd name="connsiteX13" fmla="*/ 1424 w 10002"/>
              <a:gd name="connsiteY13" fmla="*/ 9413 h 10001"/>
              <a:gd name="connsiteX14" fmla="*/ 13 w 10002"/>
              <a:gd name="connsiteY14" fmla="*/ 4243 h 10001"/>
              <a:gd name="connsiteX15" fmla="*/ 188 w 10002"/>
              <a:gd name="connsiteY15" fmla="*/ 565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2" h="10001">
                <a:moveTo>
                  <a:pt x="188" y="565"/>
                </a:moveTo>
                <a:cubicBezTo>
                  <a:pt x="307" y="-109"/>
                  <a:pt x="501" y="-111"/>
                  <a:pt x="729" y="200"/>
                </a:cubicBezTo>
                <a:cubicBezTo>
                  <a:pt x="956" y="508"/>
                  <a:pt x="1257" y="1745"/>
                  <a:pt x="1548" y="2436"/>
                </a:cubicBezTo>
                <a:cubicBezTo>
                  <a:pt x="1842" y="3126"/>
                  <a:pt x="1985" y="3876"/>
                  <a:pt x="2482" y="4173"/>
                </a:cubicBezTo>
                <a:cubicBezTo>
                  <a:pt x="2979" y="4470"/>
                  <a:pt x="3867" y="4224"/>
                  <a:pt x="4532" y="4220"/>
                </a:cubicBezTo>
                <a:cubicBezTo>
                  <a:pt x="5197" y="4216"/>
                  <a:pt x="5843" y="4177"/>
                  <a:pt x="6471" y="4150"/>
                </a:cubicBezTo>
                <a:cubicBezTo>
                  <a:pt x="7099" y="4123"/>
                  <a:pt x="7741" y="4065"/>
                  <a:pt x="8301" y="4057"/>
                </a:cubicBezTo>
                <a:cubicBezTo>
                  <a:pt x="8861" y="4049"/>
                  <a:pt x="9558" y="3362"/>
                  <a:pt x="9831" y="4104"/>
                </a:cubicBezTo>
                <a:cubicBezTo>
                  <a:pt x="10104" y="4846"/>
                  <a:pt x="9979" y="7677"/>
                  <a:pt x="9941" y="8508"/>
                </a:cubicBezTo>
                <a:cubicBezTo>
                  <a:pt x="9904" y="9338"/>
                  <a:pt x="9788" y="9390"/>
                  <a:pt x="9679" y="9602"/>
                </a:cubicBezTo>
                <a:cubicBezTo>
                  <a:pt x="9570" y="9814"/>
                  <a:pt x="9698" y="9734"/>
                  <a:pt x="9288" y="9781"/>
                </a:cubicBezTo>
                <a:cubicBezTo>
                  <a:pt x="8878" y="9828"/>
                  <a:pt x="8205" y="9866"/>
                  <a:pt x="7216" y="9883"/>
                </a:cubicBezTo>
                <a:cubicBezTo>
                  <a:pt x="6228" y="9900"/>
                  <a:pt x="4324" y="9961"/>
                  <a:pt x="3359" y="9883"/>
                </a:cubicBezTo>
                <a:cubicBezTo>
                  <a:pt x="2393" y="9805"/>
                  <a:pt x="2002" y="10428"/>
                  <a:pt x="1424" y="9413"/>
                </a:cubicBezTo>
                <a:cubicBezTo>
                  <a:pt x="-60" y="6766"/>
                  <a:pt x="62" y="5804"/>
                  <a:pt x="13" y="4243"/>
                </a:cubicBezTo>
                <a:cubicBezTo>
                  <a:pt x="-36" y="2682"/>
                  <a:pt x="69" y="1239"/>
                  <a:pt x="188" y="565"/>
                </a:cubicBezTo>
                <a:close/>
              </a:path>
            </a:pathLst>
          </a:custGeom>
          <a:solidFill>
            <a:schemeClr val="accent5">
              <a:lumMod val="20000"/>
              <a:lumOff val="80000"/>
            </a:schemeClr>
          </a:solidFill>
          <a:ln w="9525">
            <a:solidFill>
              <a:srgbClr val="FF0000"/>
            </a:solidFill>
            <a:round/>
            <a:headEnd/>
            <a:tailEnd/>
          </a:ln>
        </p:spPr>
        <p:txBody>
          <a:bodyPr/>
          <a:lstStyle/>
          <a:p>
            <a:pPr>
              <a:defRPr/>
            </a:pPr>
            <a:endParaRPr lang="en-US" dirty="0">
              <a:ea typeface="宋体" charset="-122"/>
            </a:endParaRPr>
          </a:p>
        </p:txBody>
      </p:sp>
      <p:sp>
        <p:nvSpPr>
          <p:cNvPr id="67644" name="Text Box 57"/>
          <p:cNvSpPr txBox="1">
            <a:spLocks noChangeArrowheads="1"/>
          </p:cNvSpPr>
          <p:nvPr/>
        </p:nvSpPr>
        <p:spPr bwMode="auto">
          <a:xfrm>
            <a:off x="835025" y="4933950"/>
            <a:ext cx="974725" cy="723900"/>
          </a:xfrm>
          <a:prstGeom prst="rect">
            <a:avLst/>
          </a:prstGeom>
          <a:noFill/>
          <a:ln w="9525">
            <a:noFill/>
            <a:miter lim="800000"/>
            <a:headEnd/>
            <a:tailEnd/>
          </a:ln>
        </p:spPr>
        <p:txBody>
          <a:bodyPr wrap="none">
            <a:spAutoFit/>
          </a:bodyPr>
          <a:lstStyle/>
          <a:p>
            <a:pPr>
              <a:lnSpc>
                <a:spcPct val="80000"/>
              </a:lnSpc>
            </a:pPr>
            <a:r>
              <a:rPr lang="en-US" altLang="zh-TW" sz="1400" b="1">
                <a:latin typeface="Times New Roman" pitchFamily="18" charset="0"/>
                <a:ea typeface="新細明體" pitchFamily="18" charset="-120"/>
              </a:rPr>
              <a:t>Static</a:t>
            </a:r>
          </a:p>
          <a:p>
            <a:pPr>
              <a:lnSpc>
                <a:spcPct val="80000"/>
              </a:lnSpc>
            </a:pPr>
            <a:r>
              <a:rPr lang="en-US" altLang="zh-TW" sz="1400" b="1">
                <a:latin typeface="Times New Roman" pitchFamily="18" charset="0"/>
                <a:ea typeface="新細明體" pitchFamily="18" charset="-120"/>
              </a:rPr>
              <a:t>Dataflow</a:t>
            </a:r>
          </a:p>
          <a:p>
            <a:pPr>
              <a:lnSpc>
                <a:spcPct val="80000"/>
              </a:lnSpc>
            </a:pPr>
            <a:r>
              <a:rPr lang="en-US" altLang="zh-TW" sz="1200" b="1" i="1">
                <a:solidFill>
                  <a:schemeClr val="accent2"/>
                </a:solidFill>
                <a:latin typeface="Times New Roman" pitchFamily="18" charset="0"/>
                <a:ea typeface="新細明體" pitchFamily="18" charset="-120"/>
              </a:rPr>
              <a:t>Dennis 1972</a:t>
            </a:r>
          </a:p>
          <a:p>
            <a:pPr>
              <a:lnSpc>
                <a:spcPct val="80000"/>
              </a:lnSpc>
            </a:pPr>
            <a:r>
              <a:rPr lang="en-US" altLang="zh-TW" sz="1200" b="1" i="1">
                <a:solidFill>
                  <a:schemeClr val="accent2"/>
                </a:solidFill>
                <a:latin typeface="Times New Roman" pitchFamily="18" charset="0"/>
                <a:ea typeface="新細明體" pitchFamily="18" charset="-120"/>
              </a:rPr>
              <a:t>MIT</a:t>
            </a:r>
            <a:endParaRPr lang="en-US" altLang="zh-TW" sz="1200" i="1">
              <a:solidFill>
                <a:schemeClr val="accent2"/>
              </a:solidFill>
              <a:latin typeface="Times New Roman" pitchFamily="18" charset="0"/>
              <a:ea typeface="新細明體" pitchFamily="18" charset="-120"/>
            </a:endParaRPr>
          </a:p>
        </p:txBody>
      </p:sp>
      <p:sp>
        <p:nvSpPr>
          <p:cNvPr id="67645" name="Text Box 58"/>
          <p:cNvSpPr txBox="1">
            <a:spLocks noChangeArrowheads="1"/>
          </p:cNvSpPr>
          <p:nvPr/>
        </p:nvSpPr>
        <p:spPr bwMode="auto">
          <a:xfrm>
            <a:off x="2633657" y="5558293"/>
            <a:ext cx="1210588" cy="732508"/>
          </a:xfrm>
          <a:prstGeom prst="rect">
            <a:avLst/>
          </a:prstGeom>
          <a:noFill/>
          <a:ln w="9525">
            <a:noFill/>
            <a:miter lim="800000"/>
            <a:headEnd/>
            <a:tailEnd/>
          </a:ln>
        </p:spPr>
        <p:txBody>
          <a:bodyPr wrap="none">
            <a:spAutoFit/>
          </a:bodyPr>
          <a:lstStyle/>
          <a:p>
            <a:pPr algn="ctr">
              <a:lnSpc>
                <a:spcPct val="80000"/>
              </a:lnSpc>
            </a:pPr>
            <a:r>
              <a:rPr lang="en-US" altLang="zh-TW" sz="1400" b="1" dirty="0" err="1">
                <a:latin typeface="Times New Roman" pitchFamily="18" charset="0"/>
                <a:ea typeface="新細明體" pitchFamily="18" charset="-120"/>
              </a:rPr>
              <a:t>Arg</a:t>
            </a:r>
            <a:r>
              <a:rPr lang="en-US" altLang="zh-TW" sz="1400" b="1" dirty="0">
                <a:latin typeface="Times New Roman" pitchFamily="18" charset="0"/>
                <a:ea typeface="新細明體" pitchFamily="18" charset="-120"/>
              </a:rPr>
              <a:t>-Fetching</a:t>
            </a:r>
          </a:p>
          <a:p>
            <a:pPr algn="ctr">
              <a:lnSpc>
                <a:spcPct val="80000"/>
              </a:lnSpc>
            </a:pPr>
            <a:r>
              <a:rPr lang="en-US" altLang="zh-TW" sz="1400" b="1" dirty="0">
                <a:latin typeface="Times New Roman" pitchFamily="18" charset="0"/>
                <a:ea typeface="新細明體" pitchFamily="18" charset="-120"/>
              </a:rPr>
              <a:t>Dataflow</a:t>
            </a:r>
          </a:p>
          <a:p>
            <a:pPr algn="ctr">
              <a:lnSpc>
                <a:spcPct val="80000"/>
              </a:lnSpc>
            </a:pPr>
            <a:r>
              <a:rPr lang="en-US" altLang="zh-TW" sz="1200" b="1" i="1" dirty="0" err="1">
                <a:solidFill>
                  <a:schemeClr val="accent2"/>
                </a:solidFill>
                <a:latin typeface="Times New Roman" pitchFamily="18" charset="0"/>
                <a:ea typeface="新細明體" pitchFamily="18" charset="-120"/>
              </a:rPr>
              <a:t>DennisGao</a:t>
            </a:r>
            <a:endParaRPr lang="en-US" altLang="zh-TW" sz="1200" b="1" i="1" dirty="0">
              <a:solidFill>
                <a:schemeClr val="accent2"/>
              </a:solidFill>
              <a:latin typeface="Times New Roman" pitchFamily="18" charset="0"/>
              <a:ea typeface="新細明體" pitchFamily="18" charset="-120"/>
            </a:endParaRPr>
          </a:p>
          <a:p>
            <a:pPr algn="ctr">
              <a:lnSpc>
                <a:spcPct val="80000"/>
              </a:lnSpc>
            </a:pPr>
            <a:r>
              <a:rPr lang="en-US" altLang="zh-TW" sz="1200" i="1" dirty="0">
                <a:solidFill>
                  <a:schemeClr val="accent2"/>
                </a:solidFill>
                <a:latin typeface="Times New Roman" pitchFamily="18" charset="0"/>
                <a:ea typeface="新細明體" pitchFamily="18" charset="-120"/>
              </a:rPr>
              <a:t>1987-88</a:t>
            </a:r>
            <a:endParaRPr lang="en-US" altLang="zh-TW" sz="1200" b="1" i="1" dirty="0">
              <a:solidFill>
                <a:schemeClr val="accent2"/>
              </a:solidFill>
              <a:latin typeface="Times New Roman" pitchFamily="18" charset="0"/>
              <a:ea typeface="新細明體" pitchFamily="18" charset="-120"/>
            </a:endParaRPr>
          </a:p>
        </p:txBody>
      </p:sp>
      <p:sp>
        <p:nvSpPr>
          <p:cNvPr id="67646" name="Text Box 59"/>
          <p:cNvSpPr txBox="1">
            <a:spLocks noChangeArrowheads="1"/>
          </p:cNvSpPr>
          <p:nvPr/>
        </p:nvSpPr>
        <p:spPr bwMode="auto">
          <a:xfrm>
            <a:off x="4180294" y="5644924"/>
            <a:ext cx="709938" cy="560153"/>
          </a:xfrm>
          <a:prstGeom prst="rect">
            <a:avLst/>
          </a:prstGeom>
          <a:noFill/>
          <a:ln w="9525">
            <a:noFill/>
            <a:miter lim="800000"/>
            <a:headEnd/>
            <a:tailEnd/>
          </a:ln>
        </p:spPr>
        <p:txBody>
          <a:bodyPr wrap="none">
            <a:spAutoFit/>
          </a:bodyPr>
          <a:lstStyle/>
          <a:p>
            <a:pPr algn="ctr">
              <a:lnSpc>
                <a:spcPct val="80000"/>
              </a:lnSpc>
            </a:pPr>
            <a:r>
              <a:rPr lang="en-US" altLang="zh-TW" sz="1400" b="1" dirty="0">
                <a:latin typeface="Times New Roman" pitchFamily="18" charset="0"/>
                <a:ea typeface="新細明體" pitchFamily="18" charset="-120"/>
              </a:rPr>
              <a:t>MDFA</a:t>
            </a:r>
          </a:p>
          <a:p>
            <a:pPr algn="ctr">
              <a:lnSpc>
                <a:spcPct val="80000"/>
              </a:lnSpc>
            </a:pPr>
            <a:r>
              <a:rPr lang="en-US" altLang="zh-TW" sz="1200" i="1" dirty="0" err="1">
                <a:solidFill>
                  <a:schemeClr val="accent2"/>
                </a:solidFill>
                <a:latin typeface="Times New Roman" pitchFamily="18" charset="0"/>
                <a:ea typeface="新細明體" pitchFamily="18" charset="-120"/>
              </a:rPr>
              <a:t>Gao</a:t>
            </a:r>
            <a:endParaRPr lang="en-US" altLang="zh-TW" sz="1200" i="1" dirty="0">
              <a:solidFill>
                <a:schemeClr val="accent2"/>
              </a:solidFill>
              <a:latin typeface="Times New Roman" pitchFamily="18" charset="0"/>
              <a:ea typeface="新細明體" pitchFamily="18" charset="-120"/>
            </a:endParaRPr>
          </a:p>
          <a:p>
            <a:pPr algn="ctr">
              <a:lnSpc>
                <a:spcPct val="80000"/>
              </a:lnSpc>
            </a:pPr>
            <a:r>
              <a:rPr lang="en-US" altLang="zh-TW" sz="1200" i="1" dirty="0">
                <a:solidFill>
                  <a:schemeClr val="accent2"/>
                </a:solidFill>
                <a:latin typeface="Times New Roman" pitchFamily="18" charset="0"/>
                <a:ea typeface="新細明體" pitchFamily="18" charset="-120"/>
              </a:rPr>
              <a:t>1989-93</a:t>
            </a:r>
          </a:p>
        </p:txBody>
      </p:sp>
      <p:sp>
        <p:nvSpPr>
          <p:cNvPr id="67647" name="Text Box 61"/>
          <p:cNvSpPr txBox="1">
            <a:spLocks noChangeArrowheads="1"/>
          </p:cNvSpPr>
          <p:nvPr/>
        </p:nvSpPr>
        <p:spPr bwMode="auto">
          <a:xfrm>
            <a:off x="5381178" y="5649684"/>
            <a:ext cx="905184" cy="584775"/>
          </a:xfrm>
          <a:prstGeom prst="rect">
            <a:avLst/>
          </a:prstGeom>
          <a:noFill/>
          <a:ln w="9525">
            <a:noFill/>
            <a:miter lim="800000"/>
            <a:headEnd/>
            <a:tailEnd/>
          </a:ln>
        </p:spPr>
        <p:txBody>
          <a:bodyPr wrap="none">
            <a:spAutoFit/>
          </a:bodyPr>
          <a:lstStyle/>
          <a:p>
            <a:pPr>
              <a:lnSpc>
                <a:spcPct val="80000"/>
              </a:lnSpc>
            </a:pPr>
            <a:r>
              <a:rPr lang="en-US" altLang="zh-TW" sz="1600" b="1" dirty="0" smtClean="0">
                <a:solidFill>
                  <a:srgbClr val="FF0000"/>
                </a:solidFill>
                <a:latin typeface="Times New Roman" pitchFamily="18" charset="0"/>
                <a:ea typeface="新細明體" pitchFamily="18" charset="-120"/>
              </a:rPr>
              <a:t>EARTH</a:t>
            </a:r>
            <a:endParaRPr lang="en-US" altLang="zh-TW" sz="1600" b="1" dirty="0">
              <a:solidFill>
                <a:srgbClr val="FF0000"/>
              </a:solidFill>
              <a:latin typeface="Times New Roman" pitchFamily="18" charset="0"/>
              <a:ea typeface="新細明體" pitchFamily="18" charset="-120"/>
            </a:endParaRPr>
          </a:p>
          <a:p>
            <a:pPr>
              <a:lnSpc>
                <a:spcPct val="80000"/>
              </a:lnSpc>
            </a:pPr>
            <a:r>
              <a:rPr lang="en-US" altLang="zh-TW" sz="1200" b="1" i="1" dirty="0" smtClean="0">
                <a:solidFill>
                  <a:schemeClr val="accent2"/>
                </a:solidFill>
                <a:latin typeface="Times New Roman" pitchFamily="18" charset="0"/>
                <a:ea typeface="新細明體" pitchFamily="18" charset="-120"/>
              </a:rPr>
              <a:t>Hum et al.</a:t>
            </a:r>
          </a:p>
          <a:p>
            <a:pPr>
              <a:lnSpc>
                <a:spcPct val="80000"/>
              </a:lnSpc>
            </a:pPr>
            <a:r>
              <a:rPr lang="en-US" altLang="zh-TW" sz="1200" b="1" i="1" dirty="0" smtClean="0">
                <a:solidFill>
                  <a:schemeClr val="accent2"/>
                </a:solidFill>
                <a:latin typeface="Times New Roman" pitchFamily="18" charset="0"/>
                <a:ea typeface="新細明體" pitchFamily="18" charset="-120"/>
              </a:rPr>
              <a:t>1993-2006</a:t>
            </a:r>
            <a:endParaRPr lang="en-US" altLang="zh-TW" sz="1200" b="1" i="1" dirty="0">
              <a:solidFill>
                <a:schemeClr val="accent2"/>
              </a:solidFill>
              <a:latin typeface="Times New Roman" pitchFamily="18" charset="0"/>
              <a:ea typeface="新細明體" pitchFamily="18" charset="-120"/>
            </a:endParaRPr>
          </a:p>
        </p:txBody>
      </p:sp>
      <p:sp>
        <p:nvSpPr>
          <p:cNvPr id="67648" name="Line 62"/>
          <p:cNvSpPr>
            <a:spLocks noChangeShapeType="1"/>
          </p:cNvSpPr>
          <p:nvPr/>
        </p:nvSpPr>
        <p:spPr bwMode="auto">
          <a:xfrm>
            <a:off x="1741488" y="5219700"/>
            <a:ext cx="946150" cy="641350"/>
          </a:xfrm>
          <a:prstGeom prst="line">
            <a:avLst/>
          </a:prstGeom>
          <a:noFill/>
          <a:ln w="9525">
            <a:solidFill>
              <a:schemeClr val="tx1"/>
            </a:solidFill>
            <a:round/>
            <a:headEnd/>
            <a:tailEnd type="triangle" w="med" len="med"/>
          </a:ln>
        </p:spPr>
        <p:txBody>
          <a:bodyPr wrap="none" anchor="ctr"/>
          <a:lstStyle/>
          <a:p>
            <a:endParaRPr lang="en-US"/>
          </a:p>
        </p:txBody>
      </p:sp>
      <p:sp>
        <p:nvSpPr>
          <p:cNvPr id="67649" name="Line 63"/>
          <p:cNvSpPr>
            <a:spLocks noChangeShapeType="1"/>
          </p:cNvSpPr>
          <p:nvPr/>
        </p:nvSpPr>
        <p:spPr bwMode="auto">
          <a:xfrm>
            <a:off x="3603625" y="5949950"/>
            <a:ext cx="596900" cy="0"/>
          </a:xfrm>
          <a:prstGeom prst="line">
            <a:avLst/>
          </a:prstGeom>
          <a:noFill/>
          <a:ln w="9525">
            <a:solidFill>
              <a:schemeClr val="tx1"/>
            </a:solidFill>
            <a:round/>
            <a:headEnd/>
            <a:tailEnd type="triangle" w="med" len="med"/>
          </a:ln>
        </p:spPr>
        <p:txBody>
          <a:bodyPr wrap="none" anchor="ctr"/>
          <a:lstStyle/>
          <a:p>
            <a:endParaRPr lang="en-US"/>
          </a:p>
        </p:txBody>
      </p:sp>
      <p:sp>
        <p:nvSpPr>
          <p:cNvPr id="67650" name="Line 64"/>
          <p:cNvSpPr>
            <a:spLocks noChangeShapeType="1"/>
          </p:cNvSpPr>
          <p:nvPr/>
        </p:nvSpPr>
        <p:spPr bwMode="auto">
          <a:xfrm>
            <a:off x="4802875" y="5937250"/>
            <a:ext cx="533400" cy="0"/>
          </a:xfrm>
          <a:prstGeom prst="line">
            <a:avLst/>
          </a:prstGeom>
          <a:noFill/>
          <a:ln w="9525">
            <a:solidFill>
              <a:schemeClr val="tx1"/>
            </a:solidFill>
            <a:round/>
            <a:headEnd/>
            <a:tailEnd type="triangle" w="med" len="med"/>
          </a:ln>
        </p:spPr>
        <p:txBody>
          <a:bodyPr wrap="none" anchor="ctr"/>
          <a:lstStyle/>
          <a:p>
            <a:endParaRPr lang="en-US"/>
          </a:p>
        </p:txBody>
      </p:sp>
      <p:sp>
        <p:nvSpPr>
          <p:cNvPr id="67651" name="Line 66"/>
          <p:cNvSpPr>
            <a:spLocks noChangeShapeType="1"/>
          </p:cNvSpPr>
          <p:nvPr/>
        </p:nvSpPr>
        <p:spPr bwMode="auto">
          <a:xfrm>
            <a:off x="6335490" y="5943600"/>
            <a:ext cx="355600" cy="0"/>
          </a:xfrm>
          <a:prstGeom prst="line">
            <a:avLst/>
          </a:prstGeom>
          <a:noFill/>
          <a:ln w="9525">
            <a:solidFill>
              <a:schemeClr val="tx1"/>
            </a:solidFill>
            <a:round/>
            <a:headEnd/>
            <a:tailEnd type="triangle" w="med" len="med"/>
          </a:ln>
        </p:spPr>
        <p:txBody>
          <a:bodyPr wrap="none" anchor="ctr"/>
          <a:lstStyle/>
          <a:p>
            <a:endParaRPr lang="en-US"/>
          </a:p>
        </p:txBody>
      </p:sp>
      <p:sp>
        <p:nvSpPr>
          <p:cNvPr id="67653" name="Line 68"/>
          <p:cNvSpPr>
            <a:spLocks noChangeShapeType="1"/>
          </p:cNvSpPr>
          <p:nvPr/>
        </p:nvSpPr>
        <p:spPr bwMode="auto">
          <a:xfrm flipV="1">
            <a:off x="1714500" y="5092700"/>
            <a:ext cx="736600" cy="0"/>
          </a:xfrm>
          <a:prstGeom prst="line">
            <a:avLst/>
          </a:prstGeom>
          <a:noFill/>
          <a:ln w="9525">
            <a:solidFill>
              <a:schemeClr val="tx1"/>
            </a:solidFill>
            <a:round/>
            <a:headEnd/>
            <a:tailEnd type="triangle" w="med" len="med"/>
          </a:ln>
        </p:spPr>
        <p:txBody>
          <a:bodyPr wrap="none" anchor="ctr"/>
          <a:lstStyle/>
          <a:p>
            <a:endParaRPr lang="en-US"/>
          </a:p>
        </p:txBody>
      </p:sp>
      <p:sp>
        <p:nvSpPr>
          <p:cNvPr id="67654" name="Line 69"/>
          <p:cNvSpPr>
            <a:spLocks noChangeShapeType="1"/>
          </p:cNvSpPr>
          <p:nvPr/>
        </p:nvSpPr>
        <p:spPr bwMode="auto">
          <a:xfrm flipV="1">
            <a:off x="1652588" y="4071938"/>
            <a:ext cx="828675" cy="868362"/>
          </a:xfrm>
          <a:prstGeom prst="line">
            <a:avLst/>
          </a:prstGeom>
          <a:noFill/>
          <a:ln w="9525">
            <a:solidFill>
              <a:schemeClr val="tx1"/>
            </a:solidFill>
            <a:round/>
            <a:headEnd/>
            <a:tailEnd type="triangle" w="med" len="med"/>
          </a:ln>
        </p:spPr>
        <p:txBody>
          <a:bodyPr wrap="none" anchor="ctr"/>
          <a:lstStyle/>
          <a:p>
            <a:endParaRPr lang="en-US"/>
          </a:p>
        </p:txBody>
      </p:sp>
      <p:sp>
        <p:nvSpPr>
          <p:cNvPr id="67655" name="Line 70"/>
          <p:cNvSpPr>
            <a:spLocks noChangeShapeType="1"/>
          </p:cNvSpPr>
          <p:nvPr/>
        </p:nvSpPr>
        <p:spPr bwMode="auto">
          <a:xfrm flipV="1">
            <a:off x="1728788" y="4529138"/>
            <a:ext cx="812800" cy="487362"/>
          </a:xfrm>
          <a:prstGeom prst="line">
            <a:avLst/>
          </a:prstGeom>
          <a:noFill/>
          <a:ln w="9525">
            <a:solidFill>
              <a:schemeClr val="tx1"/>
            </a:solidFill>
            <a:round/>
            <a:headEnd/>
            <a:tailEnd type="triangle" w="med" len="med"/>
          </a:ln>
        </p:spPr>
        <p:txBody>
          <a:bodyPr wrap="none" anchor="ctr"/>
          <a:lstStyle/>
          <a:p>
            <a:endParaRPr lang="en-US"/>
          </a:p>
        </p:txBody>
      </p:sp>
      <p:sp>
        <p:nvSpPr>
          <p:cNvPr id="67657" name="TextBox 77"/>
          <p:cNvSpPr txBox="1">
            <a:spLocks noChangeArrowheads="1"/>
          </p:cNvSpPr>
          <p:nvPr/>
        </p:nvSpPr>
        <p:spPr bwMode="auto">
          <a:xfrm>
            <a:off x="6495150" y="5413830"/>
            <a:ext cx="1553930" cy="861774"/>
          </a:xfrm>
          <a:prstGeom prst="rect">
            <a:avLst/>
          </a:prstGeom>
          <a:noFill/>
          <a:ln w="9525">
            <a:noFill/>
            <a:miter lim="800000"/>
            <a:headEnd/>
            <a:tailEnd/>
          </a:ln>
        </p:spPr>
        <p:txBody>
          <a:bodyPr wrap="square">
            <a:spAutoFit/>
          </a:bodyPr>
          <a:lstStyle/>
          <a:p>
            <a:pPr algn="ctr"/>
            <a:r>
              <a:rPr lang="en-US" sz="1400" b="1" dirty="0" smtClean="0">
                <a:solidFill>
                  <a:srgbClr val="FF0000"/>
                </a:solidFill>
                <a:latin typeface="+mj-lt"/>
              </a:rPr>
              <a:t>HTVM/TNT-X</a:t>
            </a:r>
            <a:endParaRPr lang="en-US" sz="1600" b="1" dirty="0">
              <a:solidFill>
                <a:srgbClr val="FF0000"/>
              </a:solidFill>
              <a:latin typeface="+mj-lt"/>
            </a:endParaRPr>
          </a:p>
          <a:p>
            <a:pPr algn="ctr"/>
            <a:r>
              <a:rPr lang="en-US" sz="1200" b="1" i="1" dirty="0" err="1" smtClean="0">
                <a:solidFill>
                  <a:schemeClr val="accent2"/>
                </a:solidFill>
                <a:latin typeface="+mj-lt"/>
                <a:ea typeface="新細明體" pitchFamily="18" charset="-120"/>
              </a:rPr>
              <a:t>DelCuvillo</a:t>
            </a:r>
            <a:r>
              <a:rPr lang="en-US" sz="1200" b="1" i="1" dirty="0" smtClean="0">
                <a:solidFill>
                  <a:schemeClr val="accent2"/>
                </a:solidFill>
                <a:latin typeface="+mj-lt"/>
                <a:ea typeface="新細明體" pitchFamily="18" charset="-120"/>
              </a:rPr>
              <a:t> </a:t>
            </a:r>
          </a:p>
          <a:p>
            <a:pPr algn="ctr"/>
            <a:r>
              <a:rPr lang="en-US" sz="1200" b="1" i="1" dirty="0" smtClean="0">
                <a:solidFill>
                  <a:schemeClr val="accent2"/>
                </a:solidFill>
                <a:latin typeface="+mj-lt"/>
                <a:ea typeface="新細明體" pitchFamily="18" charset="-120"/>
              </a:rPr>
              <a:t>and </a:t>
            </a:r>
            <a:r>
              <a:rPr lang="en-US" sz="1200" b="1" i="1" dirty="0" err="1" smtClean="0">
                <a:solidFill>
                  <a:schemeClr val="accent2"/>
                </a:solidFill>
                <a:latin typeface="+mj-lt"/>
                <a:ea typeface="新細明體" pitchFamily="18" charset="-120"/>
              </a:rPr>
              <a:t>Gao</a:t>
            </a:r>
            <a:endParaRPr lang="en-US" sz="1200" b="1" i="1" dirty="0" smtClean="0">
              <a:solidFill>
                <a:schemeClr val="accent2"/>
              </a:solidFill>
              <a:latin typeface="+mj-lt"/>
              <a:ea typeface="新細明體" pitchFamily="18" charset="-120"/>
            </a:endParaRPr>
          </a:p>
          <a:p>
            <a:pPr algn="ctr"/>
            <a:r>
              <a:rPr lang="en-US" sz="1200" b="1" i="1" dirty="0" smtClean="0">
                <a:solidFill>
                  <a:schemeClr val="accent2"/>
                </a:solidFill>
                <a:latin typeface="+mj-lt"/>
                <a:ea typeface="新細明體" pitchFamily="18" charset="-120"/>
              </a:rPr>
              <a:t>2000-2010</a:t>
            </a:r>
            <a:endParaRPr lang="en-US" sz="1200" b="1" i="1" dirty="0">
              <a:solidFill>
                <a:schemeClr val="accent2"/>
              </a:solidFill>
              <a:latin typeface="+mj-lt"/>
              <a:ea typeface="新細明體" pitchFamily="18" charset="-120"/>
            </a:endParaRPr>
          </a:p>
        </p:txBody>
      </p:sp>
      <p:sp>
        <p:nvSpPr>
          <p:cNvPr id="74" name="Line 66"/>
          <p:cNvSpPr>
            <a:spLocks noChangeShapeType="1"/>
          </p:cNvSpPr>
          <p:nvPr/>
        </p:nvSpPr>
        <p:spPr bwMode="auto">
          <a:xfrm>
            <a:off x="7765122" y="5952445"/>
            <a:ext cx="355600" cy="0"/>
          </a:xfrm>
          <a:prstGeom prst="line">
            <a:avLst/>
          </a:prstGeom>
          <a:noFill/>
          <a:ln w="9525">
            <a:solidFill>
              <a:schemeClr val="tx1"/>
            </a:solidFill>
            <a:round/>
            <a:headEnd/>
            <a:tailEnd type="triangle" w="med" len="med"/>
          </a:ln>
        </p:spPr>
        <p:txBody>
          <a:bodyPr wrap="none" anchor="ctr"/>
          <a:lstStyle/>
          <a:p>
            <a:endParaRPr lang="en-US"/>
          </a:p>
        </p:txBody>
      </p:sp>
      <p:sp>
        <p:nvSpPr>
          <p:cNvPr id="75" name="TextBox 77"/>
          <p:cNvSpPr txBox="1">
            <a:spLocks noChangeArrowheads="1"/>
          </p:cNvSpPr>
          <p:nvPr/>
        </p:nvSpPr>
        <p:spPr bwMode="auto">
          <a:xfrm>
            <a:off x="8097888" y="5306563"/>
            <a:ext cx="857927" cy="954107"/>
          </a:xfrm>
          <a:prstGeom prst="rect">
            <a:avLst/>
          </a:prstGeom>
          <a:noFill/>
          <a:ln w="9525">
            <a:noFill/>
            <a:miter lim="800000"/>
            <a:headEnd/>
            <a:tailEnd/>
          </a:ln>
        </p:spPr>
        <p:txBody>
          <a:bodyPr wrap="none">
            <a:spAutoFit/>
          </a:bodyPr>
          <a:lstStyle/>
          <a:p>
            <a:pPr algn="ctr"/>
            <a:r>
              <a:rPr lang="en-US" sz="1600" b="1" dirty="0" smtClean="0">
                <a:solidFill>
                  <a:srgbClr val="FF0000"/>
                </a:solidFill>
                <a:latin typeface="+mj-lt"/>
              </a:rPr>
              <a:t>Codelet</a:t>
            </a:r>
          </a:p>
          <a:p>
            <a:pPr algn="ctr"/>
            <a:r>
              <a:rPr lang="en-US" sz="1600" b="1" dirty="0" smtClean="0">
                <a:solidFill>
                  <a:srgbClr val="FF0000"/>
                </a:solidFill>
                <a:latin typeface="+mj-lt"/>
              </a:rPr>
              <a:t>Model</a:t>
            </a:r>
            <a:endParaRPr lang="en-US" b="1" dirty="0">
              <a:solidFill>
                <a:srgbClr val="FF0000"/>
              </a:solidFill>
              <a:latin typeface="+mj-lt"/>
            </a:endParaRPr>
          </a:p>
          <a:p>
            <a:pPr algn="ctr"/>
            <a:r>
              <a:rPr lang="en-US" sz="1200" b="1" i="1" dirty="0" err="1">
                <a:solidFill>
                  <a:schemeClr val="accent2"/>
                </a:solidFill>
                <a:latin typeface="+mj-lt"/>
                <a:ea typeface="新細明體" pitchFamily="18" charset="-120"/>
              </a:rPr>
              <a:t>Gao</a:t>
            </a:r>
            <a:r>
              <a:rPr lang="en-US" sz="1200" b="1" i="1" dirty="0">
                <a:solidFill>
                  <a:schemeClr val="accent2"/>
                </a:solidFill>
                <a:latin typeface="+mj-lt"/>
                <a:ea typeface="新細明體" pitchFamily="18" charset="-120"/>
              </a:rPr>
              <a:t> et. al</a:t>
            </a:r>
            <a:r>
              <a:rPr lang="en-US" sz="1200" b="1" i="1" dirty="0" smtClean="0">
                <a:solidFill>
                  <a:schemeClr val="accent2"/>
                </a:solidFill>
                <a:latin typeface="+mj-lt"/>
                <a:ea typeface="新細明體" pitchFamily="18" charset="-120"/>
              </a:rPr>
              <a:t>.</a:t>
            </a:r>
          </a:p>
          <a:p>
            <a:pPr algn="ctr"/>
            <a:r>
              <a:rPr lang="en-US" sz="1200" b="1" i="1" dirty="0" smtClean="0">
                <a:solidFill>
                  <a:schemeClr val="accent2"/>
                </a:solidFill>
                <a:latin typeface="+mj-lt"/>
                <a:ea typeface="新細明體" pitchFamily="18" charset="-120"/>
              </a:rPr>
              <a:t>2009-</a:t>
            </a:r>
            <a:endParaRPr lang="en-US" sz="1200" b="1" i="1" dirty="0">
              <a:solidFill>
                <a:schemeClr val="accent2"/>
              </a:solidFill>
              <a:latin typeface="+mj-lt"/>
              <a:ea typeface="新細明體" pitchFamily="18" charset="-120"/>
            </a:endParaRPr>
          </a:p>
        </p:txBody>
      </p:sp>
      <p:sp>
        <p:nvSpPr>
          <p:cNvPr id="78" name="Rectangle 77"/>
          <p:cNvSpPr/>
          <p:nvPr/>
        </p:nvSpPr>
        <p:spPr bwMode="auto">
          <a:xfrm>
            <a:off x="0" y="0"/>
            <a:ext cx="9144000" cy="6859588"/>
          </a:xfrm>
          <a:prstGeom prst="rect">
            <a:avLst/>
          </a:prstGeom>
          <a:solidFill>
            <a:schemeClr val="bg2">
              <a:lumMod val="20000"/>
              <a:lumOff val="80000"/>
              <a:alpha val="68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9" name="Rectangle 78"/>
          <p:cNvSpPr/>
          <p:nvPr/>
        </p:nvSpPr>
        <p:spPr bwMode="auto">
          <a:xfrm>
            <a:off x="199572" y="2371268"/>
            <a:ext cx="8763000" cy="1874838"/>
          </a:xfrm>
          <a:prstGeom prst="rect">
            <a:avLst/>
          </a:prstGeom>
          <a:solidFill>
            <a:srgbClr val="6600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algn="ctr" eaLnBrk="1" hangingPunct="1"/>
            <a:r>
              <a:rPr lang="en-US" sz="3500" b="1" i="1" dirty="0">
                <a:solidFill>
                  <a:schemeClr val="bg1"/>
                </a:solidFill>
                <a:latin typeface="Arial" charset="0"/>
              </a:rPr>
              <a:t>A version of this slide was </a:t>
            </a:r>
            <a:r>
              <a:rPr lang="en-US" sz="3500" b="1" i="1" dirty="0" smtClean="0">
                <a:solidFill>
                  <a:schemeClr val="bg1"/>
                </a:solidFill>
                <a:latin typeface="Arial" charset="0"/>
              </a:rPr>
              <a:t>presented </a:t>
            </a:r>
          </a:p>
          <a:p>
            <a:pPr algn="ctr" eaLnBrk="1" hangingPunct="1"/>
            <a:r>
              <a:rPr lang="en-US" sz="3500" b="1" i="1" dirty="0" smtClean="0">
                <a:solidFill>
                  <a:schemeClr val="bg1"/>
                </a:solidFill>
                <a:latin typeface="Arial" charset="0"/>
              </a:rPr>
              <a:t>in my </a:t>
            </a:r>
            <a:r>
              <a:rPr lang="en-US" sz="3500" b="1" i="1" dirty="0">
                <a:solidFill>
                  <a:schemeClr val="bg1"/>
                </a:solidFill>
                <a:latin typeface="Arial" charset="0"/>
              </a:rPr>
              <a:t>invited talk at F</a:t>
            </a:r>
            <a:r>
              <a:rPr lang="en-US" sz="3500" b="1" i="1" dirty="0" smtClean="0">
                <a:solidFill>
                  <a:schemeClr val="bg1"/>
                </a:solidFill>
                <a:latin typeface="Arial" charset="0"/>
              </a:rPr>
              <a:t>ran Allen’s </a:t>
            </a:r>
          </a:p>
          <a:p>
            <a:pPr algn="ctr" eaLnBrk="1" hangingPunct="1"/>
            <a:r>
              <a:rPr lang="en-US" sz="3500" b="1" i="1" dirty="0" smtClean="0">
                <a:solidFill>
                  <a:schemeClr val="bg1"/>
                </a:solidFill>
                <a:latin typeface="Arial" charset="0"/>
              </a:rPr>
              <a:t>retirement </a:t>
            </a:r>
            <a:r>
              <a:rPr lang="en-US" sz="3500" b="1" i="1" dirty="0">
                <a:solidFill>
                  <a:schemeClr val="bg1"/>
                </a:solidFill>
                <a:latin typeface="Arial" charset="0"/>
              </a:rPr>
              <a:t>party July 2002</a:t>
            </a:r>
            <a:endParaRPr kumimoji="0" lang="en-US" sz="3500" b="1" i="1" u="none" strike="noStrike" cap="none" normalizeH="0" baseline="0" dirty="0" smtClean="0">
              <a:ln>
                <a:noFill/>
              </a:ln>
              <a:solidFill>
                <a:schemeClr val="bg1"/>
              </a:solidFill>
              <a:effectLst/>
              <a:latin typeface="Arial" charset="0"/>
            </a:endParaRPr>
          </a:p>
        </p:txBody>
      </p:sp>
      <p:sp>
        <p:nvSpPr>
          <p:cNvPr id="3" name="Date Placeholder 2"/>
          <p:cNvSpPr>
            <a:spLocks noGrp="1"/>
          </p:cNvSpPr>
          <p:nvPr>
            <p:ph type="dt" sz="half" idx="10"/>
          </p:nvPr>
        </p:nvSpPr>
        <p:spPr/>
        <p:txBody>
          <a:bodyPr/>
          <a:lstStyle/>
          <a:p>
            <a:pPr>
              <a:defRPr/>
            </a:pPr>
            <a:fld id="{4E9C8E56-29F1-446D-8964-F2FDE42FDDA6}" type="datetime1">
              <a:rPr lang="en-US" altLang="en-US" smtClean="0"/>
              <a:t>10/21/2014</a:t>
            </a:fld>
            <a:endParaRPr lang="en-US" altLang="en-US"/>
          </a:p>
        </p:txBody>
      </p:sp>
    </p:spTree>
    <p:extLst>
      <p:ext uri="{BB962C8B-B14F-4D97-AF65-F5344CB8AC3E}">
        <p14:creationId xmlns:p14="http://schemas.microsoft.com/office/powerpoint/2010/main" val="269796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72"/>
                                        </p:tgtEl>
                                        <p:attrNameLst>
                                          <p:attrName>style.visibility</p:attrName>
                                        </p:attrNameLst>
                                      </p:cBhvr>
                                      <p:to>
                                        <p:strVal val="visible"/>
                                      </p:to>
                                    </p:set>
                                    <p:animEffect transition="in" filter="fade">
                                      <p:cBhvr>
                                        <p:cTn id="7" dur="500"/>
                                        <p:tgtEl>
                                          <p:spTgt spid="3897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repeatCount="indefinite" autoRev="1" fill="hold" grpId="0" nodeType="clickEffect">
                                  <p:stCondLst>
                                    <p:cond delay="0"/>
                                  </p:stCondLst>
                                  <p:childTnLst>
                                    <p:animScale>
                                      <p:cBhvr>
                                        <p:cTn id="11" dur="1000" fill="hold"/>
                                        <p:tgtEl>
                                          <p:spTgt spid="67645"/>
                                        </p:tgtEl>
                                      </p:cBhvr>
                                      <p:by x="120000" y="120000"/>
                                    </p:animScale>
                                  </p:childTnLst>
                                </p:cTn>
                              </p:par>
                            </p:childTnLst>
                          </p:cTn>
                        </p:par>
                      </p:childTnLst>
                    </p:cTn>
                  </p:par>
                  <p:par>
                    <p:cTn id="12" fill="hold">
                      <p:stCondLst>
                        <p:cond delay="indefinite"/>
                      </p:stCondLst>
                      <p:childTnLst>
                        <p:par>
                          <p:cTn id="13" fill="hold">
                            <p:stCondLst>
                              <p:cond delay="0"/>
                            </p:stCondLst>
                            <p:childTnLst>
                              <p:par>
                                <p:cTn id="14" presetID="6" presetClass="emph" presetSubtype="0" repeatCount="indefinite" autoRev="1" fill="hold" grpId="0" nodeType="clickEffect">
                                  <p:stCondLst>
                                    <p:cond delay="0"/>
                                  </p:stCondLst>
                                  <p:childTnLst>
                                    <p:animScale>
                                      <p:cBhvr>
                                        <p:cTn id="15" dur="1000" fill="hold"/>
                                        <p:tgtEl>
                                          <p:spTgt spid="67647"/>
                                        </p:tgtEl>
                                      </p:cBhvr>
                                      <p:by x="120000" y="120000"/>
                                    </p:animScale>
                                  </p:childTnLst>
                                </p:cTn>
                              </p:par>
                            </p:childTnLst>
                          </p:cTn>
                        </p:par>
                      </p:childTnLst>
                    </p:cTn>
                  </p:par>
                  <p:par>
                    <p:cTn id="16" fill="hold">
                      <p:stCondLst>
                        <p:cond delay="indefinite"/>
                      </p:stCondLst>
                      <p:childTnLst>
                        <p:par>
                          <p:cTn id="17" fill="hold">
                            <p:stCondLst>
                              <p:cond delay="0"/>
                            </p:stCondLst>
                            <p:childTnLst>
                              <p:par>
                                <p:cTn id="18" presetID="6" presetClass="emph" presetSubtype="0" repeatCount="indefinite" autoRev="1" fill="hold" grpId="0" nodeType="clickEffect">
                                  <p:stCondLst>
                                    <p:cond delay="0"/>
                                  </p:stCondLst>
                                  <p:childTnLst>
                                    <p:animScale>
                                      <p:cBhvr>
                                        <p:cTn id="19" dur="1000" fill="hold"/>
                                        <p:tgtEl>
                                          <p:spTgt spid="75"/>
                                        </p:tgtEl>
                                      </p:cBhvr>
                                      <p:by x="120000" y="120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1000"/>
                                        <p:tgtEl>
                                          <p:spTgt spid="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72" grpId="0" animBg="1"/>
      <p:bldP spid="67645" grpId="0"/>
      <p:bldP spid="67647" grpId="0"/>
      <p:bldP spid="75" grpId="0"/>
      <p:bldP spid="78" grpId="0" animBg="1"/>
      <p:bldP spid="7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652-14F: Dataflow - Part I</a:t>
            </a:r>
            <a:endParaRPr lang="en-US"/>
          </a:p>
        </p:txBody>
      </p:sp>
      <p:sp>
        <p:nvSpPr>
          <p:cNvPr id="6" name="Title 5"/>
          <p:cNvSpPr>
            <a:spLocks noGrp="1"/>
          </p:cNvSpPr>
          <p:nvPr>
            <p:ph type="title" idx="4294967295"/>
          </p:nvPr>
        </p:nvSpPr>
        <p:spPr>
          <a:xfrm>
            <a:off x="0" y="76200"/>
            <a:ext cx="9144000" cy="1143000"/>
          </a:xfrm>
        </p:spPr>
        <p:txBody>
          <a:bodyPr/>
          <a:lstStyle/>
          <a:p>
            <a:r>
              <a:rPr lang="en-US" b="1" dirty="0" smtClean="0">
                <a:solidFill>
                  <a:schemeClr val="tx2"/>
                </a:solidFill>
              </a:rPr>
              <a:t>Jack’s History Note</a:t>
            </a:r>
            <a:endParaRPr lang="en-US" b="1" dirty="0">
              <a:solidFill>
                <a:schemeClr val="tx2"/>
              </a:solidFill>
            </a:endParaRPr>
          </a:p>
        </p:txBody>
      </p:sp>
      <p:sp>
        <p:nvSpPr>
          <p:cNvPr id="7" name="Content Placeholder 6"/>
          <p:cNvSpPr>
            <a:spLocks noGrp="1"/>
          </p:cNvSpPr>
          <p:nvPr>
            <p:ph sz="half" idx="4294967295"/>
          </p:nvPr>
        </p:nvSpPr>
        <p:spPr>
          <a:xfrm>
            <a:off x="457200" y="1066800"/>
            <a:ext cx="4419600" cy="4525963"/>
          </a:xfrm>
        </p:spPr>
        <p:txBody>
          <a:bodyPr>
            <a:noAutofit/>
          </a:bodyPr>
          <a:lstStyle/>
          <a:p>
            <a:pPr marL="0" indent="0" algn="just">
              <a:buNone/>
            </a:pPr>
            <a:r>
              <a:rPr lang="en-US" sz="1600" dirty="0">
                <a:solidFill>
                  <a:schemeClr val="tx2"/>
                </a:solidFill>
              </a:rPr>
              <a:t>Prof. </a:t>
            </a:r>
            <a:r>
              <a:rPr lang="en-US" sz="1600" dirty="0" err="1">
                <a:solidFill>
                  <a:schemeClr val="tx2"/>
                </a:solidFill>
              </a:rPr>
              <a:t>Estrin</a:t>
            </a:r>
            <a:r>
              <a:rPr lang="en-US" sz="1600" dirty="0">
                <a:solidFill>
                  <a:schemeClr val="tx2"/>
                </a:solidFill>
              </a:rPr>
              <a:t> was author of a number of </a:t>
            </a:r>
            <a:r>
              <a:rPr lang="en-US" sz="1600" dirty="0" smtClean="0">
                <a:solidFill>
                  <a:schemeClr val="tx2"/>
                </a:solidFill>
              </a:rPr>
              <a:t>paper relating </a:t>
            </a:r>
            <a:r>
              <a:rPr lang="en-US" sz="1600" dirty="0">
                <a:solidFill>
                  <a:schemeClr val="tx2"/>
                </a:solidFill>
              </a:rPr>
              <a:t>to parallel graph models for </a:t>
            </a:r>
            <a:r>
              <a:rPr lang="en-US" sz="1600" dirty="0" smtClean="0">
                <a:solidFill>
                  <a:schemeClr val="tx2"/>
                </a:solidFill>
              </a:rPr>
              <a:t>computation. </a:t>
            </a:r>
          </a:p>
          <a:p>
            <a:pPr marL="0" indent="0" algn="just">
              <a:buNone/>
            </a:pPr>
            <a:endParaRPr lang="en-US" sz="1600" dirty="0">
              <a:solidFill>
                <a:schemeClr val="tx2"/>
              </a:solidFill>
            </a:endParaRPr>
          </a:p>
          <a:p>
            <a:pPr marL="0" indent="0" algn="just">
              <a:buNone/>
            </a:pPr>
            <a:r>
              <a:rPr lang="en-US" sz="1600" dirty="0" smtClean="0">
                <a:solidFill>
                  <a:schemeClr val="tx2"/>
                </a:solidFill>
              </a:rPr>
              <a:t>The </a:t>
            </a:r>
            <a:r>
              <a:rPr lang="en-US" sz="1600" dirty="0">
                <a:solidFill>
                  <a:schemeClr val="tx2"/>
                </a:solidFill>
              </a:rPr>
              <a:t>ones I recall were written with Prof. David W-</a:t>
            </a:r>
            <a:r>
              <a:rPr lang="en-US" sz="1600" dirty="0" smtClean="0">
                <a:solidFill>
                  <a:schemeClr val="tx2"/>
                </a:solidFill>
              </a:rPr>
              <a:t>-- (?) who </a:t>
            </a:r>
            <a:r>
              <a:rPr lang="en-US" sz="1600" dirty="0">
                <a:solidFill>
                  <a:schemeClr val="tx2"/>
                </a:solidFill>
              </a:rPr>
              <a:t>was a visiting scientist at MIT for a year </a:t>
            </a:r>
            <a:r>
              <a:rPr lang="en-US" sz="1600" dirty="0" smtClean="0">
                <a:solidFill>
                  <a:schemeClr val="tx2"/>
                </a:solidFill>
              </a:rPr>
              <a:t>or so (</a:t>
            </a:r>
            <a:r>
              <a:rPr lang="en-US" sz="1600" dirty="0">
                <a:solidFill>
                  <a:schemeClr val="tx2"/>
                </a:solidFill>
              </a:rPr>
              <a:t>I don't recall what year</a:t>
            </a:r>
            <a:r>
              <a:rPr lang="en-US" sz="1600" dirty="0" smtClean="0">
                <a:solidFill>
                  <a:schemeClr val="tx2"/>
                </a:solidFill>
              </a:rPr>
              <a:t>). </a:t>
            </a:r>
            <a:r>
              <a:rPr lang="en-US" sz="1600" dirty="0">
                <a:solidFill>
                  <a:schemeClr val="tx2"/>
                </a:solidFill>
              </a:rPr>
              <a:t> </a:t>
            </a:r>
            <a:endParaRPr lang="en-US" sz="1600" dirty="0" smtClean="0">
              <a:solidFill>
                <a:schemeClr val="tx2"/>
              </a:solidFill>
            </a:endParaRPr>
          </a:p>
          <a:p>
            <a:pPr marL="0" indent="0" algn="just">
              <a:buNone/>
            </a:pPr>
            <a:endParaRPr lang="en-US" sz="1600" dirty="0">
              <a:solidFill>
                <a:schemeClr val="tx2"/>
              </a:solidFill>
            </a:endParaRPr>
          </a:p>
          <a:p>
            <a:pPr marL="0" indent="0" algn="just">
              <a:buNone/>
            </a:pPr>
            <a:r>
              <a:rPr lang="en-US" sz="1600" dirty="0" smtClean="0">
                <a:solidFill>
                  <a:schemeClr val="tx2"/>
                </a:solidFill>
              </a:rPr>
              <a:t>The </a:t>
            </a:r>
            <a:r>
              <a:rPr lang="en-US" sz="1600" dirty="0">
                <a:solidFill>
                  <a:schemeClr val="tx2"/>
                </a:solidFill>
              </a:rPr>
              <a:t>Dennis Static </a:t>
            </a:r>
            <a:r>
              <a:rPr lang="en-US" sz="1600" dirty="0" smtClean="0">
                <a:solidFill>
                  <a:schemeClr val="tx2"/>
                </a:solidFill>
              </a:rPr>
              <a:t>data flow </a:t>
            </a:r>
            <a:r>
              <a:rPr lang="en-US" sz="1600" dirty="0">
                <a:solidFill>
                  <a:schemeClr val="tx2"/>
                </a:solidFill>
              </a:rPr>
              <a:t>model was implicit in </a:t>
            </a:r>
            <a:r>
              <a:rPr lang="en-US" sz="1600" dirty="0" smtClean="0">
                <a:solidFill>
                  <a:schemeClr val="tx2"/>
                </a:solidFill>
              </a:rPr>
              <a:t>the Dennis, </a:t>
            </a:r>
            <a:r>
              <a:rPr lang="en-US" sz="1600" dirty="0" err="1" smtClean="0">
                <a:solidFill>
                  <a:schemeClr val="tx2"/>
                </a:solidFill>
              </a:rPr>
              <a:t>Misunas</a:t>
            </a:r>
            <a:r>
              <a:rPr lang="en-US" sz="1600" dirty="0">
                <a:solidFill>
                  <a:schemeClr val="tx2"/>
                </a:solidFill>
              </a:rPr>
              <a:t> </a:t>
            </a:r>
            <a:r>
              <a:rPr lang="en-US" sz="1600" dirty="0" smtClean="0">
                <a:solidFill>
                  <a:schemeClr val="tx2"/>
                </a:solidFill>
              </a:rPr>
              <a:t>1975 </a:t>
            </a:r>
            <a:r>
              <a:rPr lang="en-US" sz="1600" dirty="0">
                <a:solidFill>
                  <a:schemeClr val="tx2"/>
                </a:solidFill>
              </a:rPr>
              <a:t>paper for ISCA and was the </a:t>
            </a:r>
            <a:r>
              <a:rPr lang="en-US" sz="1600" dirty="0" smtClean="0">
                <a:solidFill>
                  <a:schemeClr val="tx2"/>
                </a:solidFill>
              </a:rPr>
              <a:t>subject of my lectures </a:t>
            </a:r>
            <a:r>
              <a:rPr lang="en-US" sz="1600" dirty="0">
                <a:solidFill>
                  <a:schemeClr val="tx2"/>
                </a:solidFill>
              </a:rPr>
              <a:t>as IEEE Distinguished speaker, but I </a:t>
            </a:r>
            <a:r>
              <a:rPr lang="en-US" sz="1600" dirty="0" smtClean="0">
                <a:solidFill>
                  <a:schemeClr val="tx2"/>
                </a:solidFill>
              </a:rPr>
              <a:t>can't quickly </a:t>
            </a:r>
            <a:r>
              <a:rPr lang="en-US" sz="1600" dirty="0">
                <a:solidFill>
                  <a:schemeClr val="tx2"/>
                </a:solidFill>
              </a:rPr>
              <a:t>determine the year. I presented a </a:t>
            </a:r>
            <a:r>
              <a:rPr lang="en-US" sz="1600" dirty="0" smtClean="0">
                <a:solidFill>
                  <a:schemeClr val="tx2"/>
                </a:solidFill>
              </a:rPr>
              <a:t>definitive paper </a:t>
            </a:r>
            <a:r>
              <a:rPr lang="en-US" sz="1600" dirty="0">
                <a:solidFill>
                  <a:schemeClr val="tx2"/>
                </a:solidFill>
              </a:rPr>
              <a:t>at the "Symposium on </a:t>
            </a:r>
            <a:r>
              <a:rPr lang="en-US" sz="1600" dirty="0" smtClean="0">
                <a:solidFill>
                  <a:schemeClr val="tx2"/>
                </a:solidFill>
              </a:rPr>
              <a:t>Theoretical Programming", Novosibirsk</a:t>
            </a:r>
            <a:r>
              <a:rPr lang="en-US" sz="1600" dirty="0">
                <a:solidFill>
                  <a:schemeClr val="tx2"/>
                </a:solidFill>
              </a:rPr>
              <a:t>, 1972, and it </a:t>
            </a:r>
            <a:r>
              <a:rPr lang="en-US" sz="1600" dirty="0" smtClean="0">
                <a:solidFill>
                  <a:schemeClr val="tx2"/>
                </a:solidFill>
              </a:rPr>
              <a:t>was published </a:t>
            </a:r>
            <a:r>
              <a:rPr lang="en-US" sz="1600" dirty="0">
                <a:solidFill>
                  <a:schemeClr val="tx2"/>
                </a:solidFill>
              </a:rPr>
              <a:t>in LNCS. If </a:t>
            </a:r>
            <a:r>
              <a:rPr lang="en-US" sz="1600" dirty="0" smtClean="0">
                <a:solidFill>
                  <a:schemeClr val="tx2"/>
                </a:solidFill>
              </a:rPr>
              <a:t>I recall </a:t>
            </a:r>
            <a:r>
              <a:rPr lang="en-US" sz="1600" dirty="0">
                <a:solidFill>
                  <a:schemeClr val="tx2"/>
                </a:solidFill>
              </a:rPr>
              <a:t>correctly it was </a:t>
            </a:r>
            <a:r>
              <a:rPr lang="en-US" sz="1600" dirty="0" smtClean="0">
                <a:solidFill>
                  <a:schemeClr val="tx2"/>
                </a:solidFill>
              </a:rPr>
              <a:t>CSG Memo </a:t>
            </a:r>
            <a:r>
              <a:rPr lang="en-US" sz="1600" dirty="0">
                <a:solidFill>
                  <a:schemeClr val="tx2"/>
                </a:solidFill>
              </a:rPr>
              <a:t>81, but a copy is </a:t>
            </a:r>
            <a:r>
              <a:rPr lang="en-US" sz="1600" dirty="0" smtClean="0">
                <a:solidFill>
                  <a:schemeClr val="tx2"/>
                </a:solidFill>
              </a:rPr>
              <a:t>not in </a:t>
            </a:r>
            <a:r>
              <a:rPr lang="en-US" sz="1600" dirty="0">
                <a:solidFill>
                  <a:schemeClr val="tx2"/>
                </a:solidFill>
              </a:rPr>
              <a:t>my file. So I think </a:t>
            </a:r>
            <a:r>
              <a:rPr lang="en-US" sz="1600" dirty="0" smtClean="0">
                <a:solidFill>
                  <a:schemeClr val="tx2"/>
                </a:solidFill>
              </a:rPr>
              <a:t>the date </a:t>
            </a:r>
            <a:r>
              <a:rPr lang="en-US" sz="1600" dirty="0">
                <a:solidFill>
                  <a:schemeClr val="tx2"/>
                </a:solidFill>
              </a:rPr>
              <a:t>(1972) for static data </a:t>
            </a:r>
            <a:r>
              <a:rPr lang="en-US" sz="1600" dirty="0" smtClean="0">
                <a:solidFill>
                  <a:schemeClr val="tx2"/>
                </a:solidFill>
              </a:rPr>
              <a:t>flow on </a:t>
            </a:r>
            <a:r>
              <a:rPr lang="en-US" sz="1600" dirty="0">
                <a:solidFill>
                  <a:schemeClr val="tx2"/>
                </a:solidFill>
              </a:rPr>
              <a:t>the second </a:t>
            </a:r>
            <a:r>
              <a:rPr lang="en-US" sz="1600" dirty="0" smtClean="0">
                <a:solidFill>
                  <a:schemeClr val="tx2"/>
                </a:solidFill>
              </a:rPr>
              <a:t>slide is </a:t>
            </a:r>
            <a:r>
              <a:rPr lang="en-US" sz="1600" dirty="0">
                <a:solidFill>
                  <a:schemeClr val="tx2"/>
                </a:solidFill>
              </a:rPr>
              <a:t>correct (and I believe precedes Kahn</a:t>
            </a:r>
            <a:r>
              <a:rPr lang="en-US" sz="1600" dirty="0" smtClean="0">
                <a:solidFill>
                  <a:schemeClr val="tx2"/>
                </a:solidFill>
              </a:rPr>
              <a:t>). So </a:t>
            </a:r>
            <a:r>
              <a:rPr lang="en-US" sz="1600" dirty="0">
                <a:solidFill>
                  <a:schemeClr val="tx2"/>
                </a:solidFill>
              </a:rPr>
              <a:t>I </a:t>
            </a:r>
            <a:r>
              <a:rPr lang="en-US" sz="1600" dirty="0" smtClean="0">
                <a:solidFill>
                  <a:schemeClr val="tx2"/>
                </a:solidFill>
              </a:rPr>
              <a:t>think the </a:t>
            </a:r>
            <a:r>
              <a:rPr lang="en-US" sz="1600" dirty="0">
                <a:solidFill>
                  <a:schemeClr val="tx2"/>
                </a:solidFill>
              </a:rPr>
              <a:t>box "Dennis proposes ... " is wrong (</a:t>
            </a:r>
            <a:r>
              <a:rPr lang="en-US" sz="1600" dirty="0" smtClean="0">
                <a:solidFill>
                  <a:schemeClr val="tx2"/>
                </a:solidFill>
              </a:rPr>
              <a:t>perhaps depending </a:t>
            </a:r>
            <a:r>
              <a:rPr lang="en-US" sz="1600" dirty="0">
                <a:solidFill>
                  <a:schemeClr val="tx2"/>
                </a:solidFill>
              </a:rPr>
              <a:t>on what is meant by "pure dataflow").</a:t>
            </a:r>
          </a:p>
          <a:p>
            <a:pPr marL="0" indent="0" algn="just">
              <a:buNone/>
            </a:pPr>
            <a:endParaRPr lang="en-US" sz="1400" dirty="0">
              <a:solidFill>
                <a:schemeClr val="tx2"/>
              </a:solidFill>
            </a:endParaRPr>
          </a:p>
        </p:txBody>
      </p:sp>
      <p:sp>
        <p:nvSpPr>
          <p:cNvPr id="8" name="Content Placeholder 7"/>
          <p:cNvSpPr>
            <a:spLocks noGrp="1"/>
          </p:cNvSpPr>
          <p:nvPr>
            <p:ph sz="half" idx="4294967295"/>
          </p:nvPr>
        </p:nvSpPr>
        <p:spPr>
          <a:xfrm>
            <a:off x="5105400" y="1066800"/>
            <a:ext cx="3581400" cy="4525963"/>
          </a:xfrm>
        </p:spPr>
        <p:txBody>
          <a:bodyPr>
            <a:normAutofit/>
          </a:bodyPr>
          <a:lstStyle/>
          <a:p>
            <a:pPr marL="0" indent="0">
              <a:buNone/>
            </a:pPr>
            <a:r>
              <a:rPr lang="en-US" sz="1600" dirty="0">
                <a:solidFill>
                  <a:schemeClr val="tx2"/>
                </a:solidFill>
              </a:rPr>
              <a:t>My view is that my 1974 paper is the first treatment of </a:t>
            </a:r>
            <a:r>
              <a:rPr lang="en-US" sz="1600" dirty="0" smtClean="0">
                <a:solidFill>
                  <a:schemeClr val="tx2"/>
                </a:solidFill>
              </a:rPr>
              <a:t>a reasonably complete "dynamic</a:t>
            </a:r>
            <a:r>
              <a:rPr lang="en-US" sz="1600" dirty="0">
                <a:solidFill>
                  <a:schemeClr val="tx2"/>
                </a:solidFill>
              </a:rPr>
              <a:t>" data flow model, </a:t>
            </a:r>
            <a:r>
              <a:rPr lang="en-US" sz="1600" dirty="0" smtClean="0">
                <a:solidFill>
                  <a:schemeClr val="tx2"/>
                </a:solidFill>
              </a:rPr>
              <a:t>including arbitrary </a:t>
            </a:r>
            <a:r>
              <a:rPr lang="en-US" sz="1600" dirty="0">
                <a:solidFill>
                  <a:schemeClr val="tx2"/>
                </a:solidFill>
              </a:rPr>
              <a:t>recursion and </a:t>
            </a:r>
            <a:r>
              <a:rPr lang="en-US" sz="1600" dirty="0" smtClean="0">
                <a:solidFill>
                  <a:schemeClr val="tx2"/>
                </a:solidFill>
              </a:rPr>
              <a:t>tree-structured data </a:t>
            </a:r>
            <a:r>
              <a:rPr lang="en-US" sz="1600" dirty="0">
                <a:solidFill>
                  <a:schemeClr val="tx2"/>
                </a:solidFill>
              </a:rPr>
              <a:t>objects (to </a:t>
            </a:r>
            <a:r>
              <a:rPr lang="en-US" sz="1600" dirty="0" smtClean="0">
                <a:solidFill>
                  <a:schemeClr val="tx2"/>
                </a:solidFill>
              </a:rPr>
              <a:t>be followed </a:t>
            </a:r>
            <a:r>
              <a:rPr lang="en-US" sz="1600" dirty="0">
                <a:solidFill>
                  <a:schemeClr val="tx2"/>
                </a:solidFill>
              </a:rPr>
              <a:t>in two </a:t>
            </a:r>
            <a:r>
              <a:rPr lang="en-US" sz="1600" dirty="0" smtClean="0">
                <a:solidFill>
                  <a:schemeClr val="tx2"/>
                </a:solidFill>
              </a:rPr>
              <a:t>or three </a:t>
            </a:r>
            <a:r>
              <a:rPr lang="en-US" sz="1600" dirty="0">
                <a:solidFill>
                  <a:schemeClr val="tx2"/>
                </a:solidFill>
              </a:rPr>
              <a:t>years by </a:t>
            </a:r>
            <a:r>
              <a:rPr lang="en-US" sz="1600" dirty="0" smtClean="0">
                <a:solidFill>
                  <a:schemeClr val="tx2"/>
                </a:solidFill>
              </a:rPr>
              <a:t>Arvin/</a:t>
            </a:r>
            <a:r>
              <a:rPr lang="en-US" sz="1600" dirty="0" err="1" smtClean="0">
                <a:solidFill>
                  <a:schemeClr val="tx2"/>
                </a:solidFill>
              </a:rPr>
              <a:t>Gostelow</a:t>
            </a:r>
            <a:r>
              <a:rPr lang="en-US" sz="1600" dirty="0" smtClean="0">
                <a:solidFill>
                  <a:schemeClr val="tx2"/>
                </a:solidFill>
              </a:rPr>
              <a:t>/</a:t>
            </a:r>
            <a:r>
              <a:rPr lang="en-US" sz="1600" dirty="0" err="1" smtClean="0">
                <a:solidFill>
                  <a:schemeClr val="tx2"/>
                </a:solidFill>
              </a:rPr>
              <a:t>Plouff</a:t>
            </a:r>
            <a:r>
              <a:rPr lang="en-US" sz="1600" dirty="0" smtClean="0">
                <a:solidFill>
                  <a:schemeClr val="tx2"/>
                </a:solidFill>
              </a:rPr>
              <a:t>).</a:t>
            </a:r>
            <a:endParaRPr lang="en-US" sz="1600" dirty="0">
              <a:solidFill>
                <a:schemeClr val="tx2"/>
              </a:solidFill>
            </a:endParaRPr>
          </a:p>
          <a:p>
            <a:pPr marL="0" indent="0">
              <a:buNone/>
            </a:pPr>
            <a:endParaRPr lang="en-US" sz="1600" dirty="0">
              <a:solidFill>
                <a:schemeClr val="tx2"/>
              </a:solidFill>
            </a:endParaRPr>
          </a:p>
          <a:p>
            <a:pPr marL="0" indent="0" algn="r">
              <a:buNone/>
            </a:pPr>
            <a:r>
              <a:rPr lang="en-US" sz="1600" dirty="0" smtClean="0">
                <a:solidFill>
                  <a:schemeClr val="tx2"/>
                </a:solidFill>
              </a:rPr>
              <a:t>	</a:t>
            </a:r>
            <a:r>
              <a:rPr lang="en-US" sz="1600" b="1" i="1" dirty="0" smtClean="0">
                <a:solidFill>
                  <a:schemeClr val="tx2"/>
                </a:solidFill>
              </a:rPr>
              <a:t>Jack Dennis</a:t>
            </a:r>
          </a:p>
          <a:p>
            <a:pPr marL="0" indent="0" algn="r">
              <a:buNone/>
            </a:pPr>
            <a:r>
              <a:rPr lang="en-US" sz="1600" b="1" i="1" dirty="0">
                <a:solidFill>
                  <a:schemeClr val="tx2"/>
                </a:solidFill>
              </a:rPr>
              <a:t>	</a:t>
            </a:r>
            <a:r>
              <a:rPr lang="en-US" sz="1600" b="1" i="1" dirty="0" smtClean="0">
                <a:solidFill>
                  <a:schemeClr val="tx2"/>
                </a:solidFill>
              </a:rPr>
              <a:t>Personal Communication</a:t>
            </a:r>
          </a:p>
          <a:p>
            <a:pPr marL="0" indent="0" algn="r">
              <a:buNone/>
            </a:pPr>
            <a:r>
              <a:rPr lang="en-US" sz="1600" b="1" i="1" dirty="0">
                <a:solidFill>
                  <a:schemeClr val="tx2"/>
                </a:solidFill>
              </a:rPr>
              <a:t>	</a:t>
            </a:r>
            <a:r>
              <a:rPr lang="en-US" sz="1600" b="1" i="1" dirty="0" smtClean="0">
                <a:solidFill>
                  <a:schemeClr val="tx2"/>
                </a:solidFill>
              </a:rPr>
              <a:t>Sept. 11, 2011</a:t>
            </a:r>
            <a:endParaRPr lang="en-US" sz="1600" b="1" i="1" dirty="0">
              <a:solidFill>
                <a:schemeClr val="tx2"/>
              </a:solidFill>
            </a:endParaRPr>
          </a:p>
        </p:txBody>
      </p:sp>
      <p:sp>
        <p:nvSpPr>
          <p:cNvPr id="2" name="Date Placeholder 1"/>
          <p:cNvSpPr>
            <a:spLocks noGrp="1"/>
          </p:cNvSpPr>
          <p:nvPr>
            <p:ph type="dt" sz="half" idx="10"/>
          </p:nvPr>
        </p:nvSpPr>
        <p:spPr/>
        <p:txBody>
          <a:bodyPr/>
          <a:lstStyle/>
          <a:p>
            <a:pPr>
              <a:defRPr/>
            </a:pPr>
            <a:fld id="{E3394D0F-D12D-4F14-95E8-359913F36162}" type="datetime1">
              <a:rPr lang="en-US" altLang="en-US" smtClean="0"/>
              <a:t>10/21/2014</a:t>
            </a:fld>
            <a:endParaRPr lang="en-US" altLang="en-US"/>
          </a:p>
        </p:txBody>
      </p:sp>
    </p:spTree>
    <p:extLst>
      <p:ext uri="{BB962C8B-B14F-4D97-AF65-F5344CB8AC3E}">
        <p14:creationId xmlns:p14="http://schemas.microsoft.com/office/powerpoint/2010/main" val="24872839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652-14F: Dataflow - Part I</a:t>
            </a:r>
            <a:endParaRPr lang="en-US"/>
          </a:p>
        </p:txBody>
      </p:sp>
      <p:sp>
        <p:nvSpPr>
          <p:cNvPr id="2" name="Title 1"/>
          <p:cNvSpPr>
            <a:spLocks noGrp="1"/>
          </p:cNvSpPr>
          <p:nvPr>
            <p:ph type="title" idx="4294967295"/>
          </p:nvPr>
        </p:nvSpPr>
        <p:spPr>
          <a:xfrm>
            <a:off x="0" y="274638"/>
            <a:ext cx="9144000" cy="1143000"/>
          </a:xfrm>
        </p:spPr>
        <p:txBody>
          <a:bodyPr/>
          <a:lstStyle/>
          <a:p>
            <a:r>
              <a:rPr lang="en-US" b="1" dirty="0" smtClean="0">
                <a:solidFill>
                  <a:schemeClr val="tx2"/>
                </a:solidFill>
              </a:rPr>
              <a:t>Some Note on History</a:t>
            </a:r>
            <a:endParaRPr lang="en-US" b="1" dirty="0">
              <a:solidFill>
                <a:schemeClr val="tx2"/>
              </a:solidFill>
            </a:endParaRPr>
          </a:p>
        </p:txBody>
      </p:sp>
      <p:sp>
        <p:nvSpPr>
          <p:cNvPr id="3" name="Date Placeholder 2"/>
          <p:cNvSpPr>
            <a:spLocks noGrp="1"/>
          </p:cNvSpPr>
          <p:nvPr>
            <p:ph type="dt" sz="half" idx="10"/>
          </p:nvPr>
        </p:nvSpPr>
        <p:spPr/>
        <p:txBody>
          <a:bodyPr/>
          <a:lstStyle/>
          <a:p>
            <a:pPr>
              <a:defRPr/>
            </a:pPr>
            <a:fld id="{1132151F-0020-4429-B5E2-F489CE592EEC}" type="datetime1">
              <a:rPr lang="en-US" altLang="en-US" smtClean="0"/>
              <a:t>10/21/2014</a:t>
            </a:fld>
            <a:endParaRPr lang="en-US" altLang="en-US"/>
          </a:p>
        </p:txBody>
      </p:sp>
    </p:spTree>
    <p:extLst>
      <p:ext uri="{BB962C8B-B14F-4D97-AF65-F5344CB8AC3E}">
        <p14:creationId xmlns:p14="http://schemas.microsoft.com/office/powerpoint/2010/main" val="21351005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652-14F: Dataflow - Part I</a:t>
            </a:r>
            <a:endParaRPr lang="en-US"/>
          </a:p>
        </p:txBody>
      </p:sp>
      <p:sp>
        <p:nvSpPr>
          <p:cNvPr id="6" name="Title 5"/>
          <p:cNvSpPr>
            <a:spLocks noGrp="1"/>
          </p:cNvSpPr>
          <p:nvPr>
            <p:ph type="title" idx="4294967295"/>
          </p:nvPr>
        </p:nvSpPr>
        <p:spPr>
          <a:xfrm>
            <a:off x="0" y="274638"/>
            <a:ext cx="9144000" cy="1143000"/>
          </a:xfrm>
        </p:spPr>
        <p:txBody>
          <a:bodyPr/>
          <a:lstStyle/>
          <a:p>
            <a:r>
              <a:rPr lang="en-US" b="1" dirty="0" smtClean="0">
                <a:solidFill>
                  <a:schemeClr val="tx2"/>
                </a:solidFill>
              </a:rPr>
              <a:t>Some History on Dataflow</a:t>
            </a:r>
            <a:endParaRPr lang="en-US" b="1" dirty="0">
              <a:solidFill>
                <a:schemeClr val="tx2"/>
              </a:solidFill>
            </a:endParaRPr>
          </a:p>
        </p:txBody>
      </p:sp>
      <p:sp>
        <p:nvSpPr>
          <p:cNvPr id="2" name="Date Placeholder 1"/>
          <p:cNvSpPr>
            <a:spLocks noGrp="1"/>
          </p:cNvSpPr>
          <p:nvPr>
            <p:ph type="dt" sz="half" idx="10"/>
          </p:nvPr>
        </p:nvSpPr>
        <p:spPr/>
        <p:txBody>
          <a:bodyPr/>
          <a:lstStyle/>
          <a:p>
            <a:pPr>
              <a:defRPr/>
            </a:pPr>
            <a:fld id="{3A7E10AA-E6CB-4EEE-A6F5-A3EB77B998EF}" type="datetime1">
              <a:rPr lang="en-US" altLang="en-US" smtClean="0"/>
              <a:t>10/21/2014</a:t>
            </a:fld>
            <a:endParaRPr lang="en-US" altLang="en-US"/>
          </a:p>
        </p:txBody>
      </p:sp>
    </p:spTree>
    <p:extLst>
      <p:ext uri="{BB962C8B-B14F-4D97-AF65-F5344CB8AC3E}">
        <p14:creationId xmlns:p14="http://schemas.microsoft.com/office/powerpoint/2010/main" val="2495489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25513" y="152400"/>
            <a:ext cx="7493000" cy="838200"/>
          </a:xfrm>
          <a:noFill/>
          <a:ln>
            <a:noFill/>
            <a:miter lim="800000"/>
            <a:headEnd/>
            <a:tailEnd/>
          </a:ln>
        </p:spPr>
        <p:txBody>
          <a:bodyPr lIns="90000" tIns="46800" rIns="90000" bIns="46800">
            <a:normAutofit/>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dirty="0" smtClean="0">
                <a:solidFill>
                  <a:schemeClr val="tx2"/>
                </a:solidFill>
              </a:rPr>
              <a:t>Developments in the 1960s, 1970s </a:t>
            </a:r>
          </a:p>
        </p:txBody>
      </p:sp>
      <p:sp>
        <p:nvSpPr>
          <p:cNvPr id="8196" name="Text Box 6"/>
          <p:cNvSpPr txBox="1">
            <a:spLocks noChangeArrowheads="1"/>
          </p:cNvSpPr>
          <p:nvPr/>
        </p:nvSpPr>
        <p:spPr bwMode="auto">
          <a:xfrm>
            <a:off x="4052888" y="990600"/>
            <a:ext cx="69215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1960</a:t>
            </a:r>
          </a:p>
        </p:txBody>
      </p:sp>
      <p:sp>
        <p:nvSpPr>
          <p:cNvPr id="8197" name="Text Box 8"/>
          <p:cNvSpPr txBox="1">
            <a:spLocks noChangeArrowheads="1"/>
          </p:cNvSpPr>
          <p:nvPr/>
        </p:nvSpPr>
        <p:spPr bwMode="auto">
          <a:xfrm>
            <a:off x="4052888" y="2506662"/>
            <a:ext cx="692150"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1970</a:t>
            </a:r>
          </a:p>
        </p:txBody>
      </p:sp>
      <p:sp>
        <p:nvSpPr>
          <p:cNvPr id="8198" name="Text Box 9"/>
          <p:cNvSpPr txBox="1">
            <a:spLocks noChangeArrowheads="1"/>
          </p:cNvSpPr>
          <p:nvPr/>
        </p:nvSpPr>
        <p:spPr bwMode="auto">
          <a:xfrm>
            <a:off x="4052888" y="3965575"/>
            <a:ext cx="69215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1980</a:t>
            </a:r>
          </a:p>
        </p:txBody>
      </p:sp>
      <p:sp>
        <p:nvSpPr>
          <p:cNvPr id="8199" name="Text Box 10"/>
          <p:cNvSpPr txBox="1">
            <a:spLocks noChangeArrowheads="1"/>
          </p:cNvSpPr>
          <p:nvPr/>
        </p:nvSpPr>
        <p:spPr bwMode="auto">
          <a:xfrm>
            <a:off x="4052888" y="5426075"/>
            <a:ext cx="692150"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t>1990</a:t>
            </a:r>
          </a:p>
        </p:txBody>
      </p:sp>
      <p:grpSp>
        <p:nvGrpSpPr>
          <p:cNvPr id="8200" name="Group 41"/>
          <p:cNvGrpSpPr>
            <a:grpSpLocks/>
          </p:cNvGrpSpPr>
          <p:nvPr/>
        </p:nvGrpSpPr>
        <p:grpSpPr bwMode="auto">
          <a:xfrm>
            <a:off x="769938" y="5694363"/>
            <a:ext cx="7781925" cy="311150"/>
            <a:chOff x="522" y="3874"/>
            <a:chExt cx="4902" cy="196"/>
          </a:xfrm>
        </p:grpSpPr>
        <p:sp>
          <p:nvSpPr>
            <p:cNvPr id="8244" name="Rectangle 31"/>
            <p:cNvSpPr>
              <a:spLocks noChangeArrowheads="1"/>
            </p:cNvSpPr>
            <p:nvPr/>
          </p:nvSpPr>
          <p:spPr bwMode="auto">
            <a:xfrm>
              <a:off x="2337" y="3874"/>
              <a:ext cx="2106" cy="1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a:solidFill>
                    <a:srgbClr val="000000"/>
                  </a:solidFill>
                </a:rPr>
                <a:t> Personal Workstations</a:t>
              </a:r>
            </a:p>
          </p:txBody>
        </p:sp>
        <p:sp>
          <p:nvSpPr>
            <p:cNvPr id="8245" name="Rectangle 39"/>
            <p:cNvSpPr>
              <a:spLocks noChangeArrowheads="1"/>
            </p:cNvSpPr>
            <p:nvPr/>
          </p:nvSpPr>
          <p:spPr bwMode="auto">
            <a:xfrm>
              <a:off x="522" y="3874"/>
              <a:ext cx="2106" cy="1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dirty="0">
                  <a:solidFill>
                    <a:srgbClr val="000000"/>
                  </a:solidFill>
                </a:rPr>
                <a:t> Distributed Systems</a:t>
              </a:r>
            </a:p>
          </p:txBody>
        </p:sp>
        <p:sp>
          <p:nvSpPr>
            <p:cNvPr id="8246" name="Rectangle 40"/>
            <p:cNvSpPr>
              <a:spLocks noChangeArrowheads="1"/>
            </p:cNvSpPr>
            <p:nvPr/>
          </p:nvSpPr>
          <p:spPr bwMode="auto">
            <a:xfrm>
              <a:off x="4152" y="3874"/>
              <a:ext cx="1272" cy="19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a:solidFill>
                    <a:srgbClr val="000000"/>
                  </a:solidFill>
                </a:rPr>
                <a:t> Internet</a:t>
              </a:r>
            </a:p>
          </p:txBody>
        </p:sp>
      </p:grpSp>
      <p:sp>
        <p:nvSpPr>
          <p:cNvPr id="8201" name="Rectangle 42"/>
          <p:cNvSpPr>
            <a:spLocks noChangeArrowheads="1"/>
          </p:cNvSpPr>
          <p:nvPr/>
        </p:nvSpPr>
        <p:spPr bwMode="auto">
          <a:xfrm>
            <a:off x="1514475" y="5943600"/>
            <a:ext cx="6410325" cy="3111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1" hangingPunct="1">
              <a:lnSpc>
                <a:spcPct val="80000"/>
              </a:lnSpc>
              <a:spcBef>
                <a:spcPct val="60000"/>
              </a:spcBef>
              <a:buClr>
                <a:srgbClr val="FF0066"/>
              </a:buClr>
              <a:buSzPct val="100000"/>
              <a:buFont typeface="Wingdings" pitchFamily="2" charset="2"/>
              <a:buNone/>
            </a:pPr>
            <a:r>
              <a:rPr lang="en-GB" dirty="0">
                <a:solidFill>
                  <a:schemeClr val="accent2"/>
                </a:solidFill>
              </a:rPr>
              <a:t>Drop in interest in Execution Models for 20+ Years</a:t>
            </a:r>
          </a:p>
        </p:txBody>
      </p:sp>
      <p:sp>
        <p:nvSpPr>
          <p:cNvPr id="8202" name="Rectangle 19"/>
          <p:cNvSpPr>
            <a:spLocks noChangeArrowheads="1"/>
          </p:cNvSpPr>
          <p:nvPr/>
        </p:nvSpPr>
        <p:spPr bwMode="auto">
          <a:xfrm>
            <a:off x="-83344" y="3567906"/>
            <a:ext cx="4033838" cy="581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a:solidFill>
                  <a:srgbClr val="000000"/>
                </a:solidFill>
              </a:rPr>
              <a:t> Book on the B6700, 		Organick</a:t>
            </a:r>
          </a:p>
        </p:txBody>
      </p:sp>
      <p:sp>
        <p:nvSpPr>
          <p:cNvPr id="8203" name="Rectangle 21"/>
          <p:cNvSpPr>
            <a:spLocks noChangeArrowheads="1"/>
          </p:cNvSpPr>
          <p:nvPr/>
        </p:nvSpPr>
        <p:spPr bwMode="auto">
          <a:xfrm>
            <a:off x="-152400" y="1889125"/>
            <a:ext cx="447675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a:solidFill>
                  <a:srgbClr val="000000"/>
                </a:solidFill>
              </a:rPr>
              <a:t> Rice University Computer</a:t>
            </a:r>
          </a:p>
        </p:txBody>
      </p:sp>
      <p:sp>
        <p:nvSpPr>
          <p:cNvPr id="8204" name="Rectangle 22"/>
          <p:cNvSpPr>
            <a:spLocks noChangeArrowheads="1"/>
          </p:cNvSpPr>
          <p:nvPr/>
        </p:nvSpPr>
        <p:spPr bwMode="auto">
          <a:xfrm>
            <a:off x="-152400" y="4216400"/>
            <a:ext cx="4410075" cy="5909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dirty="0">
                <a:solidFill>
                  <a:srgbClr val="000000"/>
                </a:solidFill>
              </a:rPr>
              <a:t> </a:t>
            </a:r>
            <a:r>
              <a:rPr lang="en-GB" sz="2000" b="1" dirty="0">
                <a:solidFill>
                  <a:srgbClr val="FF0000"/>
                </a:solidFill>
              </a:rPr>
              <a:t>Graph / Heap Model, 		Dennis</a:t>
            </a:r>
          </a:p>
        </p:txBody>
      </p:sp>
      <p:sp>
        <p:nvSpPr>
          <p:cNvPr id="8205" name="Rectangle 28"/>
          <p:cNvSpPr>
            <a:spLocks noChangeArrowheads="1"/>
          </p:cNvSpPr>
          <p:nvPr/>
        </p:nvSpPr>
        <p:spPr bwMode="auto">
          <a:xfrm>
            <a:off x="-152400" y="4827587"/>
            <a:ext cx="401955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a:solidFill>
                  <a:srgbClr val="000000"/>
                </a:solidFill>
              </a:rPr>
              <a:t> IBM System 38</a:t>
            </a:r>
          </a:p>
        </p:txBody>
      </p:sp>
      <p:sp>
        <p:nvSpPr>
          <p:cNvPr id="8206" name="Rectangle 33"/>
          <p:cNvSpPr>
            <a:spLocks noChangeArrowheads="1"/>
          </p:cNvSpPr>
          <p:nvPr/>
        </p:nvSpPr>
        <p:spPr bwMode="auto">
          <a:xfrm>
            <a:off x="-152400" y="1277937"/>
            <a:ext cx="4437063" cy="5810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a:solidFill>
                  <a:srgbClr val="000000"/>
                </a:solidFill>
              </a:rPr>
              <a:t> Burroughs B5000 Project  	Started</a:t>
            </a:r>
          </a:p>
        </p:txBody>
      </p:sp>
      <p:sp>
        <p:nvSpPr>
          <p:cNvPr id="8207" name="Rectangle 34"/>
          <p:cNvSpPr>
            <a:spLocks noChangeArrowheads="1"/>
          </p:cNvSpPr>
          <p:nvPr/>
        </p:nvSpPr>
        <p:spPr bwMode="auto">
          <a:xfrm>
            <a:off x="-152400" y="2257425"/>
            <a:ext cx="417195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a:solidFill>
                  <a:srgbClr val="000000"/>
                </a:solidFill>
              </a:rPr>
              <a:t> Vienna Definition Method</a:t>
            </a:r>
          </a:p>
        </p:txBody>
      </p:sp>
      <p:sp>
        <p:nvSpPr>
          <p:cNvPr id="8208" name="Rectangle 35"/>
          <p:cNvSpPr>
            <a:spLocks noChangeArrowheads="1"/>
          </p:cNvSpPr>
          <p:nvPr/>
        </p:nvSpPr>
        <p:spPr bwMode="auto">
          <a:xfrm>
            <a:off x="-152400" y="3236912"/>
            <a:ext cx="472440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a:solidFill>
                  <a:srgbClr val="000000"/>
                </a:solidFill>
              </a:rPr>
              <a:t> Contour Model, Johnston</a:t>
            </a:r>
            <a:endParaRPr lang="en-GB" sz="2000"/>
          </a:p>
        </p:txBody>
      </p:sp>
      <p:sp>
        <p:nvSpPr>
          <p:cNvPr id="8209" name="Rectangle 37"/>
          <p:cNvSpPr>
            <a:spLocks noChangeArrowheads="1"/>
          </p:cNvSpPr>
          <p:nvPr/>
        </p:nvSpPr>
        <p:spPr bwMode="auto">
          <a:xfrm>
            <a:off x="-152400" y="2624137"/>
            <a:ext cx="4090988" cy="59093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dirty="0">
                <a:solidFill>
                  <a:srgbClr val="000000"/>
                </a:solidFill>
              </a:rPr>
              <a:t> </a:t>
            </a:r>
            <a:r>
              <a:rPr lang="en-GB" sz="2000" b="1" dirty="0">
                <a:solidFill>
                  <a:srgbClr val="FF0000"/>
                </a:solidFill>
              </a:rPr>
              <a:t>Common Base Language, 	Dennis</a:t>
            </a:r>
          </a:p>
        </p:txBody>
      </p:sp>
      <p:sp>
        <p:nvSpPr>
          <p:cNvPr id="8210" name="Rectangle 49"/>
          <p:cNvSpPr>
            <a:spLocks noChangeArrowheads="1"/>
          </p:cNvSpPr>
          <p:nvPr/>
        </p:nvSpPr>
        <p:spPr bwMode="auto">
          <a:xfrm>
            <a:off x="827088" y="990600"/>
            <a:ext cx="2305050" cy="3111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1" hangingPunct="1">
              <a:lnSpc>
                <a:spcPct val="80000"/>
              </a:lnSpc>
              <a:spcBef>
                <a:spcPct val="60000"/>
              </a:spcBef>
              <a:buClr>
                <a:srgbClr val="FF0066"/>
              </a:buClr>
              <a:buSzPct val="100000"/>
              <a:buFont typeface="Wingdings" pitchFamily="2" charset="2"/>
              <a:buNone/>
            </a:pPr>
            <a:r>
              <a:rPr lang="en-GB" b="1">
                <a:solidFill>
                  <a:schemeClr val="accent2"/>
                </a:solidFill>
              </a:rPr>
              <a:t>Highlights</a:t>
            </a:r>
          </a:p>
        </p:txBody>
      </p:sp>
      <p:sp>
        <p:nvSpPr>
          <p:cNvPr id="8211" name="Rectangle 52"/>
          <p:cNvSpPr>
            <a:spLocks noChangeArrowheads="1"/>
          </p:cNvSpPr>
          <p:nvPr/>
        </p:nvSpPr>
        <p:spPr bwMode="auto">
          <a:xfrm>
            <a:off x="4800600" y="990600"/>
            <a:ext cx="2305050" cy="3111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ctr" eaLnBrk="1" hangingPunct="1">
              <a:lnSpc>
                <a:spcPct val="80000"/>
              </a:lnSpc>
              <a:spcBef>
                <a:spcPct val="60000"/>
              </a:spcBef>
              <a:buClr>
                <a:srgbClr val="FF0066"/>
              </a:buClr>
              <a:buSzPct val="100000"/>
              <a:buFont typeface="Wingdings" pitchFamily="2" charset="2"/>
              <a:buNone/>
            </a:pPr>
            <a:r>
              <a:rPr lang="en-GB" b="1">
                <a:solidFill>
                  <a:schemeClr val="accent2"/>
                </a:solidFill>
              </a:rPr>
              <a:t>Other Events</a:t>
            </a:r>
          </a:p>
        </p:txBody>
      </p:sp>
      <p:sp>
        <p:nvSpPr>
          <p:cNvPr id="8212" name="Line 5"/>
          <p:cNvSpPr>
            <a:spLocks noChangeShapeType="1"/>
          </p:cNvSpPr>
          <p:nvPr/>
        </p:nvSpPr>
        <p:spPr bwMode="auto">
          <a:xfrm flipH="1">
            <a:off x="4800600" y="1163637"/>
            <a:ext cx="0" cy="4430713"/>
          </a:xfrm>
          <a:prstGeom prst="line">
            <a:avLst/>
          </a:prstGeom>
          <a:noFill/>
          <a:ln w="762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3" name="Line 11"/>
          <p:cNvSpPr>
            <a:spLocks noChangeShapeType="1"/>
          </p:cNvSpPr>
          <p:nvPr/>
        </p:nvSpPr>
        <p:spPr bwMode="auto">
          <a:xfrm>
            <a:off x="4672013" y="1187450"/>
            <a:ext cx="257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4" name="Line 13"/>
          <p:cNvSpPr>
            <a:spLocks noChangeShapeType="1"/>
          </p:cNvSpPr>
          <p:nvPr/>
        </p:nvSpPr>
        <p:spPr bwMode="auto">
          <a:xfrm>
            <a:off x="4672013" y="2660650"/>
            <a:ext cx="257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Line 16"/>
          <p:cNvSpPr>
            <a:spLocks noChangeShapeType="1"/>
          </p:cNvSpPr>
          <p:nvPr/>
        </p:nvSpPr>
        <p:spPr bwMode="auto">
          <a:xfrm>
            <a:off x="4672013" y="5599112"/>
            <a:ext cx="257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6" name="Rectangle 4"/>
          <p:cNvSpPr>
            <a:spLocks noChangeArrowheads="1"/>
          </p:cNvSpPr>
          <p:nvPr/>
        </p:nvSpPr>
        <p:spPr bwMode="auto">
          <a:xfrm>
            <a:off x="5089525" y="1797050"/>
            <a:ext cx="3802063" cy="384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a:solidFill>
                  <a:srgbClr val="000000"/>
                </a:solidFill>
              </a:rPr>
              <a:t> </a:t>
            </a:r>
            <a:r>
              <a:rPr lang="en-GB">
                <a:solidFill>
                  <a:srgbClr val="000000"/>
                </a:solidFill>
              </a:rPr>
              <a:t>IBM announces System 360</a:t>
            </a:r>
          </a:p>
        </p:txBody>
      </p:sp>
      <p:sp>
        <p:nvSpPr>
          <p:cNvPr id="8217" name="Rectangle 20"/>
          <p:cNvSpPr>
            <a:spLocks noChangeArrowheads="1"/>
          </p:cNvSpPr>
          <p:nvPr/>
        </p:nvSpPr>
        <p:spPr bwMode="auto">
          <a:xfrm>
            <a:off x="5089525" y="1336675"/>
            <a:ext cx="3802063" cy="395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dirty="0">
                <a:solidFill>
                  <a:srgbClr val="000000"/>
                </a:solidFill>
              </a:rPr>
              <a:t> </a:t>
            </a:r>
            <a:r>
              <a:rPr lang="en-GB" b="1" dirty="0">
                <a:solidFill>
                  <a:srgbClr val="000000"/>
                </a:solidFill>
              </a:rPr>
              <a:t>Project MAC Funded at MIT</a:t>
            </a:r>
          </a:p>
        </p:txBody>
      </p:sp>
      <p:sp>
        <p:nvSpPr>
          <p:cNvPr id="8218" name="Rectangle 23"/>
          <p:cNvSpPr>
            <a:spLocks noChangeArrowheads="1"/>
          </p:cNvSpPr>
          <p:nvPr/>
        </p:nvSpPr>
        <p:spPr bwMode="auto">
          <a:xfrm>
            <a:off x="5089525" y="3582987"/>
            <a:ext cx="3859213" cy="6149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dirty="0">
                <a:solidFill>
                  <a:srgbClr val="000000"/>
                </a:solidFill>
              </a:rPr>
              <a:t> </a:t>
            </a:r>
            <a:r>
              <a:rPr lang="en-GB" b="1" dirty="0">
                <a:solidFill>
                  <a:srgbClr val="FF0000"/>
                </a:solidFill>
              </a:rPr>
              <a:t>Unravelling Interpreter, 	Arvind</a:t>
            </a:r>
          </a:p>
        </p:txBody>
      </p:sp>
      <p:sp>
        <p:nvSpPr>
          <p:cNvPr id="8219" name="Rectangle 26"/>
          <p:cNvSpPr>
            <a:spLocks noChangeArrowheads="1"/>
          </p:cNvSpPr>
          <p:nvPr/>
        </p:nvSpPr>
        <p:spPr bwMode="auto">
          <a:xfrm>
            <a:off x="5089525" y="2949575"/>
            <a:ext cx="3727450" cy="603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a:solidFill>
                  <a:srgbClr val="000000"/>
                </a:solidFill>
              </a:rPr>
              <a:t> </a:t>
            </a:r>
            <a:r>
              <a:rPr lang="en-GB">
                <a:solidFill>
                  <a:srgbClr val="000000"/>
                </a:solidFill>
              </a:rPr>
              <a:t>Burroughs builds Robert 	Barton’s DDM1</a:t>
            </a:r>
          </a:p>
        </p:txBody>
      </p:sp>
      <p:sp>
        <p:nvSpPr>
          <p:cNvPr id="8220" name="Rectangle 38"/>
          <p:cNvSpPr>
            <a:spLocks noChangeArrowheads="1"/>
          </p:cNvSpPr>
          <p:nvPr/>
        </p:nvSpPr>
        <p:spPr bwMode="auto">
          <a:xfrm>
            <a:off x="5089525" y="4216400"/>
            <a:ext cx="2936875" cy="384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a:solidFill>
                  <a:srgbClr val="000000"/>
                </a:solidFill>
              </a:rPr>
              <a:t> </a:t>
            </a:r>
            <a:r>
              <a:rPr lang="en-GB">
                <a:solidFill>
                  <a:srgbClr val="000000"/>
                </a:solidFill>
              </a:rPr>
              <a:t>RISC Architecture</a:t>
            </a:r>
          </a:p>
        </p:txBody>
      </p:sp>
      <p:sp>
        <p:nvSpPr>
          <p:cNvPr id="8221" name="Rectangle 46"/>
          <p:cNvSpPr>
            <a:spLocks noChangeArrowheads="1"/>
          </p:cNvSpPr>
          <p:nvPr/>
        </p:nvSpPr>
        <p:spPr bwMode="auto">
          <a:xfrm>
            <a:off x="5089525" y="5138737"/>
            <a:ext cx="3052763" cy="395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dirty="0">
                <a:solidFill>
                  <a:srgbClr val="000000"/>
                </a:solidFill>
              </a:rPr>
              <a:t> </a:t>
            </a:r>
            <a:r>
              <a:rPr lang="en-GB" b="1" dirty="0">
                <a:solidFill>
                  <a:srgbClr val="000000"/>
                </a:solidFill>
              </a:rPr>
              <a:t>Monsoon (1989</a:t>
            </a:r>
            <a:r>
              <a:rPr lang="en-GB" dirty="0">
                <a:solidFill>
                  <a:srgbClr val="000000"/>
                </a:solidFill>
              </a:rPr>
              <a:t>)</a:t>
            </a:r>
          </a:p>
        </p:txBody>
      </p:sp>
      <p:sp>
        <p:nvSpPr>
          <p:cNvPr id="8222" name="Rectangle 47"/>
          <p:cNvSpPr>
            <a:spLocks noChangeArrowheads="1"/>
          </p:cNvSpPr>
          <p:nvPr/>
        </p:nvSpPr>
        <p:spPr bwMode="auto">
          <a:xfrm>
            <a:off x="5089525" y="4619625"/>
            <a:ext cx="2533650" cy="3841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a:solidFill>
                  <a:srgbClr val="000000"/>
                </a:solidFill>
              </a:rPr>
              <a:t> </a:t>
            </a:r>
            <a:r>
              <a:rPr lang="en-GB">
                <a:solidFill>
                  <a:srgbClr val="000000"/>
                </a:solidFill>
              </a:rPr>
              <a:t>Sigma 1 (1987)</a:t>
            </a:r>
          </a:p>
        </p:txBody>
      </p:sp>
      <p:sp>
        <p:nvSpPr>
          <p:cNvPr id="8223" name="Rectangle 48"/>
          <p:cNvSpPr>
            <a:spLocks noChangeArrowheads="1"/>
          </p:cNvSpPr>
          <p:nvPr/>
        </p:nvSpPr>
        <p:spPr bwMode="auto">
          <a:xfrm>
            <a:off x="5089525" y="2257425"/>
            <a:ext cx="3727450" cy="603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400">
                <a:solidFill>
                  <a:srgbClr val="000000"/>
                </a:solidFill>
              </a:rPr>
              <a:t> </a:t>
            </a:r>
            <a:r>
              <a:rPr lang="en-GB">
                <a:solidFill>
                  <a:srgbClr val="000000"/>
                </a:solidFill>
              </a:rPr>
              <a:t>Tasking introduced in Algol 	68 and PL/I</a:t>
            </a:r>
          </a:p>
        </p:txBody>
      </p:sp>
      <p:sp>
        <p:nvSpPr>
          <p:cNvPr id="8224" name="Line 53"/>
          <p:cNvSpPr>
            <a:spLocks noChangeShapeType="1"/>
          </p:cNvSpPr>
          <p:nvPr/>
        </p:nvSpPr>
        <p:spPr bwMode="auto">
          <a:xfrm>
            <a:off x="4672013" y="4137025"/>
            <a:ext cx="2571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5" name="Line 58"/>
          <p:cNvSpPr>
            <a:spLocks noChangeShapeType="1"/>
          </p:cNvSpPr>
          <p:nvPr/>
        </p:nvSpPr>
        <p:spPr bwMode="auto">
          <a:xfrm flipH="1">
            <a:off x="4973638" y="1509712"/>
            <a:ext cx="692150" cy="114300"/>
          </a:xfrm>
          <a:prstGeom prst="line">
            <a:avLst/>
          </a:prstGeom>
          <a:noFill/>
          <a:ln w="5715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6" name="Line 59"/>
          <p:cNvSpPr>
            <a:spLocks noChangeShapeType="1"/>
          </p:cNvSpPr>
          <p:nvPr/>
        </p:nvSpPr>
        <p:spPr bwMode="auto">
          <a:xfrm flipH="1">
            <a:off x="4916488" y="3122612"/>
            <a:ext cx="749300" cy="633413"/>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7" name="Line 60"/>
          <p:cNvSpPr>
            <a:spLocks noChangeShapeType="1"/>
          </p:cNvSpPr>
          <p:nvPr/>
        </p:nvSpPr>
        <p:spPr bwMode="auto">
          <a:xfrm flipH="1">
            <a:off x="4916488" y="3756025"/>
            <a:ext cx="692150" cy="114300"/>
          </a:xfrm>
          <a:prstGeom prst="line">
            <a:avLst/>
          </a:prstGeom>
          <a:noFill/>
          <a:ln w="5715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8" name="Line 61"/>
          <p:cNvSpPr>
            <a:spLocks noChangeShapeType="1"/>
          </p:cNvSpPr>
          <p:nvPr/>
        </p:nvSpPr>
        <p:spPr bwMode="auto">
          <a:xfrm flipH="1">
            <a:off x="5089525" y="4389437"/>
            <a:ext cx="576263" cy="57150"/>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29" name="Line 62"/>
          <p:cNvSpPr>
            <a:spLocks noChangeShapeType="1"/>
          </p:cNvSpPr>
          <p:nvPr/>
        </p:nvSpPr>
        <p:spPr bwMode="auto">
          <a:xfrm flipH="1">
            <a:off x="4916488" y="4792662"/>
            <a:ext cx="749300" cy="288925"/>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0" name="Line 63"/>
          <p:cNvSpPr>
            <a:spLocks noChangeShapeType="1"/>
          </p:cNvSpPr>
          <p:nvPr/>
        </p:nvSpPr>
        <p:spPr bwMode="auto">
          <a:xfrm flipH="1">
            <a:off x="4916488" y="5311775"/>
            <a:ext cx="692150" cy="57150"/>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1" name="Line 64"/>
          <p:cNvSpPr>
            <a:spLocks noChangeShapeType="1"/>
          </p:cNvSpPr>
          <p:nvPr/>
        </p:nvSpPr>
        <p:spPr bwMode="auto">
          <a:xfrm flipH="1" flipV="1">
            <a:off x="4973638" y="1797050"/>
            <a:ext cx="692150" cy="173037"/>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2" name="Line 65"/>
          <p:cNvSpPr>
            <a:spLocks noChangeShapeType="1"/>
          </p:cNvSpPr>
          <p:nvPr/>
        </p:nvSpPr>
        <p:spPr bwMode="auto">
          <a:xfrm flipH="1">
            <a:off x="5030788" y="2430462"/>
            <a:ext cx="635000" cy="633413"/>
          </a:xfrm>
          <a:prstGeom prst="line">
            <a:avLst/>
          </a:prstGeom>
          <a:noFill/>
          <a:ln w="952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3" name="Line 66"/>
          <p:cNvSpPr>
            <a:spLocks noChangeShapeType="1"/>
          </p:cNvSpPr>
          <p:nvPr/>
        </p:nvSpPr>
        <p:spPr bwMode="auto">
          <a:xfrm>
            <a:off x="5030788" y="4159250"/>
            <a:ext cx="0" cy="63341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4" name="Line 67"/>
          <p:cNvSpPr>
            <a:spLocks noChangeShapeType="1"/>
          </p:cNvSpPr>
          <p:nvPr/>
        </p:nvSpPr>
        <p:spPr bwMode="auto">
          <a:xfrm>
            <a:off x="4973638" y="2833687"/>
            <a:ext cx="0" cy="461963"/>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5" name="Line 69"/>
          <p:cNvSpPr>
            <a:spLocks noChangeShapeType="1"/>
          </p:cNvSpPr>
          <p:nvPr/>
        </p:nvSpPr>
        <p:spPr bwMode="auto">
          <a:xfrm>
            <a:off x="3478213" y="1450975"/>
            <a:ext cx="1152525" cy="0"/>
          </a:xfrm>
          <a:prstGeom prst="line">
            <a:avLst/>
          </a:prstGeom>
          <a:noFill/>
          <a:ln w="2857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6" name="Rectangle 70"/>
          <p:cNvSpPr>
            <a:spLocks noChangeArrowheads="1"/>
          </p:cNvSpPr>
          <p:nvPr/>
        </p:nvSpPr>
        <p:spPr bwMode="auto">
          <a:xfrm>
            <a:off x="-152400" y="5195887"/>
            <a:ext cx="4019550" cy="336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eaLnBrk="1" hangingPunct="1">
              <a:lnSpc>
                <a:spcPct val="80000"/>
              </a:lnSpc>
              <a:spcBef>
                <a:spcPct val="60000"/>
              </a:spcBef>
              <a:buClr>
                <a:srgbClr val="FF0066"/>
              </a:buClr>
              <a:buSzPct val="100000"/>
              <a:buFont typeface="Wingdings" pitchFamily="2" charset="2"/>
              <a:buChar char="§"/>
            </a:pPr>
            <a:r>
              <a:rPr lang="en-GB" sz="2000">
                <a:solidFill>
                  <a:srgbClr val="000000"/>
                </a:solidFill>
              </a:rPr>
              <a:t> IBM AS / 400</a:t>
            </a:r>
          </a:p>
        </p:txBody>
      </p:sp>
      <p:sp>
        <p:nvSpPr>
          <p:cNvPr id="8237" name="Line 71"/>
          <p:cNvSpPr>
            <a:spLocks noChangeShapeType="1"/>
          </p:cNvSpPr>
          <p:nvPr/>
        </p:nvSpPr>
        <p:spPr bwMode="auto">
          <a:xfrm flipV="1">
            <a:off x="3478213" y="2373312"/>
            <a:ext cx="1093787" cy="173038"/>
          </a:xfrm>
          <a:prstGeom prst="line">
            <a:avLst/>
          </a:prstGeom>
          <a:noFill/>
          <a:ln w="2857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38" name="AutoShape 72"/>
          <p:cNvSpPr>
            <a:spLocks/>
          </p:cNvSpPr>
          <p:nvPr/>
        </p:nvSpPr>
        <p:spPr bwMode="auto">
          <a:xfrm>
            <a:off x="3535363" y="2660650"/>
            <a:ext cx="344487" cy="920750"/>
          </a:xfrm>
          <a:prstGeom prst="rightBrace">
            <a:avLst>
              <a:gd name="adj1" fmla="val 22273"/>
              <a:gd name="adj2" fmla="val 50000"/>
            </a:avLst>
          </a:prstGeom>
          <a:noFill/>
          <a:ln w="28575">
            <a:solidFill>
              <a:schemeClr val="accent2"/>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39" name="Line 73"/>
          <p:cNvSpPr>
            <a:spLocks noChangeShapeType="1"/>
          </p:cNvSpPr>
          <p:nvPr/>
        </p:nvSpPr>
        <p:spPr bwMode="auto">
          <a:xfrm flipV="1">
            <a:off x="3938588" y="2949575"/>
            <a:ext cx="633412" cy="173037"/>
          </a:xfrm>
          <a:prstGeom prst="line">
            <a:avLst/>
          </a:prstGeom>
          <a:noFill/>
          <a:ln w="5715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0" name="Line 74"/>
          <p:cNvSpPr>
            <a:spLocks noChangeShapeType="1"/>
          </p:cNvSpPr>
          <p:nvPr/>
        </p:nvSpPr>
        <p:spPr bwMode="auto">
          <a:xfrm flipV="1">
            <a:off x="2819400" y="3122612"/>
            <a:ext cx="1752600" cy="742950"/>
          </a:xfrm>
          <a:prstGeom prst="line">
            <a:avLst/>
          </a:prstGeom>
          <a:noFill/>
          <a:ln w="2857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1" name="Line 75"/>
          <p:cNvSpPr>
            <a:spLocks noChangeShapeType="1"/>
          </p:cNvSpPr>
          <p:nvPr/>
        </p:nvSpPr>
        <p:spPr bwMode="auto">
          <a:xfrm flipV="1">
            <a:off x="2895600" y="3352800"/>
            <a:ext cx="1619250" cy="1122362"/>
          </a:xfrm>
          <a:prstGeom prst="line">
            <a:avLst/>
          </a:prstGeom>
          <a:noFill/>
          <a:ln w="57150">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2" name="Line 76"/>
          <p:cNvSpPr>
            <a:spLocks noChangeShapeType="1"/>
          </p:cNvSpPr>
          <p:nvPr/>
        </p:nvSpPr>
        <p:spPr bwMode="auto">
          <a:xfrm flipV="1">
            <a:off x="2439988" y="3870325"/>
            <a:ext cx="2189162" cy="1095375"/>
          </a:xfrm>
          <a:prstGeom prst="line">
            <a:avLst/>
          </a:prstGeom>
          <a:noFill/>
          <a:ln w="2857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43" name="Line 77"/>
          <p:cNvSpPr>
            <a:spLocks noChangeShapeType="1"/>
          </p:cNvSpPr>
          <p:nvPr/>
        </p:nvSpPr>
        <p:spPr bwMode="auto">
          <a:xfrm flipV="1">
            <a:off x="2382838" y="5195887"/>
            <a:ext cx="2246312" cy="173038"/>
          </a:xfrm>
          <a:prstGeom prst="line">
            <a:avLst/>
          </a:prstGeom>
          <a:noFill/>
          <a:ln w="28575">
            <a:solidFill>
              <a:schemeClr val="accent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D935858B-5C47-409C-938E-1A2092B6D88E}" type="datetime1">
              <a:rPr lang="en-US" altLang="en-US" smtClean="0"/>
              <a:t>10/21/2014</a:t>
            </a:fld>
            <a:endParaRPr lang="en-US" altLang="en-US"/>
          </a:p>
        </p:txBody>
      </p:sp>
    </p:spTree>
    <p:extLst>
      <p:ext uri="{BB962C8B-B14F-4D97-AF65-F5344CB8AC3E}">
        <p14:creationId xmlns:p14="http://schemas.microsoft.com/office/powerpoint/2010/main" val="1620868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405086" y="1371600"/>
            <a:ext cx="3835400" cy="2286000"/>
          </a:xfrm>
          <a:noFill/>
        </p:spPr>
        <p:txBody>
          <a:bodyPr lIns="90000" tIns="46800" rIns="90000" bIns="46800">
            <a:normAutofit/>
          </a:bodyPr>
          <a:lstStyle/>
          <a:p>
            <a:pPr algn="l">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dirty="0" smtClean="0">
                <a:solidFill>
                  <a:schemeClr val="tx2"/>
                </a:solidFill>
              </a:rPr>
              <a:t>Contour Model:</a:t>
            </a:r>
            <a:br>
              <a:rPr lang="en-GB" sz="3600" dirty="0" smtClean="0">
                <a:solidFill>
                  <a:schemeClr val="tx2"/>
                </a:solidFill>
              </a:rPr>
            </a:br>
            <a:r>
              <a:rPr lang="en-GB" sz="3600" dirty="0" smtClean="0">
                <a:solidFill>
                  <a:schemeClr val="tx2"/>
                </a:solidFill>
              </a:rPr>
              <a:t>Algorithm; Nested Blocks </a:t>
            </a:r>
            <a:r>
              <a:rPr lang="en-GB" sz="3600" b="1" dirty="0" smtClean="0">
                <a:solidFill>
                  <a:schemeClr val="tx2"/>
                </a:solidFill>
                <a:latin typeface="ヒラギノ角ゴ Pro W3" pitchFamily="-56" charset="-128"/>
              </a:rPr>
              <a:t>and Contours</a:t>
            </a:r>
            <a:endParaRPr lang="en-GB" sz="3600" b="1" dirty="0" smtClean="0">
              <a:solidFill>
                <a:schemeClr val="tx2"/>
              </a:solidFill>
            </a:endParaRPr>
          </a:p>
        </p:txBody>
      </p:sp>
      <p:pic>
        <p:nvPicPr>
          <p:cNvPr id="9220" name="Picture 5" descr="im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0491" y="914400"/>
            <a:ext cx="3962400" cy="504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6"/>
          <p:cNvSpPr txBox="1">
            <a:spLocks noChangeArrowheads="1"/>
          </p:cNvSpPr>
          <p:nvPr/>
        </p:nvSpPr>
        <p:spPr bwMode="auto">
          <a:xfrm>
            <a:off x="1752600" y="3886200"/>
            <a:ext cx="2005677"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chemeClr val="tx2"/>
                </a:solidFill>
              </a:rPr>
              <a:t>- Johnston, 1971</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D8255BDF-D066-460E-AEB2-52102D1081BB}" type="datetime1">
              <a:rPr lang="en-US" altLang="en-US" smtClean="0"/>
              <a:t>10/21/2014</a:t>
            </a:fld>
            <a:endParaRPr lang="en-US" altLang="en-US"/>
          </a:p>
        </p:txBody>
      </p:sp>
    </p:spTree>
    <p:extLst>
      <p:ext uri="{BB962C8B-B14F-4D97-AF65-F5344CB8AC3E}">
        <p14:creationId xmlns:p14="http://schemas.microsoft.com/office/powerpoint/2010/main" val="2044443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1123950"/>
            <a:ext cx="9144000" cy="838200"/>
          </a:xfrm>
          <a:noFill/>
        </p:spPr>
        <p:txBody>
          <a:bodyPr lIns="90000" tIns="46800" rIns="90000" bIns="46800"/>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smtClean="0">
                <a:solidFill>
                  <a:schemeClr val="tx2"/>
                </a:solidFill>
              </a:rPr>
              <a:t>Contour Model: Processor</a:t>
            </a:r>
          </a:p>
        </p:txBody>
      </p:sp>
      <p:pic>
        <p:nvPicPr>
          <p:cNvPr id="10244" name="Picture 4" descr="n-20-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463" y="2679700"/>
            <a:ext cx="51943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6942083" y="5553951"/>
            <a:ext cx="2005677"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chemeClr val="tx2"/>
                </a:solidFill>
              </a:rPr>
              <a:t>- Johnston, 1971</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FA1AE5A3-C0FF-4121-A535-91B83AFC507D}" type="datetime1">
              <a:rPr lang="en-US" altLang="en-US" smtClean="0"/>
              <a:t>10/21/2014</a:t>
            </a:fld>
            <a:endParaRPr lang="en-US" altLang="en-US"/>
          </a:p>
        </p:txBody>
      </p:sp>
    </p:spTree>
    <p:extLst>
      <p:ext uri="{BB962C8B-B14F-4D97-AF65-F5344CB8AC3E}">
        <p14:creationId xmlns:p14="http://schemas.microsoft.com/office/powerpoint/2010/main" val="4014685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355725"/>
            <a:ext cx="3721100" cy="838200"/>
          </a:xfrm>
          <a:noFill/>
        </p:spPr>
        <p:txBody>
          <a:bodyPr lIns="90000" tIns="46800" rIns="90000" bIns="46800">
            <a:normAutofit fontScale="90000"/>
          </a:bodyPr>
          <a:lstStyle/>
          <a:p>
            <a:pPr>
              <a:lnSpc>
                <a:spcPct val="93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chemeClr val="tx2"/>
                </a:solidFill>
              </a:rPr>
              <a:t>Contour Model: A Snapshot</a:t>
            </a:r>
          </a:p>
        </p:txBody>
      </p:sp>
      <p:pic>
        <p:nvPicPr>
          <p:cNvPr id="11268" name="Picture 4" descr="n-18-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33400"/>
            <a:ext cx="4648200" cy="5518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1676400" y="2667000"/>
            <a:ext cx="2005677"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solidFill>
                  <a:schemeClr val="tx2"/>
                </a:solidFill>
              </a:rPr>
              <a:t>- Johnston, 1971</a:t>
            </a:r>
          </a:p>
        </p:txBody>
      </p:sp>
      <p:sp>
        <p:nvSpPr>
          <p:cNvPr id="3" name="Footer Placeholder 2"/>
          <p:cNvSpPr>
            <a:spLocks noGrp="1"/>
          </p:cNvSpPr>
          <p:nvPr>
            <p:ph type="ftr" sz="quarter" idx="11"/>
          </p:nvPr>
        </p:nvSpPr>
        <p:spPr/>
        <p:txBody>
          <a:bodyPr/>
          <a:lstStyle/>
          <a:p>
            <a:pPr>
              <a:defRPr/>
            </a:pPr>
            <a:r>
              <a:rPr lang="en-US" altLang="en-US" smtClean="0"/>
              <a:t>652-14F: Dataflow - Part I</a:t>
            </a:r>
            <a:endParaRPr lang="en-US" altLang="en-US"/>
          </a:p>
        </p:txBody>
      </p:sp>
      <p:sp>
        <p:nvSpPr>
          <p:cNvPr id="2" name="Date Placeholder 1"/>
          <p:cNvSpPr>
            <a:spLocks noGrp="1"/>
          </p:cNvSpPr>
          <p:nvPr>
            <p:ph type="dt" sz="half" idx="10"/>
          </p:nvPr>
        </p:nvSpPr>
        <p:spPr/>
        <p:txBody>
          <a:bodyPr/>
          <a:lstStyle/>
          <a:p>
            <a:pPr>
              <a:defRPr/>
            </a:pPr>
            <a:fld id="{B58D30B2-ACCE-44B5-9D78-E7ADC37E21E7}" type="datetime1">
              <a:rPr lang="en-US" altLang="en-US" smtClean="0"/>
              <a:t>10/21/2014</a:t>
            </a:fld>
            <a:endParaRPr lang="en-US" altLang="en-US"/>
          </a:p>
        </p:txBody>
      </p:sp>
    </p:spTree>
    <p:extLst>
      <p:ext uri="{BB962C8B-B14F-4D97-AF65-F5344CB8AC3E}">
        <p14:creationId xmlns:p14="http://schemas.microsoft.com/office/powerpoint/2010/main" val="4208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2497</TotalTime>
  <Words>2741</Words>
  <Application>Microsoft Office PowerPoint</Application>
  <PresentationFormat>On-screen Show (4:3)</PresentationFormat>
  <Paragraphs>729</Paragraphs>
  <Slides>53</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Office Theme</vt:lpstr>
      <vt:lpstr>Bitmap Image</vt:lpstr>
      <vt:lpstr>Topic A Dataflow Model of Computation </vt:lpstr>
      <vt:lpstr>Outline</vt:lpstr>
      <vt:lpstr>Terminology Clarification</vt:lpstr>
      <vt:lpstr>What is a Program Execution Model?</vt:lpstr>
      <vt:lpstr>Features a User Program Depends On</vt:lpstr>
      <vt:lpstr>Developments in the 1960s, 1970s </vt:lpstr>
      <vt:lpstr>Contour Model: Algorithm; Nested Blocks and Contours</vt:lpstr>
      <vt:lpstr>Contour Model: Processor</vt:lpstr>
      <vt:lpstr>Contour Model: A Snapshot</vt:lpstr>
      <vt:lpstr>Two Processors Sharing Portions of Environment</vt:lpstr>
      <vt:lpstr>Idea: A Common Base Language</vt:lpstr>
      <vt:lpstr>What Does Program Execution Model (PXM) Mean ?</vt:lpstr>
      <vt:lpstr>Program Execution Model (PXM) Cont’d</vt:lpstr>
      <vt:lpstr>PowerPoint Presentation</vt:lpstr>
      <vt:lpstr>Outline</vt:lpstr>
      <vt:lpstr>PowerPoint Presentation</vt:lpstr>
      <vt:lpstr>PowerPoint Presentation</vt:lpstr>
      <vt:lpstr>PowerPoint Presentation</vt:lpstr>
      <vt:lpstr>PowerPoint Presentation</vt:lpstr>
      <vt:lpstr>Dataflow Model of Computation</vt:lpstr>
      <vt:lpstr>A Base-Language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Dataflow Operators</vt:lpstr>
      <vt:lpstr>Dataflow Graphs</vt:lpstr>
      <vt:lpstr>PowerPoint Presentation</vt:lpstr>
      <vt:lpstr>PowerPoint Presentation</vt:lpstr>
      <vt:lpstr>Operational Semantics Firing Rule</vt:lpstr>
      <vt:lpstr>General Firing Rules</vt:lpstr>
      <vt:lpstr>Conditional Expression </vt:lpstr>
      <vt:lpstr>A Conditional Schema</vt:lpstr>
      <vt:lpstr>A Loop Schema</vt:lpstr>
      <vt:lpstr>Properties of Well-Behaved Dataflow Schemata</vt:lpstr>
      <vt:lpstr>Well-behaved  Data Flow Graphs</vt:lpstr>
      <vt:lpstr>Well Behaved Schemas</vt:lpstr>
      <vt:lpstr>Well-formed Dataflow Schema (Dennis &amp; Fossen 1973)</vt:lpstr>
      <vt:lpstr>Theorem</vt:lpstr>
      <vt:lpstr>Example of ‘Sick’ Dataflow Graphs</vt:lpstr>
      <vt:lpstr>Well-behaved Program</vt:lpstr>
      <vt:lpstr>Remarks on Dataflow Models</vt:lpstr>
      <vt:lpstr>Graph / Heap Model Of Program Execution</vt:lpstr>
      <vt:lpstr>The Graph and  Heap Model</vt:lpstr>
      <vt:lpstr>  A Short Story on Dataflow</vt:lpstr>
      <vt:lpstr>Evolution of Multithreaded  Execution and Architecture Models</vt:lpstr>
      <vt:lpstr>Jack’s History Note</vt:lpstr>
      <vt:lpstr>Some Note on History</vt:lpstr>
      <vt:lpstr>Some History on Dataflow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Multithreaded Execution  and  Architecture Models</dc:title>
  <dc:creator>Guan R. Gao</dc:creator>
  <cp:lastModifiedBy>Guang R. Gao</cp:lastModifiedBy>
  <cp:revision>50</cp:revision>
  <dcterms:created xsi:type="dcterms:W3CDTF">2011-04-19T16:13:37Z</dcterms:created>
  <dcterms:modified xsi:type="dcterms:W3CDTF">2014-10-21T21:18:02Z</dcterms:modified>
</cp:coreProperties>
</file>